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81" r:id="rId6"/>
    <p:sldId id="282" r:id="rId7"/>
    <p:sldId id="283" r:id="rId8"/>
    <p:sldId id="284" r:id="rId9"/>
    <p:sldId id="285" r:id="rId10"/>
    <p:sldId id="288" r:id="rId11"/>
    <p:sldId id="289" r:id="rId12"/>
    <p:sldId id="286" r:id="rId13"/>
    <p:sldId id="287" r:id="rId14"/>
    <p:sldId id="290" r:id="rId15"/>
    <p:sldId id="291" r:id="rId16"/>
    <p:sldId id="259" r:id="rId17"/>
    <p:sldId id="260" r:id="rId18"/>
    <p:sldId id="261" r:id="rId19"/>
    <p:sldId id="278" r:id="rId20"/>
    <p:sldId id="277" r:id="rId21"/>
    <p:sldId id="266" r:id="rId22"/>
    <p:sldId id="262" r:id="rId23"/>
    <p:sldId id="263" r:id="rId24"/>
    <p:sldId id="265" r:id="rId25"/>
    <p:sldId id="280" r:id="rId26"/>
    <p:sldId id="264" r:id="rId27"/>
    <p:sldId id="267" r:id="rId28"/>
    <p:sldId id="268" r:id="rId29"/>
    <p:sldId id="269" r:id="rId30"/>
    <p:sldId id="274" r:id="rId31"/>
    <p:sldId id="27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0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6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7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3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2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3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95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9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4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BC04-0F19-4F58-B091-354C1302A205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4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Continuous random variable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0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Correlated normal </a:t>
            </a:r>
            <a:r>
              <a:rPr lang="en-US" altLang="ko-KR" dirty="0" err="1" smtClean="0"/>
              <a:t>r.v.s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Z1 &lt;- </a:t>
            </a:r>
            <a:r>
              <a:rPr lang="en-US" altLang="ko-KR" dirty="0" err="1"/>
              <a:t>rnorm</a:t>
            </a:r>
            <a:r>
              <a:rPr lang="en-US" altLang="ko-KR" dirty="0"/>
              <a:t>(1000)</a:t>
            </a:r>
          </a:p>
          <a:p>
            <a:pPr marL="0" indent="0">
              <a:buNone/>
            </a:pPr>
            <a:r>
              <a:rPr lang="en-US" altLang="ko-KR" dirty="0"/>
              <a:t>Z2 &lt;- </a:t>
            </a:r>
            <a:r>
              <a:rPr lang="en-US" altLang="ko-KR" dirty="0" err="1"/>
              <a:t>rnorm</a:t>
            </a:r>
            <a:r>
              <a:rPr lang="en-US" altLang="ko-KR" dirty="0"/>
              <a:t>(1000)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=c(1,3))</a:t>
            </a:r>
          </a:p>
          <a:p>
            <a:pPr marL="0" indent="0">
              <a:buNone/>
            </a:pPr>
            <a:r>
              <a:rPr lang="en-US" altLang="ko-KR" dirty="0" err="1"/>
              <a:t>rhos</a:t>
            </a:r>
            <a:r>
              <a:rPr lang="en-US" altLang="ko-KR" dirty="0"/>
              <a:t> &lt;- c(-0.7,0,0.7)</a:t>
            </a:r>
          </a:p>
          <a:p>
            <a:pPr marL="0" indent="0">
              <a:buNone/>
            </a:pPr>
            <a:r>
              <a:rPr lang="en-US" altLang="ko-KR" dirty="0"/>
              <a:t>for (rho in </a:t>
            </a:r>
            <a:r>
              <a:rPr lang="en-US" altLang="ko-KR" dirty="0" err="1"/>
              <a:t>rhos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X &lt;- Z1</a:t>
            </a:r>
          </a:p>
          <a:p>
            <a:pPr marL="0" indent="0">
              <a:buNone/>
            </a:pPr>
            <a:r>
              <a:rPr lang="en-US" altLang="ko-KR" dirty="0"/>
              <a:t>	Y &lt;- rho*Z1 + </a:t>
            </a:r>
            <a:r>
              <a:rPr lang="en-US" altLang="ko-KR" dirty="0" err="1"/>
              <a:t>sqrt</a:t>
            </a:r>
            <a:r>
              <a:rPr lang="en-US" altLang="ko-KR" dirty="0"/>
              <a:t>(1-rho^2)*Z2</a:t>
            </a:r>
          </a:p>
          <a:p>
            <a:pPr marL="0" indent="0">
              <a:buNone/>
            </a:pPr>
            <a:r>
              <a:rPr lang="en-US" altLang="ko-KR" dirty="0"/>
              <a:t>	plot(X,Y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title(paste("rho = ", rho))</a:t>
            </a:r>
          </a:p>
          <a:p>
            <a:pPr marL="0" indent="0">
              <a:buNone/>
            </a:pPr>
            <a:r>
              <a:rPr lang="en-US" altLang="ko-KR" dirty="0"/>
              <a:t>	show(</a:t>
            </a:r>
            <a:r>
              <a:rPr lang="en-US" altLang="ko-KR" dirty="0" err="1"/>
              <a:t>var</a:t>
            </a:r>
            <a:r>
              <a:rPr lang="en-US" altLang="ko-KR" dirty="0"/>
              <a:t>(X+Y))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71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Correlated normal </a:t>
            </a:r>
            <a:r>
              <a:rPr lang="en-US" altLang="ko-KR" dirty="0" err="1" smtClean="0"/>
              <a:t>r.v.s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583"/>
            <a:ext cx="10515600" cy="432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3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t-density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=1), from=-6, to=6, </a:t>
            </a:r>
            <a:r>
              <a:rPr lang="en-US" altLang="ko-KR" sz="2000" dirty="0" err="1"/>
              <a:t>ylab</a:t>
            </a:r>
            <a:r>
              <a:rPr lang="en-US" altLang="ko-KR" sz="2000" dirty="0"/>
              <a:t>="density", </a:t>
            </a:r>
            <a:r>
              <a:rPr lang="en-US" altLang="ko-KR" sz="2000" dirty="0" err="1"/>
              <a:t>ylim</a:t>
            </a:r>
            <a:r>
              <a:rPr lang="en-US" altLang="ko-KR" sz="2000" dirty="0"/>
              <a:t>=c(0,0.4))</a:t>
            </a:r>
          </a:p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=2), add = TRUE)</a:t>
            </a:r>
          </a:p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=4), add = TRUE)</a:t>
            </a:r>
          </a:p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=10), add = TRUE)</a:t>
            </a:r>
          </a:p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dnorm</a:t>
            </a:r>
            <a:r>
              <a:rPr lang="en-US" altLang="ko-KR" sz="2000" dirty="0"/>
              <a:t>(x), </a:t>
            </a:r>
            <a:r>
              <a:rPr lang="en-US" altLang="ko-KR" sz="2000" dirty="0" err="1"/>
              <a:t>lwd</a:t>
            </a:r>
            <a:r>
              <a:rPr lang="en-US" altLang="ko-KR" sz="2000" dirty="0"/>
              <a:t>=2, add= TRUE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title("t densities with 1,2,4 and 10 </a:t>
            </a:r>
            <a:r>
              <a:rPr lang="en-US" altLang="ko-KR" sz="2000" dirty="0" err="1"/>
              <a:t>d.f.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and </a:t>
            </a:r>
            <a:r>
              <a:rPr lang="en-US" altLang="ko-KR" sz="2000" dirty="0"/>
              <a:t>normal limit in bold")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810" y="2176849"/>
            <a:ext cx="4685810" cy="46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0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chi-square density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dchisq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=1), from=0, to=8, </a:t>
            </a:r>
            <a:r>
              <a:rPr lang="en-US" altLang="ko-KR" sz="2000" dirty="0" err="1"/>
              <a:t>ylab</a:t>
            </a:r>
            <a:r>
              <a:rPr lang="en-US" altLang="ko-KR" sz="2000" dirty="0"/>
              <a:t>="density", </a:t>
            </a:r>
            <a:r>
              <a:rPr lang="en-US" altLang="ko-KR" sz="2000" dirty="0" err="1"/>
              <a:t>ylim</a:t>
            </a:r>
            <a:r>
              <a:rPr lang="en-US" altLang="ko-KR" sz="2000" dirty="0"/>
              <a:t>=c(0,0.5))</a:t>
            </a:r>
          </a:p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dchisq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=2), col="red", add = TRUE)</a:t>
            </a:r>
          </a:p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dchisq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=3), col="blue", add = TRUE)</a:t>
            </a:r>
          </a:p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dchisq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=4), col="</a:t>
            </a:r>
            <a:r>
              <a:rPr lang="en-US" altLang="ko-KR" sz="2000" dirty="0" err="1"/>
              <a:t>darkgreen</a:t>
            </a:r>
            <a:r>
              <a:rPr lang="en-US" altLang="ko-KR" sz="2000" dirty="0"/>
              <a:t>", add = TRUE)</a:t>
            </a:r>
          </a:p>
          <a:p>
            <a:pPr marL="0" indent="0">
              <a:buNone/>
            </a:pPr>
            <a:r>
              <a:rPr lang="en-US" altLang="ko-KR" sz="2000" dirty="0"/>
              <a:t>legend("</a:t>
            </a:r>
            <a:r>
              <a:rPr lang="en-US" altLang="ko-KR" sz="2000" dirty="0" err="1"/>
              <a:t>topright</a:t>
            </a:r>
            <a:r>
              <a:rPr lang="en-US" altLang="ko-KR" sz="2000" dirty="0"/>
              <a:t>", c("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=1", "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=2", "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=3", "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=4"),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pch</a:t>
            </a:r>
            <a:r>
              <a:rPr lang="en-US" altLang="ko-KR" sz="2000" dirty="0"/>
              <a:t>="----", </a:t>
            </a:r>
            <a:r>
              <a:rPr lang="en-US" altLang="ko-KR" sz="2000" dirty="0" smtClean="0"/>
              <a:t>col=c</a:t>
            </a:r>
            <a:r>
              <a:rPr lang="en-US" altLang="ko-KR" sz="2000" dirty="0"/>
              <a:t>("black","red","blue","</a:t>
            </a:r>
            <a:r>
              <a:rPr lang="en-US" altLang="ko-KR" sz="2000" dirty="0" err="1"/>
              <a:t>darkgreen</a:t>
            </a:r>
            <a:r>
              <a:rPr lang="en-US" altLang="ko-KR" sz="2000" dirty="0"/>
              <a:t>"))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220" y="2298356"/>
            <a:ext cx="4333713" cy="432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6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Chi-square 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dfs</a:t>
            </a:r>
            <a:r>
              <a:rPr lang="en-US" altLang="ko-KR" dirty="0"/>
              <a:t> &lt;- c(1,2,3,4)</a:t>
            </a:r>
          </a:p>
          <a:p>
            <a:pPr marL="0" indent="0">
              <a:buNone/>
            </a:pPr>
            <a:r>
              <a:rPr lang="en-US" altLang="ko-KR" dirty="0"/>
              <a:t>N &lt;- 1000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=c(2,2))</a:t>
            </a:r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df</a:t>
            </a:r>
            <a:r>
              <a:rPr lang="en-US" altLang="ko-KR" dirty="0"/>
              <a:t> in </a:t>
            </a:r>
            <a:r>
              <a:rPr lang="en-US" altLang="ko-KR" dirty="0" err="1"/>
              <a:t>dfs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chi_rv</a:t>
            </a:r>
            <a:r>
              <a:rPr lang="en-US" altLang="ko-KR" dirty="0"/>
              <a:t> &lt;- numeric(N)</a:t>
            </a:r>
          </a:p>
          <a:p>
            <a:pPr marL="0" indent="0">
              <a:buNone/>
            </a:pPr>
            <a:r>
              <a:rPr lang="en-US" altLang="ko-KR" dirty="0"/>
              <a:t>	for (</a:t>
            </a:r>
            <a:r>
              <a:rPr lang="en-US" altLang="ko-KR" dirty="0" err="1"/>
              <a:t>i</a:t>
            </a:r>
            <a:r>
              <a:rPr lang="en-US" altLang="ko-KR" dirty="0"/>
              <a:t> in 1:df)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chi_rv</a:t>
            </a:r>
            <a:r>
              <a:rPr lang="en-US" altLang="ko-KR" dirty="0"/>
              <a:t> &lt;- </a:t>
            </a:r>
            <a:r>
              <a:rPr lang="en-US" altLang="ko-KR" dirty="0" err="1"/>
              <a:t>chi_rv</a:t>
            </a:r>
            <a:r>
              <a:rPr lang="en-US" altLang="ko-KR" dirty="0"/>
              <a:t> + </a:t>
            </a:r>
            <a:r>
              <a:rPr lang="en-US" altLang="ko-KR" dirty="0" err="1"/>
              <a:t>rnorm</a:t>
            </a:r>
            <a:r>
              <a:rPr lang="en-US" altLang="ko-KR" dirty="0"/>
              <a:t>(N)^2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hist</a:t>
            </a:r>
            <a:r>
              <a:rPr lang="en-US" altLang="ko-KR" dirty="0"/>
              <a:t>(</a:t>
            </a:r>
            <a:r>
              <a:rPr lang="en-US" altLang="ko-KR" dirty="0" err="1"/>
              <a:t>chi_rv</a:t>
            </a:r>
            <a:r>
              <a:rPr lang="en-US" altLang="ko-KR" dirty="0"/>
              <a:t>, breaks=</a:t>
            </a:r>
            <a:r>
              <a:rPr lang="en-US" altLang="ko-KR" dirty="0" err="1"/>
              <a:t>seq</a:t>
            </a:r>
            <a:r>
              <a:rPr lang="en-US" altLang="ko-KR" dirty="0"/>
              <a:t>(0, 30, 0.5), </a:t>
            </a:r>
            <a:r>
              <a:rPr lang="en-US" altLang="ko-KR" dirty="0" err="1"/>
              <a:t>freq</a:t>
            </a:r>
            <a:r>
              <a:rPr lang="en-US" altLang="ko-KR" dirty="0"/>
              <a:t>=F, main=paste("</a:t>
            </a:r>
            <a:r>
              <a:rPr lang="en-US" altLang="ko-KR" dirty="0" err="1"/>
              <a:t>d.f.</a:t>
            </a:r>
            <a:r>
              <a:rPr lang="en-US" altLang="ko-KR" dirty="0"/>
              <a:t> = ", </a:t>
            </a:r>
            <a:r>
              <a:rPr lang="en-US" altLang="ko-KR" dirty="0" err="1"/>
              <a:t>df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	curve(</a:t>
            </a:r>
            <a:r>
              <a:rPr lang="en-US" altLang="ko-KR" dirty="0" err="1"/>
              <a:t>dchisq</a:t>
            </a:r>
            <a:r>
              <a:rPr lang="en-US" altLang="ko-KR" dirty="0"/>
              <a:t>(x, </a:t>
            </a:r>
            <a:r>
              <a:rPr lang="en-US" altLang="ko-KR" dirty="0" err="1"/>
              <a:t>df</a:t>
            </a:r>
            <a:r>
              <a:rPr lang="en-US" altLang="ko-KR" dirty="0"/>
              <a:t>), add=T)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74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Chi-square </a:t>
            </a:r>
            <a:r>
              <a:rPr lang="en-US" altLang="ko-KR" dirty="0" smtClean="0"/>
              <a:t>simulation(2)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78" y="1825625"/>
            <a:ext cx="71131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1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Lifetime models : exponential and Weibull</a:t>
            </a:r>
            <a:endParaRPr lang="ko-KR" altLang="en-US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2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sz="2200" dirty="0" smtClean="0"/>
                  <a:t> be the time until some event occurs,</a:t>
                </a:r>
              </a:p>
              <a:p>
                <a:pPr lvl="1"/>
                <a:r>
                  <a:rPr lang="en-US" altLang="ko-KR" sz="1900" dirty="0" smtClean="0"/>
                  <a:t>such as the breakdown of some mechanical component</a:t>
                </a:r>
              </a:p>
              <a:p>
                <a:pPr lvl="1"/>
                <a:r>
                  <a:rPr lang="en-US" altLang="ko-KR" sz="19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lifetime</a:t>
                </a:r>
                <a:r>
                  <a:rPr lang="en-US" altLang="ko-KR" sz="1900" dirty="0" smtClean="0"/>
                  <a:t> of the component.</a:t>
                </a:r>
              </a:p>
              <a:p>
                <a:r>
                  <a:rPr lang="en-US" altLang="ko-KR" sz="22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sz="2200" dirty="0" smtClean="0"/>
                  <a:t> </a:t>
                </a:r>
                <a:r>
                  <a:rPr lang="en-US" altLang="ko-KR" sz="2200" dirty="0" smtClean="0"/>
                  <a:t>be the pdf and </a:t>
                </a:r>
                <a:r>
                  <a:rPr lang="en-US" altLang="ko-KR" sz="2200" dirty="0" err="1" smtClean="0"/>
                  <a:t>cdf</a:t>
                </a:r>
                <a:r>
                  <a:rPr lang="en-US" altLang="ko-KR" sz="220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 smtClean="0"/>
                  <a:t>, then we define the survivor function as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.</a:t>
                </a:r>
              </a:p>
              <a:p>
                <a:pPr lvl="1"/>
                <a:r>
                  <a:rPr lang="en-US" altLang="ko-KR" sz="1900" dirty="0" smtClean="0"/>
                  <a:t>The probability that the component will survive until </a:t>
                </a:r>
                <a14:m>
                  <m:oMath xmlns:m="http://schemas.openxmlformats.org/officeDocument/2006/math">
                    <m:r>
                      <a:rPr lang="en-US" altLang="ko-KR" sz="19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900" dirty="0" smtClean="0"/>
                  <a:t>.</a:t>
                </a:r>
              </a:p>
              <a:p>
                <a:r>
                  <a:rPr lang="en-US" altLang="ko-KR" sz="2200" dirty="0" smtClean="0"/>
                  <a:t>The failure rate is called the </a:t>
                </a:r>
                <a:r>
                  <a:rPr lang="en-US" altLang="ko-KR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hazard function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ko-KR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endChr m:val="|"/>
                        <m:ctrlP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lifetime</m:t>
                        </m:r>
                        <m: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between</m:t>
                        </m:r>
                        <m: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and</m:t>
                        </m:r>
                        <m: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sz="19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lifetime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9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ko-KR" sz="19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endChr m:val="|"/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9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component</m:t>
                        </m:r>
                        <m:r>
                          <a:rPr lang="en-US" altLang="ko-KR" sz="19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9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fails</m:t>
                        </m:r>
                        <m:r>
                          <a:rPr lang="en-US" altLang="ko-KR" sz="19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9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between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9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and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still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working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at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       </m:t>
                    </m:r>
                  </m:oMath>
                </a14:m>
                <a:r>
                  <a:rPr lang="en-US" altLang="ko-KR" sz="19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ko-KR" sz="19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9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9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ko-KR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83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Lifetime models 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altLang="ko-KR" sz="3800" dirty="0" smtClean="0"/>
                  <a:t>We can find the density </a:t>
                </a:r>
                <a14:m>
                  <m:oMath xmlns:m="http://schemas.openxmlformats.org/officeDocument/2006/math">
                    <m:r>
                      <a:rPr lang="en-US" altLang="ko-KR" sz="3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3800" dirty="0" smtClean="0"/>
                  <a:t> </a:t>
                </a:r>
                <a:r>
                  <a:rPr lang="en-US" altLang="ko-KR" sz="3800" dirty="0" smtClean="0"/>
                  <a:t>from </a:t>
                </a:r>
                <a14:m>
                  <m:oMath xmlns:m="http://schemas.openxmlformats.org/officeDocument/2006/math">
                    <m:r>
                      <a:rPr lang="en-US" altLang="ko-KR" sz="3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3800" dirty="0" smtClean="0"/>
                  <a:t> </a:t>
                </a:r>
                <a:r>
                  <a:rPr lang="en-US" altLang="ko-KR" sz="3800" dirty="0" smtClean="0"/>
                  <a:t>as follows: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𝑑𝐺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92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Exponential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dirty="0" smtClean="0"/>
                  <a:t>, constant rate of failure, then we say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400" dirty="0" smtClean="0"/>
                  <a:t> has an exponential distribution and write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ko-K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memoryless property</a:t>
                </a:r>
                <a:endParaRPr lang="en-US" altLang="ko-KR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spc="-150" dirty="0" smtClean="0"/>
                  <a:t>ageing has no effect, that is, the component fails at random.</a:t>
                </a: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type m:val="li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</m:oMath>
                </a14:m>
                <a:r>
                  <a:rPr lang="en-US" altLang="ko-KR" sz="2000" b="0" dirty="0" smtClean="0"/>
                  <a:t/>
                </a:r>
                <a:br>
                  <a:rPr lang="en-US" altLang="ko-KR" sz="2000" b="0" dirty="0" smtClean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r>
                  <a:rPr lang="en-US" altLang="ko-KR" sz="2400" dirty="0" smtClean="0">
                    <a:latin typeface="+mn-ea"/>
                    <a:cs typeface="Times New Roman" panose="02020603050405020304" pitchFamily="18" charset="0"/>
                  </a:rPr>
                  <a:t>Given that you have survived until age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ko-KR" sz="2400" dirty="0" smtClean="0">
                    <a:latin typeface="+mn-ea"/>
                    <a:cs typeface="Times New Roman" panose="02020603050405020304" pitchFamily="18" charset="0"/>
                  </a:rPr>
                  <a:t>, the probability of surviving an additional time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ko-KR" sz="2400" dirty="0" smtClean="0">
                    <a:latin typeface="+mn-ea"/>
                    <a:cs typeface="Times New Roman" panose="02020603050405020304" pitchFamily="18" charset="0"/>
                  </a:rPr>
                  <a:t> is the same as if you has just been born.</a:t>
                </a:r>
                <a:endParaRPr lang="ko-KR" altLang="en-US" sz="24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 r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602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Exponential </a:t>
            </a:r>
            <a:r>
              <a:rPr lang="en-US" altLang="ko-KR" dirty="0" smtClean="0"/>
              <a:t>distribution(2)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density function</a:t>
            </a:r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distribution function</a:t>
            </a:r>
          </a:p>
          <a:p>
            <a:endParaRPr lang="ko-KR" altLang="en-US" dirty="0"/>
          </a:p>
        </p:txBody>
      </p:sp>
      <p:pic>
        <p:nvPicPr>
          <p:cNvPr id="7" name="Picture 2" descr="Probability density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136" y="2629694"/>
            <a:ext cx="3429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umulative distribution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68" y="2629694"/>
            <a:ext cx="3429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62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Some of continuous random variables in R</a:t>
            </a:r>
            <a:endParaRPr lang="ko-KR" altLang="en-US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Some of the continuous distributions provided by R, together with the names of their parameter inputs.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18677"/>
              </p:ext>
            </p:extLst>
          </p:nvPr>
        </p:nvGraphicFramePr>
        <p:xfrm>
          <a:off x="1497926" y="2896424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Distribution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 name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en-US" altLang="ko-KR" baseline="0" dirty="0" err="1" smtClean="0"/>
                        <a:t>dist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Parameter names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unif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min=0, max=1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Exponential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rate=1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dirty="0" smtClean="0"/>
                        <a:t>χ</a:t>
                      </a:r>
                      <a:r>
                        <a:rPr lang="en-US" altLang="ko-KR" baseline="30000" dirty="0" smtClean="0"/>
                        <a:t>2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chisq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Gamma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gamma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shape,</a:t>
                      </a:r>
                      <a:r>
                        <a:rPr lang="en-US" altLang="ko-KR" spc="-15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rate=1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norm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mean=0, </a:t>
                      </a:r>
                      <a:r>
                        <a:rPr lang="en-US" altLang="ko-KR" spc="-15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</a:t>
                      </a:r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=1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Weibull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weibull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shape,</a:t>
                      </a:r>
                      <a:r>
                        <a:rPr lang="en-US" altLang="ko-KR" spc="-15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scale=1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064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Exponential distribution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dexp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(x, rate = 1, log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/>
                  <a:t>density function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=rate</a:t>
                </a:r>
                <a:endParaRPr lang="en-US" altLang="ko-KR" dirty="0"/>
              </a:p>
              <a:p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pexp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(q, rate = 1,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/>
                  <a:t>distribution </a:t>
                </a:r>
                <a:r>
                  <a:rPr lang="en-US" altLang="ko-KR" dirty="0"/>
                  <a:t>function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</a:t>
                </a:r>
                <a:r>
                  <a:rPr lang="en-US" altLang="ko-KR" dirty="0" smtClean="0"/>
                  <a:t>rate</a:t>
                </a:r>
                <a:endParaRPr lang="en-US" altLang="ko-KR" dirty="0"/>
              </a:p>
              <a:p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qexp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(p, rate = 1,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/>
                  <a:t>quantile </a:t>
                </a:r>
                <a:r>
                  <a:rPr lang="en-US" altLang="ko-KR" dirty="0"/>
                  <a:t>function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</a:t>
                </a:r>
                <a:r>
                  <a:rPr lang="en-US" altLang="ko-KR" dirty="0" smtClean="0"/>
                  <a:t>rate</a:t>
                </a:r>
                <a:endParaRPr lang="en-US" altLang="ko-KR" dirty="0"/>
              </a:p>
              <a:p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rexp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(n, rate = 1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/>
                  <a:t>random variables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=rate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91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Exponential density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8168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x = </a:t>
            </a:r>
            <a:r>
              <a:rPr lang="en-US" altLang="ko-KR" sz="2000" dirty="0" err="1"/>
              <a:t>seq</a:t>
            </a:r>
            <a:r>
              <a:rPr lang="en-US" altLang="ko-KR" sz="2000" dirty="0"/>
              <a:t>(0,8,0.01)</a:t>
            </a:r>
          </a:p>
          <a:p>
            <a:pPr marL="0" indent="0">
              <a:buNone/>
            </a:pPr>
            <a:r>
              <a:rPr lang="en-US" altLang="ko-KR" sz="2000" dirty="0"/>
              <a:t>plot(x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dexp</a:t>
            </a:r>
            <a:r>
              <a:rPr lang="en-US" altLang="ko-KR" sz="2000" dirty="0" smtClean="0"/>
              <a:t>(x</a:t>
            </a:r>
            <a:r>
              <a:rPr lang="en-US" altLang="ko-KR" sz="2000" dirty="0"/>
              <a:t>, rate=2</a:t>
            </a:r>
            <a:r>
              <a:rPr lang="en-US" altLang="ko-KR" sz="2000" dirty="0" smtClean="0"/>
              <a:t>), type</a:t>
            </a:r>
            <a:r>
              <a:rPr lang="en-US" altLang="ko-KR" sz="2000" dirty="0"/>
              <a:t>="l</a:t>
            </a:r>
            <a:r>
              <a:rPr lang="en-US" altLang="ko-KR" sz="2000" dirty="0" smtClean="0"/>
              <a:t>", </a:t>
            </a:r>
            <a:r>
              <a:rPr lang="en-US" altLang="ko-KR" sz="2000" dirty="0" err="1" smtClean="0"/>
              <a:t>ylab</a:t>
            </a:r>
            <a:r>
              <a:rPr lang="en-US" altLang="ko-KR" sz="2000" dirty="0"/>
              <a:t>="f(x)")</a:t>
            </a:r>
          </a:p>
          <a:p>
            <a:pPr marL="0" indent="0">
              <a:buNone/>
            </a:pPr>
            <a:r>
              <a:rPr lang="en-US" altLang="ko-KR" sz="2000" dirty="0"/>
              <a:t>lines(x, </a:t>
            </a:r>
            <a:r>
              <a:rPr lang="en-US" altLang="ko-KR" sz="2000" dirty="0" err="1"/>
              <a:t>dexp</a:t>
            </a:r>
            <a:r>
              <a:rPr lang="en-US" altLang="ko-KR" sz="2000" dirty="0"/>
              <a:t>(x, rate=1</a:t>
            </a:r>
            <a:r>
              <a:rPr lang="en-US" altLang="ko-KR" sz="2000" dirty="0" smtClean="0"/>
              <a:t>) ,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col=</a:t>
            </a:r>
            <a:r>
              <a:rPr lang="en-US" altLang="ko-KR" sz="2000" dirty="0"/>
              <a:t>"</a:t>
            </a:r>
            <a:r>
              <a:rPr lang="en-US" altLang="ko-KR" sz="2000" dirty="0" smtClean="0"/>
              <a:t>red</a:t>
            </a:r>
            <a:r>
              <a:rPr lang="en-US" altLang="ko-KR" sz="2000" dirty="0"/>
              <a:t>")</a:t>
            </a:r>
          </a:p>
          <a:p>
            <a:pPr marL="0" indent="0">
              <a:buNone/>
            </a:pPr>
            <a:r>
              <a:rPr lang="en-US" altLang="ko-KR" sz="2000" dirty="0"/>
              <a:t>lines(x, </a:t>
            </a:r>
            <a:r>
              <a:rPr lang="en-US" altLang="ko-KR" sz="2000" dirty="0" err="1"/>
              <a:t>dexp</a:t>
            </a:r>
            <a:r>
              <a:rPr lang="en-US" altLang="ko-KR" sz="2000" dirty="0"/>
              <a:t>(x, rate=0.5), </a:t>
            </a:r>
            <a:r>
              <a:rPr lang="en-US" altLang="ko-KR" sz="2000" dirty="0" smtClean="0"/>
              <a:t>col=</a:t>
            </a:r>
            <a:r>
              <a:rPr lang="en-US" altLang="ko-KR" sz="2000" dirty="0"/>
              <a:t>"</a:t>
            </a:r>
            <a:r>
              <a:rPr lang="en-US" altLang="ko-KR" sz="2000" dirty="0" smtClean="0"/>
              <a:t>blue</a:t>
            </a:r>
            <a:r>
              <a:rPr lang="en-US" altLang="ko-KR" sz="2000" dirty="0"/>
              <a:t>"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4566" y="1825625"/>
            <a:ext cx="43568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81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radioactive decay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Uranium-238 decays into thorium-234 at rate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per year.</a:t>
                </a:r>
              </a:p>
              <a:p>
                <a:r>
                  <a:rPr lang="en-US" altLang="ko-KR" dirty="0" smtClean="0"/>
                  <a:t>The half-life of uranium-238 is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4.47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years.</a:t>
                </a:r>
              </a:p>
              <a:p>
                <a:pPr lvl="1"/>
                <a:r>
                  <a:rPr lang="en-US" altLang="ko-KR" dirty="0" smtClean="0"/>
                  <a:t>the time it takes for half of some lump of uranium-238 to decay into thorium-234.</a:t>
                </a:r>
              </a:p>
              <a:p>
                <a:r>
                  <a:rPr lang="en-US" altLang="ko-KR" spc="-15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pc="-150" dirty="0" smtClean="0"/>
                  <a:t> be the time of decay of a single atom, then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unc>
                      <m:func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pc="-150" dirty="0" smtClean="0"/>
                  <a:t> </a:t>
                </a:r>
                <a:r>
                  <a:rPr lang="en-US" altLang="ko-KR" spc="-150" dirty="0" smtClean="0"/>
                  <a:t>and</a:t>
                </a:r>
                <a:br>
                  <a:rPr lang="en-US" altLang="ko-KR" spc="-150" dirty="0" smtClean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&gt;4.47×</m:t>
                        </m:r>
                        <m:sSup>
                          <m:sSup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=0.5.</m:t>
                    </m:r>
                  </m:oMath>
                </a14:m>
                <a:endParaRPr lang="en-US" altLang="ko-KR" spc="-150" dirty="0" smtClean="0"/>
              </a:p>
              <a:p>
                <a:r>
                  <a:rPr lang="en-US" altLang="ko-KR" spc="-150" dirty="0" smtClean="0"/>
                  <a:t>Since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pc="-150" dirty="0" smtClean="0"/>
                  <a:t>, we have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pc="-15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num>
                      <m:den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4.47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=1.55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spc="-15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pc="-15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43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Weibull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has a Weibull distribution with parameters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2400" dirty="0" smtClean="0"/>
                  <a:t>, if the hazard function is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Weibull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ko-KR" sz="20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</m:e>
                            </m:nary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 smtClean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</m:e>
                            </m:nary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func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400" dirty="0" smtClean="0"/>
              </a:p>
              <a:p>
                <a:r>
                  <a:rPr lang="en-US" altLang="ko-KR" sz="2400" dirty="0" smtClean="0"/>
                  <a:t>R parametrization of the Weibull distribution differs from that presented here.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2000" dirty="0" smtClean="0"/>
                  <a:t> for </a:t>
                </a:r>
                <a:r>
                  <a:rPr lang="en-US" altLang="ko-KR" sz="20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shape</a:t>
                </a:r>
                <a:r>
                  <a:rPr lang="en-US" altLang="ko-KR" sz="2000" dirty="0" smtClean="0"/>
                  <a:t> argument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−1/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for </a:t>
                </a:r>
                <a:r>
                  <a:rPr lang="en-US" altLang="ko-KR" sz="20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scale</a:t>
                </a:r>
                <a:r>
                  <a:rPr lang="en-US" altLang="ko-KR" sz="2000" dirty="0" smtClean="0"/>
                  <a:t> argument.</a:t>
                </a:r>
              </a:p>
              <a:p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curve(</a:t>
                </a:r>
                <a:r>
                  <a:rPr lang="en-US" altLang="ko-KR" sz="2400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dweibull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(x, shape=0.5, scale=2^(-1/0.5)), from=0, to=4)</a:t>
                </a:r>
              </a:p>
              <a:p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curve(</a:t>
                </a:r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dweibull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(x, 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shape=1.5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scale=2^(-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1/1.5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)), from=0, to=4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curve(</a:t>
                </a:r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dweibull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(x, 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shape=3, 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scale=2^(-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1/3)), 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from=0, to=4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ko-KR" altLang="en-US" sz="2400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ko-KR" altLang="en-US" sz="2400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681" r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9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Weibull density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45461"/>
            <a:ext cx="4962843" cy="4957909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5660" y="1083564"/>
            <a:ext cx="4434434" cy="52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Weibull density(2)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x=</a:t>
            </a:r>
            <a:r>
              <a:rPr lang="en-US" altLang="ko-KR" dirty="0" err="1"/>
              <a:t>seq</a:t>
            </a:r>
            <a:r>
              <a:rPr lang="en-US" altLang="ko-KR" dirty="0"/>
              <a:t>(0,4,0.001)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curve(2*x, from=0, to=4, </a:t>
            </a:r>
            <a:r>
              <a:rPr lang="en-US" altLang="ko-KR" dirty="0" err="1"/>
              <a:t>ylab</a:t>
            </a:r>
            <a:r>
              <a:rPr lang="en-US" altLang="ko-KR" dirty="0"/>
              <a:t>="hazard function")</a:t>
            </a:r>
          </a:p>
          <a:p>
            <a:pPr marL="0" indent="0">
              <a:buNone/>
            </a:pPr>
            <a:r>
              <a:rPr lang="en-US" altLang="ko-KR" dirty="0"/>
              <a:t>lines(x, 2.5*x^(1.5))</a:t>
            </a:r>
          </a:p>
          <a:p>
            <a:pPr marL="0" indent="0">
              <a:buNone/>
            </a:pPr>
            <a:r>
              <a:rPr lang="en-US" altLang="ko-KR" dirty="0"/>
              <a:t>lines(x, 0.5*x^(-0.5))</a:t>
            </a:r>
          </a:p>
          <a:p>
            <a:pPr marL="0" indent="0">
              <a:buNone/>
            </a:pPr>
            <a:r>
              <a:rPr lang="en-US" altLang="ko-KR" dirty="0"/>
              <a:t>lines(x, 1.5*x^0.5)</a:t>
            </a:r>
          </a:p>
          <a:p>
            <a:pPr marL="0" indent="0">
              <a:buNone/>
            </a:pPr>
            <a:r>
              <a:rPr lang="en-US" altLang="ko-KR" dirty="0"/>
              <a:t>lines(x, rep(1,length(x)))</a:t>
            </a:r>
          </a:p>
          <a:p>
            <a:pPr marL="0" indent="0">
              <a:buNone/>
            </a:pPr>
            <a:r>
              <a:rPr lang="en-US" altLang="ko-KR" dirty="0"/>
              <a:t>text(2.3</a:t>
            </a:r>
            <a:r>
              <a:rPr lang="en-US" altLang="ko-KR" dirty="0" smtClean="0"/>
              <a:t>, 6.99, "</a:t>
            </a:r>
            <a:r>
              <a:rPr lang="en-US" altLang="ko-KR" dirty="0"/>
              <a:t>m&gt;2")</a:t>
            </a:r>
          </a:p>
          <a:p>
            <a:pPr marL="0" indent="0">
              <a:buNone/>
            </a:pPr>
            <a:r>
              <a:rPr lang="en-US" altLang="ko-KR" dirty="0"/>
              <a:t>text(3</a:t>
            </a:r>
            <a:r>
              <a:rPr lang="en-US" altLang="ko-KR" dirty="0" smtClean="0"/>
              <a:t>, 5.2, "</a:t>
            </a:r>
            <a:r>
              <a:rPr lang="en-US" altLang="ko-KR" dirty="0"/>
              <a:t>m=2")</a:t>
            </a:r>
          </a:p>
          <a:p>
            <a:pPr marL="0" indent="0">
              <a:buNone/>
            </a:pPr>
            <a:r>
              <a:rPr lang="en-US" altLang="ko-KR" dirty="0"/>
              <a:t>text(2.5</a:t>
            </a:r>
            <a:r>
              <a:rPr lang="en-US" altLang="ko-KR" dirty="0" smtClean="0"/>
              <a:t>, 2.65, "</a:t>
            </a:r>
            <a:r>
              <a:rPr lang="en-US" altLang="ko-KR" dirty="0"/>
              <a:t>1&lt;m&lt;2")</a:t>
            </a:r>
          </a:p>
          <a:p>
            <a:pPr marL="0" indent="0">
              <a:buNone/>
            </a:pPr>
            <a:r>
              <a:rPr lang="en-US" altLang="ko-KR" dirty="0"/>
              <a:t>text(3.5</a:t>
            </a:r>
            <a:r>
              <a:rPr lang="en-US" altLang="ko-KR" dirty="0" smtClean="0"/>
              <a:t>, 1.3, "</a:t>
            </a:r>
            <a:r>
              <a:rPr lang="en-US" altLang="ko-KR" dirty="0"/>
              <a:t>m=1")</a:t>
            </a:r>
          </a:p>
          <a:p>
            <a:pPr marL="0" indent="0">
              <a:buNone/>
            </a:pPr>
            <a:r>
              <a:rPr lang="en-US" altLang="ko-KR" dirty="0"/>
              <a:t>text(3</a:t>
            </a:r>
            <a:r>
              <a:rPr lang="en-US" altLang="ko-KR" dirty="0" smtClean="0"/>
              <a:t>, 0.52, "</a:t>
            </a:r>
            <a:r>
              <a:rPr lang="en-US" altLang="ko-KR" dirty="0"/>
              <a:t>m&lt;1")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=c(3,1))</a:t>
            </a:r>
          </a:p>
          <a:p>
            <a:pPr marL="0" indent="0">
              <a:buNone/>
            </a:pPr>
            <a:r>
              <a:rPr lang="en-US" altLang="ko-KR" dirty="0"/>
              <a:t>curve(</a:t>
            </a:r>
            <a:r>
              <a:rPr lang="en-US" altLang="ko-KR" dirty="0" err="1"/>
              <a:t>dweibull</a:t>
            </a:r>
            <a:r>
              <a:rPr lang="en-US" altLang="ko-KR" dirty="0"/>
              <a:t>(x, shape=0.5, scale=2^(-1/0.5)), from=0, to=4, </a:t>
            </a:r>
            <a:r>
              <a:rPr lang="en-US" altLang="ko-KR" dirty="0" err="1"/>
              <a:t>ylab</a:t>
            </a:r>
            <a:r>
              <a:rPr lang="en-US" altLang="ko-KR" dirty="0"/>
              <a:t>="f(x)", </a:t>
            </a:r>
            <a:r>
              <a:rPr lang="en-US" altLang="ko-KR" dirty="0" err="1"/>
              <a:t>lwd</a:t>
            </a:r>
            <a:r>
              <a:rPr lang="en-US" altLang="ko-KR" dirty="0"/>
              <a:t>=3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text(2,2,"Weibull(2,0.5) density</a:t>
            </a:r>
            <a:r>
              <a:rPr lang="en-US" altLang="ko-KR" dirty="0" smtClean="0"/>
              <a:t>")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curve(</a:t>
            </a:r>
            <a:r>
              <a:rPr lang="en-US" altLang="ko-KR" dirty="0" err="1"/>
              <a:t>dweibull</a:t>
            </a:r>
            <a:r>
              <a:rPr lang="en-US" altLang="ko-KR" dirty="0"/>
              <a:t>(x, shape=1.5, scale=2^(-1/1.5)), from=0, to=4, </a:t>
            </a:r>
            <a:r>
              <a:rPr lang="en-US" altLang="ko-KR" dirty="0" err="1"/>
              <a:t>ylab</a:t>
            </a:r>
            <a:r>
              <a:rPr lang="en-US" altLang="ko-KR" dirty="0"/>
              <a:t>="f(x)", </a:t>
            </a:r>
            <a:r>
              <a:rPr lang="en-US" altLang="ko-KR" dirty="0" err="1"/>
              <a:t>lwd</a:t>
            </a:r>
            <a:r>
              <a:rPr lang="en-US" altLang="ko-KR" dirty="0"/>
              <a:t>=3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text(2,0.6,"Weibull(2,1.5) density</a:t>
            </a:r>
            <a:r>
              <a:rPr lang="en-US" altLang="ko-KR" dirty="0" smtClean="0"/>
              <a:t>")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curve(</a:t>
            </a:r>
            <a:r>
              <a:rPr lang="en-US" altLang="ko-KR" dirty="0" err="1"/>
              <a:t>dweibull</a:t>
            </a:r>
            <a:r>
              <a:rPr lang="en-US" altLang="ko-KR" dirty="0"/>
              <a:t>(x, shape=3, scale=2^(-1/3)), from=0, to=4, </a:t>
            </a:r>
            <a:r>
              <a:rPr lang="en-US" altLang="ko-KR" dirty="0" err="1"/>
              <a:t>ylab</a:t>
            </a:r>
            <a:r>
              <a:rPr lang="en-US" altLang="ko-KR" dirty="0"/>
              <a:t>="f(x)", </a:t>
            </a:r>
            <a:r>
              <a:rPr lang="en-US" altLang="ko-KR" dirty="0" err="1"/>
              <a:t>lwd</a:t>
            </a:r>
            <a:r>
              <a:rPr lang="en-US" altLang="ko-KR" dirty="0"/>
              <a:t>=3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text(2,0.8,"Weibull(2,3) density")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6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time to the next disaster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sz="2400" dirty="0" smtClean="0"/>
                  <a:t>Suppose that the chance of a nuclear power station having a major accident in any given year is proportional to its age.</a:t>
                </a:r>
              </a:p>
              <a:p>
                <a:r>
                  <a:rPr lang="en-US" altLang="ko-KR" sz="2400" dirty="0" smtClean="0"/>
                  <a:t>Also suppose we keep building nuclear power stations at a rate of one per year, until we have a major accident.</a:t>
                </a:r>
              </a:p>
              <a:p>
                <a:r>
                  <a:rPr lang="en-US" altLang="ko-KR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2400" dirty="0" smtClean="0"/>
                  <a:t> be the time until the first major accident.</a:t>
                </a:r>
              </a:p>
              <a:p>
                <a:r>
                  <a:rPr lang="en-US" altLang="ko-KR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be the chance that a single power station age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has an accident in the next year.</a:t>
                </a:r>
              </a:p>
              <a:p>
                <a:r>
                  <a:rPr lang="en-US" altLang="ko-KR" sz="2400" dirty="0" smtClean="0"/>
                  <a:t>After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400" dirty="0" smtClean="0"/>
                  <a:t> years there are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400" dirty="0" smtClean="0"/>
                  <a:t> power stations operating, so the total rate of accident is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000" dirty="0" smtClean="0"/>
              </a:p>
              <a:p>
                <a:r>
                  <a:rPr lang="en-US" altLang="ko-KR" sz="2400" dirty="0" smtClean="0"/>
                  <a:t>Thus,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Weibull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,3)</m:t>
                    </m:r>
                  </m:oMath>
                </a14:m>
                <a:r>
                  <a:rPr lang="en-US" altLang="ko-KR" sz="2400" dirty="0" smtClean="0"/>
                  <a:t>.</a:t>
                </a:r>
              </a:p>
              <a:p>
                <a:r>
                  <a:rPr lang="en-US" altLang="ko-KR" sz="2400" dirty="0" smtClean="0"/>
                  <a:t>For example, let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be 1/1,000,000.</a:t>
                </a:r>
              </a:p>
              <a:p>
                <a:r>
                  <a:rPr lang="en-US" altLang="ko-KR" sz="2400" dirty="0" smtClean="0"/>
                  <a:t>The probability that the first major accident is within the next 50 years </a:t>
                </a:r>
              </a:p>
              <a:p>
                <a:pPr marL="0" indent="0">
                  <a:buNone/>
                </a:pPr>
                <a:r>
                  <a:rPr lang="en-US" altLang="ko-KR" sz="2400" dirty="0" smtClean="0"/>
                  <a:t>&gt; </a:t>
                </a:r>
                <a:r>
                  <a:rPr lang="en-US" altLang="ko-KR" sz="2400" i="1" dirty="0" err="1" smtClean="0"/>
                  <a:t>pweibull</a:t>
                </a:r>
                <a:r>
                  <a:rPr lang="en-US" altLang="ko-KR" sz="2400" i="1" dirty="0" smtClean="0"/>
                  <a:t>(50, 3, (1e-06/3)^(-1/3))</a:t>
                </a:r>
              </a:p>
              <a:p>
                <a:pPr marL="0" indent="0">
                  <a:buNone/>
                </a:pPr>
                <a:r>
                  <a:rPr lang="en-US" altLang="ko-KR" sz="2400" dirty="0" smtClean="0"/>
                  <a:t>[1] 0.04081054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2801" b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7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ko-KR" dirty="0" smtClean="0"/>
                  <a:t>A Poisson process is the continuous-time analogue of a sequence of independent trials.</a:t>
                </a:r>
              </a:p>
              <a:p>
                <a:r>
                  <a:rPr lang="en-US" altLang="ko-KR" dirty="0" smtClean="0"/>
                  <a:t>Suppose that we have a sequence of events, occurring at some rate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per unit time.</a:t>
                </a:r>
              </a:p>
              <a:p>
                <a:pPr lvl="1"/>
                <a:r>
                  <a:rPr lang="en-US" altLang="ko-KR" dirty="0" smtClean="0"/>
                  <a:t>The expected number of events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 smtClean="0"/>
                  <a:t>The </a:t>
                </a:r>
                <a:r>
                  <a:rPr lang="en-US" altLang="ko-K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infinitesimal probability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that an event occurs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</m:oMath>
                </a14:m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be the time between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-</a:t>
                </a:r>
                <a:r>
                  <a:rPr lang="en-US" altLang="ko-KR" dirty="0" err="1" smtClean="0">
                    <a:latin typeface="+mn-ea"/>
                    <a:cs typeface="Times New Roman" panose="02020603050405020304" pitchFamily="18" charset="0"/>
                  </a:rPr>
                  <a:t>th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 events,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be the number of events that have occurred during the interval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are </a:t>
                </a:r>
                <a:r>
                  <a:rPr lang="en-US" altLang="ko-KR" dirty="0" err="1" smtClean="0">
                    <a:latin typeface="+mn-ea"/>
                    <a:cs typeface="Times New Roman" panose="02020603050405020304" pitchFamily="18" charset="0"/>
                  </a:rPr>
                  <a:t>iid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pois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are disjoint,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are independent.</a:t>
                </a:r>
              </a:p>
              <a:p>
                <a:endParaRPr lang="ko-KR" altLang="en-US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406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4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Poisson process looks like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7" y="2444173"/>
            <a:ext cx="46386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57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Merging and Thinning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94296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 smtClean="0"/>
                  <a:t>Merging</a:t>
                </a:r>
              </a:p>
              <a:p>
                <a:pPr lvl="1"/>
                <a:r>
                  <a:rPr lang="en-US" altLang="ko-KR" sz="2000" dirty="0" smtClean="0"/>
                  <a:t>If we merge a Poisson process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with an independent Poisson process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, then the results is a Poisson process rate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  <a:p>
                <a:r>
                  <a:rPr lang="en-US" altLang="ko-KR" sz="2400" dirty="0" smtClean="0"/>
                  <a:t>Thinning</a:t>
                </a:r>
              </a:p>
              <a:p>
                <a:pPr lvl="1"/>
                <a:r>
                  <a:rPr lang="en-US" altLang="ko-KR" sz="2000" dirty="0" smtClean="0"/>
                  <a:t>We thin a process by tossing a (biased) coin for each event:</a:t>
                </a:r>
              </a:p>
              <a:p>
                <a:pPr lvl="2"/>
                <a:r>
                  <a:rPr lang="en-US" altLang="ko-KR" sz="1800" dirty="0" smtClean="0"/>
                  <a:t>heads we keep it</a:t>
                </a:r>
              </a:p>
              <a:p>
                <a:pPr lvl="2"/>
                <a:r>
                  <a:rPr lang="en-US" altLang="ko-KR" sz="1800" dirty="0" smtClean="0"/>
                  <a:t>tails it is discarded</a:t>
                </a:r>
              </a:p>
              <a:p>
                <a:pPr lvl="1"/>
                <a:r>
                  <a:rPr lang="en-US" altLang="ko-KR" sz="2000" dirty="0" smtClean="0"/>
                  <a:t>If we start with a Poisson process rate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000" dirty="0" smtClean="0"/>
                  <a:t>, and the probability of keeping an event is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000" dirty="0" smtClean="0"/>
                  <a:t>, then the result is a Poisson process rate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94296" cy="4351338"/>
              </a:xfrm>
              <a:blipFill rotWithShape="0">
                <a:blip r:embed="rId2"/>
                <a:stretch>
                  <a:fillRect l="-1171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764" y="1979374"/>
            <a:ext cx="3467100" cy="165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064" y="4410243"/>
            <a:ext cx="33528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Uniform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If the probability that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lies in a given subinterval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ko-KR" dirty="0" smtClean="0"/>
                  <a:t>depends only on the length of the subinterval and not on its location,</a:t>
                </a:r>
              </a:p>
              <a:p>
                <a:r>
                  <a:rPr lang="en-US" altLang="ko-KR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said to have a uniform distribution 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].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Write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 pdf, mean and variance are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An example for R: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&gt; </a:t>
                </a:r>
                <a:r>
                  <a:rPr lang="en-US" altLang="ko-KR" i="1" dirty="0" err="1" smtClean="0"/>
                  <a:t>punif</a:t>
                </a:r>
                <a:r>
                  <a:rPr lang="en-US" altLang="ko-KR" i="1" dirty="0" smtClean="0"/>
                  <a:t>(0.5, 0, 1)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[1] 0.5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 r="-1217" b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PDF of the uniform probability distribution using the maximum convention at the transition points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09" y="3739979"/>
            <a:ext cx="2657215" cy="189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DF of the uniform probability distribution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924" y="3855867"/>
            <a:ext cx="2657215" cy="178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100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Queuing simulation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084805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800" dirty="0" smtClean="0"/>
                  <a:t>Customer arrival time and the time taken to serve are assumed to be exponential distribution.</a:t>
                </a:r>
              </a:p>
              <a:p>
                <a:endParaRPr lang="en-US" altLang="ko-KR" sz="1800" dirty="0" smtClean="0"/>
              </a:p>
              <a:p>
                <a:r>
                  <a:rPr lang="en-US" altLang="ko-KR" sz="1800" dirty="0" smtClean="0"/>
                  <a:t>The probability of new customer arrival during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 dirty="0" err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1800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800" dirty="0" smtClean="0"/>
              </a:p>
              <a:p>
                <a:endParaRPr lang="en-US" altLang="ko-KR" sz="1800" dirty="0" smtClean="0"/>
              </a:p>
              <a:p>
                <a:r>
                  <a:rPr lang="en-US" altLang="ko-KR" sz="1800" dirty="0" smtClean="0"/>
                  <a:t>The probability that service finished during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 dirty="0" err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1800" dirty="0"/>
                  <a:t>is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altLang="ko-KR" sz="1800" dirty="0" smtClean="0"/>
                  <a:t>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 smtClean="0"/>
                  <a:t>We do not allow an arrival and a departure to occur in the same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800" i="1" dirty="0" err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 dirty="0" err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800" dirty="0" smtClean="0"/>
              </a:p>
              <a:p>
                <a:pPr lvl="1"/>
                <a:r>
                  <a:rPr lang="en-US" altLang="ko-KR" sz="1400" dirty="0" smtClean="0"/>
                  <a:t>because the probability is small.</a:t>
                </a:r>
                <a:endParaRPr lang="en-US" altLang="ko-KR" sz="1400" dirty="0"/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084805" cy="4351338"/>
              </a:xfrm>
              <a:blipFill rotWithShape="0">
                <a:blip r:embed="rId2"/>
                <a:stretch>
                  <a:fillRect l="-839" t="-1401" r="-10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112476" y="1825625"/>
            <a:ext cx="5241324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lambda &lt;- 1     # arrival rate</a:t>
            </a:r>
            <a:br>
              <a:rPr lang="en-US" altLang="ko-KR" sz="1600" dirty="0"/>
            </a:br>
            <a:r>
              <a:rPr lang="en-US" altLang="ko-KR" sz="1600" dirty="0"/>
              <a:t>mu &lt;- 1.1       # service rate</a:t>
            </a:r>
            <a:br>
              <a:rPr lang="en-US" altLang="ko-KR" sz="1600" dirty="0"/>
            </a:br>
            <a:r>
              <a:rPr lang="en-US" altLang="ko-KR" sz="1600" dirty="0" err="1"/>
              <a:t>t.end</a:t>
            </a:r>
            <a:r>
              <a:rPr lang="en-US" altLang="ko-KR" sz="1600" dirty="0"/>
              <a:t> &lt;- 100    # duration of simulation</a:t>
            </a:r>
            <a:br>
              <a:rPr lang="en-US" altLang="ko-KR" sz="1600" dirty="0"/>
            </a:br>
            <a:r>
              <a:rPr lang="en-US" altLang="ko-KR" sz="1600" dirty="0" err="1"/>
              <a:t>t.step</a:t>
            </a:r>
            <a:r>
              <a:rPr lang="en-US" altLang="ko-KR" sz="1600" dirty="0"/>
              <a:t> &lt;- 0.05  # time </a:t>
            </a:r>
            <a:r>
              <a:rPr lang="en-US" altLang="ko-KR" sz="1600" dirty="0" smtClean="0"/>
              <a:t>step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queue &lt;- rep(0, </a:t>
            </a:r>
            <a:r>
              <a:rPr lang="en-US" altLang="ko-KR" sz="1600" dirty="0" err="1"/>
              <a:t>t.end</a:t>
            </a:r>
            <a:r>
              <a:rPr lang="en-US" altLang="ko-KR" sz="1600" dirty="0"/>
              <a:t>/</a:t>
            </a:r>
            <a:r>
              <a:rPr lang="en-US" altLang="ko-KR" sz="1600" dirty="0" err="1"/>
              <a:t>t.step</a:t>
            </a:r>
            <a:r>
              <a:rPr lang="en-US" altLang="ko-KR" sz="1600" dirty="0"/>
              <a:t> + 1)</a:t>
            </a:r>
            <a:br>
              <a:rPr lang="en-US" altLang="ko-KR" sz="1600" dirty="0"/>
            </a:br>
            <a:r>
              <a:rPr lang="en-US" altLang="ko-KR" sz="1600" dirty="0"/>
              <a:t>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2:length(queue)) {</a:t>
            </a:r>
            <a:br>
              <a:rPr lang="en-US" altLang="ko-KR" sz="1600" dirty="0"/>
            </a:br>
            <a:r>
              <a:rPr lang="en-US" altLang="ko-KR" sz="1600" dirty="0"/>
              <a:t>  if (</a:t>
            </a:r>
            <a:r>
              <a:rPr lang="en-US" altLang="ko-KR" sz="1600" dirty="0" err="1"/>
              <a:t>runif</a:t>
            </a:r>
            <a:r>
              <a:rPr lang="en-US" altLang="ko-KR" sz="1600" dirty="0"/>
              <a:t>(1) &lt; lambda*</a:t>
            </a:r>
            <a:r>
              <a:rPr lang="en-US" altLang="ko-KR" sz="1600" dirty="0" err="1"/>
              <a:t>t.step</a:t>
            </a:r>
            <a:r>
              <a:rPr lang="en-US" altLang="ko-KR" sz="1600" dirty="0"/>
              <a:t>) { # arrival</a:t>
            </a:r>
            <a:br>
              <a:rPr lang="en-US" altLang="ko-KR" sz="1600" dirty="0"/>
            </a:br>
            <a:r>
              <a:rPr lang="en-US" altLang="ko-KR" sz="1600" dirty="0"/>
              <a:t>    queue[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&lt;- queue[i-1] + 1</a:t>
            </a:r>
            <a:br>
              <a:rPr lang="en-US" altLang="ko-KR" sz="1600" dirty="0"/>
            </a:br>
            <a:r>
              <a:rPr lang="en-US" altLang="ko-KR" sz="1600" dirty="0"/>
              <a:t>  } else if (</a:t>
            </a:r>
            <a:r>
              <a:rPr lang="en-US" altLang="ko-KR" sz="1600" dirty="0" err="1"/>
              <a:t>runif</a:t>
            </a:r>
            <a:r>
              <a:rPr lang="en-US" altLang="ko-KR" sz="1600" dirty="0"/>
              <a:t>(1) &lt; mu*</a:t>
            </a:r>
            <a:r>
              <a:rPr lang="en-US" altLang="ko-KR" sz="1600" dirty="0" err="1"/>
              <a:t>t.step</a:t>
            </a:r>
            <a:r>
              <a:rPr lang="en-US" altLang="ko-KR" sz="1600" dirty="0"/>
              <a:t>) { </a:t>
            </a:r>
            <a:r>
              <a:rPr lang="en-US" altLang="ko-KR" sz="1600" dirty="0" smtClean="0"/>
              <a:t># departure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queue[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&lt;- max(0, queue[i-1] - 1)</a:t>
            </a:r>
            <a:br>
              <a:rPr lang="en-US" altLang="ko-KR" sz="1600" dirty="0"/>
            </a:br>
            <a:r>
              <a:rPr lang="en-US" altLang="ko-KR" sz="1600" dirty="0"/>
              <a:t>  } else { # nothing happens</a:t>
            </a:r>
            <a:br>
              <a:rPr lang="en-US" altLang="ko-KR" sz="1600" dirty="0"/>
            </a:br>
            <a:r>
              <a:rPr lang="en-US" altLang="ko-KR" sz="1600" dirty="0"/>
              <a:t>    queue[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&lt;- queue[i-1]</a:t>
            </a:r>
            <a:br>
              <a:rPr lang="en-US" altLang="ko-KR" sz="1600" dirty="0"/>
            </a:br>
            <a:r>
              <a:rPr lang="en-US" altLang="ko-KR" sz="1600" dirty="0"/>
              <a:t>  }</a:t>
            </a:r>
            <a:br>
              <a:rPr lang="en-US" altLang="ko-KR" sz="1600" dirty="0"/>
            </a:b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192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Queuing </a:t>
            </a:r>
            <a:r>
              <a:rPr lang="en-US" altLang="ko-KR" dirty="0" smtClean="0"/>
              <a:t>simulation(2)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plot(</a:t>
            </a:r>
            <a:r>
              <a:rPr lang="en-US" altLang="ko-KR" sz="2400" dirty="0" err="1" smtClean="0"/>
              <a:t>seq</a:t>
            </a:r>
            <a:r>
              <a:rPr lang="en-US" altLang="ko-KR" sz="2400" dirty="0" smtClean="0"/>
              <a:t>(0</a:t>
            </a:r>
            <a:r>
              <a:rPr lang="en-US" altLang="ko-KR" sz="2400" dirty="0"/>
              <a:t>, </a:t>
            </a:r>
            <a:r>
              <a:rPr lang="en-US" altLang="ko-KR" sz="2400" dirty="0" err="1" smtClean="0"/>
              <a:t>t.end</a:t>
            </a:r>
            <a:r>
              <a:rPr lang="en-US" altLang="ko-KR" sz="2400" dirty="0"/>
              <a:t>, </a:t>
            </a:r>
            <a:r>
              <a:rPr lang="en-US" altLang="ko-KR" sz="2400" dirty="0" err="1" smtClean="0"/>
              <a:t>t.step</a:t>
            </a:r>
            <a:r>
              <a:rPr lang="en-US" altLang="ko-KR" sz="2400" dirty="0"/>
              <a:t>), queue, type='l</a:t>
            </a:r>
            <a:r>
              <a:rPr lang="en-US" altLang="ko-KR" sz="2400" dirty="0" smtClean="0"/>
              <a:t>', </a:t>
            </a:r>
            <a:r>
              <a:rPr lang="en-US" altLang="ko-KR" sz="2400" dirty="0" err="1" smtClean="0"/>
              <a:t>xlab</a:t>
            </a:r>
            <a:r>
              <a:rPr lang="en-US" altLang="ko-KR" sz="2400" dirty="0"/>
              <a:t>='time', </a:t>
            </a:r>
            <a:r>
              <a:rPr lang="en-US" altLang="ko-KR" sz="2400" dirty="0" err="1"/>
              <a:t>ylab</a:t>
            </a:r>
            <a:r>
              <a:rPr lang="en-US" altLang="ko-KR" sz="2400" dirty="0"/>
              <a:t>='queue size</a:t>
            </a:r>
            <a:r>
              <a:rPr lang="en-US" altLang="ko-KR" sz="2400" dirty="0" smtClean="0"/>
              <a:t>')</a:t>
            </a:r>
            <a:br>
              <a:rPr lang="en-US" altLang="ko-KR" sz="2400" dirty="0" smtClean="0"/>
            </a:br>
            <a:r>
              <a:rPr lang="en-US" altLang="ko-KR" sz="2400" dirty="0" smtClean="0"/>
              <a:t>title(paste</a:t>
            </a:r>
            <a:r>
              <a:rPr lang="en-US" altLang="ko-KR" sz="2400" dirty="0"/>
              <a:t>('Queuing Simulation. Arrival rate:', </a:t>
            </a:r>
            <a:r>
              <a:rPr lang="en-US" altLang="ko-KR" sz="2400" dirty="0" err="1"/>
              <a:t>lambda</a:t>
            </a:r>
            <a:r>
              <a:rPr lang="en-US" altLang="ko-KR" sz="2400" dirty="0" err="1" smtClean="0"/>
              <a:t>,'Service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rate:', mu))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357" y="3072714"/>
            <a:ext cx="4656354" cy="353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Uniform </a:t>
            </a:r>
            <a:r>
              <a:rPr lang="en-US" altLang="ko-KR" dirty="0" smtClean="0"/>
              <a:t>distribution in 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dunif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(x, min=0, max=1, log = FALSE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smtClean="0"/>
              <a:t>density function of the uniform on </a:t>
            </a:r>
            <a:r>
              <a:rPr lang="en-US" altLang="ko-KR" dirty="0"/>
              <a:t>the interval from min to max.</a:t>
            </a:r>
          </a:p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punif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(q, min=0, max=1,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lower.tail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TRUE,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log.p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FALSE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smtClean="0"/>
              <a:t>the uniform distribution function</a:t>
            </a:r>
            <a:endParaRPr lang="en-US" altLang="ko-KR" dirty="0"/>
          </a:p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qunif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(p, min=0, max=1,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lower.tail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TRUE,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log.p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FALSE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smtClean="0"/>
              <a:t>quantile function</a:t>
            </a:r>
            <a:endParaRPr lang="en-US" altLang="ko-KR" dirty="0"/>
          </a:p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runif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(n, min=0, max=1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smtClean="0"/>
              <a:t>generate the uniform random variable</a:t>
            </a:r>
          </a:p>
          <a:p>
            <a:pPr lvl="1"/>
            <a:r>
              <a:rPr lang="en-US" altLang="ko-KR" dirty="0"/>
              <a:t>&gt; </a:t>
            </a:r>
            <a:r>
              <a:rPr lang="en-US" altLang="ko-KR" i="1" dirty="0" err="1"/>
              <a:t>var</a:t>
            </a:r>
            <a:r>
              <a:rPr lang="en-US" altLang="ko-KR" i="1" dirty="0"/>
              <a:t>(</a:t>
            </a:r>
            <a:r>
              <a:rPr lang="en-US" altLang="ko-KR" i="1" dirty="0" err="1"/>
              <a:t>runif</a:t>
            </a:r>
            <a:r>
              <a:rPr lang="en-US" altLang="ko-KR" i="1" dirty="0"/>
              <a:t>(100000</a:t>
            </a:r>
            <a:r>
              <a:rPr lang="en-US" altLang="ko-KR" i="1" dirty="0" smtClean="0"/>
              <a:t>))  </a:t>
            </a:r>
            <a:r>
              <a:rPr lang="en-US" altLang="ko-KR" dirty="0" smtClean="0"/>
              <a:t># approximately 1/12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63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 distribution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dnorm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(x, mean = 0, </a:t>
                </a:r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sd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1, log = FALSE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sz="2000" dirty="0" smtClean="0"/>
                  <a:t>the normal density function,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r>
                  <a:rPr lang="en-US" altLang="ko-KR" sz="2800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pnorm</a:t>
                </a:r>
                <a:r>
                  <a:rPr lang="en-US" altLang="ko-KR" sz="28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(q</a:t>
                </a:r>
                <a:r>
                  <a:rPr lang="en-US" altLang="ko-KR" sz="28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mean = 0, </a:t>
                </a:r>
                <a:r>
                  <a:rPr lang="en-US" altLang="ko-KR" sz="28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sd</a:t>
                </a:r>
                <a:r>
                  <a:rPr lang="en-US" altLang="ko-KR" sz="28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1, </a:t>
                </a:r>
                <a:r>
                  <a:rPr lang="en-US" altLang="ko-KR" sz="28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z="28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z="28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z="28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z="28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sz="2000" dirty="0" smtClean="0"/>
                  <a:t>the normal distribution function</a:t>
                </a:r>
              </a:p>
              <a:p>
                <a:pPr lvl="1"/>
                <a:r>
                  <a:rPr lang="en-US" altLang="ko-KR" sz="2000" dirty="0" smtClean="0"/>
                  <a:t>&gt; </a:t>
                </a:r>
                <a:r>
                  <a:rPr lang="en-US" altLang="ko-KR" sz="2000" i="1" dirty="0" err="1" smtClean="0"/>
                  <a:t>pnorm</a:t>
                </a:r>
                <a:r>
                  <a:rPr lang="en-US" altLang="ko-KR" sz="2000" i="1" dirty="0" smtClean="0"/>
                  <a:t>(1.96, </a:t>
                </a:r>
                <a:r>
                  <a:rPr lang="en-US" altLang="ko-KR" sz="2000" i="1" dirty="0" err="1" smtClean="0"/>
                  <a:t>lower.tail</a:t>
                </a:r>
                <a:r>
                  <a:rPr lang="en-US" altLang="ko-KR" sz="2000" i="1" dirty="0" smtClean="0"/>
                  <a:t>=TRUE)</a:t>
                </a:r>
              </a:p>
              <a:p>
                <a:pPr lvl="1"/>
                <a:r>
                  <a:rPr lang="en-US" altLang="ko-KR" sz="2000" dirty="0" smtClean="0"/>
                  <a:t>&gt; </a:t>
                </a:r>
                <a:r>
                  <a:rPr lang="en-US" altLang="ko-KR" sz="2000" i="1" dirty="0" err="1" smtClean="0"/>
                  <a:t>pnorm</a:t>
                </a:r>
                <a:r>
                  <a:rPr lang="en-US" altLang="ko-KR" sz="2000" i="1" dirty="0" smtClean="0"/>
                  <a:t>(1.96, </a:t>
                </a:r>
                <a:r>
                  <a:rPr lang="en-US" altLang="ko-KR" sz="2000" i="1" dirty="0" err="1" smtClean="0"/>
                  <a:t>lower.tail</a:t>
                </a:r>
                <a:r>
                  <a:rPr lang="en-US" altLang="ko-KR" sz="2000" i="1" dirty="0" smtClean="0"/>
                  <a:t>=FALSE)</a:t>
                </a:r>
                <a:endParaRPr lang="en-US" altLang="ko-KR" sz="2000" i="1" dirty="0"/>
              </a:p>
              <a:p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qnorm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(p, mean = 0, </a:t>
                </a:r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sd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1, </a:t>
                </a:r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sz="2000" dirty="0" smtClean="0"/>
                  <a:t>quantile function</a:t>
                </a:r>
              </a:p>
              <a:p>
                <a:pPr lvl="1"/>
                <a:r>
                  <a:rPr lang="en-US" altLang="ko-KR" sz="2000" dirty="0"/>
                  <a:t>&gt; </a:t>
                </a:r>
                <a:r>
                  <a:rPr lang="en-US" altLang="ko-KR" sz="2000" i="1" dirty="0" err="1"/>
                  <a:t>qnorm</a:t>
                </a:r>
                <a:r>
                  <a:rPr lang="en-US" altLang="ko-KR" sz="2000" i="1" dirty="0"/>
                  <a:t>(0.975, 0, 1)</a:t>
                </a:r>
              </a:p>
              <a:p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rnorm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(n, mean = 0, </a:t>
                </a:r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sd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sz="2000" dirty="0" smtClean="0"/>
                  <a:t>random variables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64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 density with different mean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x &lt;- </a:t>
            </a:r>
            <a:r>
              <a:rPr lang="en-US" altLang="ko-KR" sz="2000" dirty="0" err="1"/>
              <a:t>seq</a:t>
            </a:r>
            <a:r>
              <a:rPr lang="en-US" altLang="ko-KR" sz="2000" dirty="0"/>
              <a:t>(-3</a:t>
            </a:r>
            <a:r>
              <a:rPr lang="en-US" altLang="ko-KR" sz="2000" dirty="0" smtClean="0"/>
              <a:t>, 5, 0.01)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plot(x, </a:t>
            </a:r>
            <a:r>
              <a:rPr lang="en-US" altLang="ko-KR" sz="2000" dirty="0" err="1"/>
              <a:t>dnorm</a:t>
            </a:r>
            <a:r>
              <a:rPr lang="en-US" altLang="ko-KR" sz="2000" dirty="0"/>
              <a:t>(x, 0, 1), type="l", </a:t>
            </a:r>
            <a:r>
              <a:rPr lang="en-US" altLang="ko-KR" sz="2000" dirty="0" err="1"/>
              <a:t>xlab</a:t>
            </a:r>
            <a:r>
              <a:rPr lang="en-US" altLang="ko-KR" sz="2000" dirty="0"/>
              <a:t>="x", </a:t>
            </a:r>
            <a:r>
              <a:rPr lang="en-US" altLang="ko-KR" sz="2000" dirty="0" err="1"/>
              <a:t>ylab</a:t>
            </a:r>
            <a:r>
              <a:rPr lang="en-US" altLang="ko-KR" sz="2000" dirty="0"/>
              <a:t>="y",  </a:t>
            </a:r>
            <a:r>
              <a:rPr lang="en-US" altLang="ko-KR" sz="2000" dirty="0" err="1"/>
              <a:t>xlim</a:t>
            </a:r>
            <a:r>
              <a:rPr lang="en-US" altLang="ko-KR" sz="2000" dirty="0"/>
              <a:t>=c(-3,5))</a:t>
            </a:r>
          </a:p>
          <a:p>
            <a:pPr marL="0" indent="0">
              <a:buNone/>
            </a:pPr>
            <a:r>
              <a:rPr lang="en-US" altLang="ko-KR" sz="2000" dirty="0"/>
              <a:t>lines(x, </a:t>
            </a:r>
            <a:r>
              <a:rPr lang="en-US" altLang="ko-KR" sz="2000" dirty="0" err="1"/>
              <a:t>dnorm</a:t>
            </a:r>
            <a:r>
              <a:rPr lang="en-US" altLang="ko-KR" sz="2000" dirty="0"/>
              <a:t>(x, 1, 1), </a:t>
            </a:r>
            <a:r>
              <a:rPr lang="en-US" altLang="ko-KR" sz="2000" dirty="0" smtClean="0"/>
              <a:t>col=</a:t>
            </a:r>
            <a:r>
              <a:rPr lang="en-US" altLang="ko-KR" sz="2000" dirty="0"/>
              <a:t>"</a:t>
            </a:r>
            <a:r>
              <a:rPr lang="en-US" altLang="ko-KR" sz="2000" dirty="0" smtClean="0"/>
              <a:t>red</a:t>
            </a:r>
            <a:r>
              <a:rPr lang="en-US" altLang="ko-KR" sz="2000" dirty="0"/>
              <a:t>"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lines(x, </a:t>
            </a:r>
            <a:r>
              <a:rPr lang="en-US" altLang="ko-KR" sz="2000" dirty="0" err="1"/>
              <a:t>dnorm</a:t>
            </a:r>
            <a:r>
              <a:rPr lang="en-US" altLang="ko-KR" sz="2000" dirty="0"/>
              <a:t>(x, 2, 1), col</a:t>
            </a:r>
            <a:r>
              <a:rPr lang="en-US" altLang="ko-KR" sz="2000" dirty="0" smtClean="0"/>
              <a:t>=</a:t>
            </a:r>
            <a:r>
              <a:rPr lang="en-US" altLang="ko-KR" sz="2000" dirty="0"/>
              <a:t>"</a:t>
            </a:r>
            <a:r>
              <a:rPr lang="en-US" altLang="ko-KR" sz="2000" dirty="0" smtClean="0"/>
              <a:t>blue</a:t>
            </a:r>
            <a:r>
              <a:rPr lang="en-US" altLang="ko-KR" sz="2000" dirty="0"/>
              <a:t>")</a:t>
            </a:r>
          </a:p>
          <a:p>
            <a:pPr marL="0" indent="0">
              <a:buNone/>
            </a:pPr>
            <a:r>
              <a:rPr lang="en-US" altLang="ko-KR" sz="2000" dirty="0"/>
              <a:t>title("Normal distribution: sigma=1, mu=0,1,2")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708" y="2464658"/>
            <a:ext cx="5590344" cy="43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4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 density with different sigma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x &lt;- </a:t>
            </a:r>
            <a:r>
              <a:rPr lang="en-US" altLang="ko-KR" sz="2000" dirty="0" err="1"/>
              <a:t>seq</a:t>
            </a:r>
            <a:r>
              <a:rPr lang="en-US" altLang="ko-KR" sz="2000" dirty="0"/>
              <a:t>(-10</a:t>
            </a:r>
            <a:r>
              <a:rPr lang="en-US" altLang="ko-KR" sz="2000" dirty="0" smtClean="0"/>
              <a:t>, 10, 0.01)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plot(x, </a:t>
            </a:r>
            <a:r>
              <a:rPr lang="en-US" altLang="ko-KR" sz="2000" dirty="0" err="1"/>
              <a:t>dnorm</a:t>
            </a:r>
            <a:r>
              <a:rPr lang="en-US" altLang="ko-KR" sz="2000" dirty="0"/>
              <a:t>(x, 0, 1), type="l", </a:t>
            </a:r>
            <a:r>
              <a:rPr lang="en-US" altLang="ko-KR" sz="2000" dirty="0" err="1"/>
              <a:t>xlab</a:t>
            </a:r>
            <a:r>
              <a:rPr lang="en-US" altLang="ko-KR" sz="2000" dirty="0"/>
              <a:t>="x", </a:t>
            </a:r>
            <a:r>
              <a:rPr lang="en-US" altLang="ko-KR" sz="2000" dirty="0" err="1"/>
              <a:t>ylab</a:t>
            </a:r>
            <a:r>
              <a:rPr lang="en-US" altLang="ko-KR" sz="2000" dirty="0"/>
              <a:t>="y",  </a:t>
            </a:r>
            <a:r>
              <a:rPr lang="en-US" altLang="ko-KR" sz="2000" dirty="0" err="1"/>
              <a:t>xlim</a:t>
            </a:r>
            <a:r>
              <a:rPr lang="en-US" altLang="ko-KR" sz="2000" dirty="0"/>
              <a:t>=c(-10,10))</a:t>
            </a:r>
          </a:p>
          <a:p>
            <a:pPr marL="0" indent="0">
              <a:buNone/>
            </a:pPr>
            <a:r>
              <a:rPr lang="en-US" altLang="ko-KR" sz="2000" dirty="0"/>
              <a:t>lines(x, </a:t>
            </a:r>
            <a:r>
              <a:rPr lang="en-US" altLang="ko-KR" sz="2000" dirty="0" err="1"/>
              <a:t>dnorm</a:t>
            </a:r>
            <a:r>
              <a:rPr lang="en-US" altLang="ko-KR" sz="2000" dirty="0"/>
              <a:t>(x, 0, 2</a:t>
            </a:r>
            <a:r>
              <a:rPr lang="en-US" altLang="ko-KR" sz="2000" dirty="0" smtClean="0"/>
              <a:t>), </a:t>
            </a:r>
            <a:r>
              <a:rPr lang="en-US" altLang="ko-KR" sz="2000" dirty="0"/>
              <a:t>col="red</a:t>
            </a:r>
            <a:r>
              <a:rPr lang="en-US" altLang="ko-KR" sz="2000" dirty="0" smtClean="0"/>
              <a:t>")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lines(x, </a:t>
            </a:r>
            <a:r>
              <a:rPr lang="en-US" altLang="ko-KR" sz="2000" dirty="0" err="1"/>
              <a:t>dnorm</a:t>
            </a:r>
            <a:r>
              <a:rPr lang="en-US" altLang="ko-KR" sz="2000" dirty="0"/>
              <a:t>(x, 0, 3), </a:t>
            </a:r>
            <a:r>
              <a:rPr lang="en-US" altLang="ko-KR" sz="2000" dirty="0" smtClean="0"/>
              <a:t>col=</a:t>
            </a:r>
            <a:r>
              <a:rPr lang="en-US" altLang="ko-KR" sz="2000" dirty="0"/>
              <a:t>"</a:t>
            </a:r>
            <a:r>
              <a:rPr lang="en-US" altLang="ko-KR" sz="2000" dirty="0" smtClean="0"/>
              <a:t>blue")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title("Normal distribution: mu=0, sigma=1,2,3")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392" y="2676439"/>
            <a:ext cx="4129261" cy="36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6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 random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z&lt;-</a:t>
            </a:r>
            <a:r>
              <a:rPr lang="en-US" altLang="ko-KR" dirty="0" err="1" smtClean="0"/>
              <a:t>rnorm</a:t>
            </a:r>
            <a:r>
              <a:rPr lang="en-US" altLang="ko-KR" dirty="0" smtClean="0"/>
              <a:t>(10000)</a:t>
            </a:r>
            <a:br>
              <a:rPr lang="en-US" altLang="ko-KR" dirty="0" smtClean="0"/>
            </a:br>
            <a:r>
              <a:rPr lang="en-US" altLang="ko-KR" dirty="0" smtClean="0"/>
              <a:t>par(las=1)</a:t>
            </a:r>
            <a:br>
              <a:rPr lang="en-US" altLang="ko-KR" dirty="0" smtClean="0"/>
            </a:br>
            <a:r>
              <a:rPr lang="en-US" altLang="ko-KR" dirty="0" err="1" smtClean="0"/>
              <a:t>hist</a:t>
            </a:r>
            <a:r>
              <a:rPr lang="en-US" altLang="ko-KR" dirty="0" smtClean="0"/>
              <a:t>(z</a:t>
            </a:r>
            <a:r>
              <a:rPr lang="en-US" altLang="ko-KR" dirty="0"/>
              <a:t>, breaks = </a:t>
            </a:r>
            <a:r>
              <a:rPr lang="en-US" altLang="ko-KR" dirty="0" err="1"/>
              <a:t>seq</a:t>
            </a:r>
            <a:r>
              <a:rPr lang="en-US" altLang="ko-KR" dirty="0"/>
              <a:t>(-5,5,0.2), 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=F)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phi </a:t>
            </a:r>
            <a:r>
              <a:rPr lang="en-US" altLang="ko-KR" dirty="0"/>
              <a:t>&lt;- function(x) </a:t>
            </a:r>
            <a:r>
              <a:rPr lang="en-US" altLang="ko-KR" dirty="0" err="1"/>
              <a:t>exp</a:t>
            </a:r>
            <a:r>
              <a:rPr lang="en-US" altLang="ko-KR" dirty="0"/>
              <a:t>(-x^2/2)/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(2*pi)</a:t>
            </a:r>
            <a:br>
              <a:rPr lang="en-US" altLang="ko-KR" dirty="0" smtClean="0"/>
            </a:br>
            <a:r>
              <a:rPr lang="en-US" altLang="ko-KR" dirty="0" smtClean="0"/>
              <a:t>x </a:t>
            </a:r>
            <a:r>
              <a:rPr lang="en-US" altLang="ko-KR" dirty="0"/>
              <a:t>&lt;- </a:t>
            </a:r>
            <a:r>
              <a:rPr lang="en-US" altLang="ko-KR" dirty="0" err="1"/>
              <a:t>seq</a:t>
            </a:r>
            <a:r>
              <a:rPr lang="en-US" altLang="ko-KR" dirty="0"/>
              <a:t>(-</a:t>
            </a:r>
            <a:r>
              <a:rPr lang="en-US" altLang="ko-KR" dirty="0" smtClean="0"/>
              <a:t>5,5,0.1)</a:t>
            </a:r>
            <a:br>
              <a:rPr lang="en-US" altLang="ko-KR" dirty="0" smtClean="0"/>
            </a:br>
            <a:r>
              <a:rPr lang="en-US" altLang="ko-KR" dirty="0" smtClean="0"/>
              <a:t>lines(x, phi(x</a:t>
            </a:r>
            <a:r>
              <a:rPr lang="en-US" altLang="ko-KR" dirty="0"/>
              <a:t>))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038797"/>
            <a:ext cx="4151872" cy="43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1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 of independent normal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are independent,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b="0" dirty="0" smtClean="0">
                    <a:ea typeface="Cambria Math" panose="02040503050406030204" pitchFamily="18" charset="0"/>
                  </a:rPr>
                </a:br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sz="2400" dirty="0">
                    <a:ea typeface="Cambria Math" panose="02040503050406030204" pitchFamily="18" charset="0"/>
                  </a:rPr>
                  <a:t>z1 &lt;- </a:t>
                </a:r>
                <a:r>
                  <a:rPr lang="en-US" altLang="ko-KR" sz="2400" dirty="0" err="1">
                    <a:ea typeface="Cambria Math" panose="02040503050406030204" pitchFamily="18" charset="0"/>
                  </a:rPr>
                  <a:t>rnorm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(10000, mean=1, </a:t>
                </a:r>
                <a:r>
                  <a:rPr lang="en-US" altLang="ko-KR" sz="2400" dirty="0" err="1" smtClean="0">
                    <a:ea typeface="Cambria Math" panose="02040503050406030204" pitchFamily="18" charset="0"/>
                  </a:rPr>
                  <a:t>sd</a:t>
                </a:r>
                <a:r>
                  <a:rPr lang="en-US" altLang="ko-KR" sz="2400" dirty="0" smtClean="0">
                    <a:ea typeface="Cambria Math" panose="02040503050406030204" pitchFamily="18" charset="0"/>
                  </a:rPr>
                  <a:t>=1)</a:t>
                </a:r>
                <a:br>
                  <a:rPr lang="en-US" altLang="ko-KR" sz="2400" dirty="0" smtClean="0">
                    <a:ea typeface="Cambria Math" panose="02040503050406030204" pitchFamily="18" charset="0"/>
                  </a:rPr>
                </a:br>
                <a:r>
                  <a:rPr lang="en-US" altLang="ko-KR" sz="2400" dirty="0" smtClean="0">
                    <a:ea typeface="Cambria Math" panose="02040503050406030204" pitchFamily="18" charset="0"/>
                  </a:rPr>
                  <a:t>z2 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&lt;- </a:t>
                </a:r>
                <a:r>
                  <a:rPr lang="en-US" altLang="ko-KR" sz="2400" dirty="0" err="1">
                    <a:ea typeface="Cambria Math" panose="02040503050406030204" pitchFamily="18" charset="0"/>
                  </a:rPr>
                  <a:t>rnorm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(10000, mean=1, </a:t>
                </a:r>
                <a:r>
                  <a:rPr lang="en-US" altLang="ko-KR" sz="2400" dirty="0" err="1" smtClean="0">
                    <a:ea typeface="Cambria Math" panose="02040503050406030204" pitchFamily="18" charset="0"/>
                  </a:rPr>
                  <a:t>sd</a:t>
                </a:r>
                <a:r>
                  <a:rPr lang="en-US" altLang="ko-KR" sz="2400" dirty="0" smtClean="0">
                    <a:ea typeface="Cambria Math" panose="02040503050406030204" pitchFamily="18" charset="0"/>
                  </a:rPr>
                  <a:t>=2)</a:t>
                </a:r>
                <a:br>
                  <a:rPr lang="en-US" altLang="ko-KR" sz="2400" dirty="0" smtClean="0">
                    <a:ea typeface="Cambria Math" panose="02040503050406030204" pitchFamily="18" charset="0"/>
                  </a:rPr>
                </a:br>
                <a:r>
                  <a:rPr lang="en-US" altLang="ko-KR" sz="2400" dirty="0" smtClean="0">
                    <a:ea typeface="Cambria Math" panose="02040503050406030204" pitchFamily="18" charset="0"/>
                  </a:rPr>
                  <a:t>z 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&lt;- z1 + </a:t>
                </a:r>
                <a:r>
                  <a:rPr lang="en-US" altLang="ko-KR" sz="2400" dirty="0" smtClean="0">
                    <a:ea typeface="Cambria Math" panose="02040503050406030204" pitchFamily="18" charset="0"/>
                  </a:rPr>
                  <a:t>z2</a:t>
                </a:r>
                <a:br>
                  <a:rPr lang="en-US" altLang="ko-KR" sz="2400" dirty="0" smtClean="0">
                    <a:ea typeface="Cambria Math" panose="02040503050406030204" pitchFamily="18" charset="0"/>
                  </a:rPr>
                </a:br>
                <a:r>
                  <a:rPr lang="en-US" altLang="ko-KR" sz="2400" dirty="0" err="1" smtClean="0">
                    <a:ea typeface="Cambria Math" panose="02040503050406030204" pitchFamily="18" charset="0"/>
                  </a:rPr>
                  <a:t>hist</a:t>
                </a:r>
                <a:r>
                  <a:rPr lang="en-US" altLang="ko-KR" sz="2400" dirty="0" smtClean="0">
                    <a:ea typeface="Cambria Math" panose="02040503050406030204" pitchFamily="18" charset="0"/>
                  </a:rPr>
                  <a:t>(z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, breaks=</a:t>
                </a:r>
                <a:r>
                  <a:rPr lang="en-US" altLang="ko-KR" sz="2400" dirty="0" err="1">
                    <a:ea typeface="Cambria Math" panose="02040503050406030204" pitchFamily="18" charset="0"/>
                  </a:rPr>
                  <a:t>seq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(-10,14,.2), </a:t>
                </a:r>
                <a:r>
                  <a:rPr lang="en-US" altLang="ko-KR" sz="2400" dirty="0" err="1" smtClean="0">
                    <a:ea typeface="Cambria Math" panose="02040503050406030204" pitchFamily="18" charset="0"/>
                  </a:rPr>
                  <a:t>freq</a:t>
                </a:r>
                <a:r>
                  <a:rPr lang="en-US" altLang="ko-KR" sz="2400" dirty="0" smtClean="0">
                    <a:ea typeface="Cambria Math" panose="02040503050406030204" pitchFamily="18" charset="0"/>
                  </a:rPr>
                  <a:t>=F)</a:t>
                </a:r>
                <a:br>
                  <a:rPr lang="en-US" altLang="ko-KR" sz="2400" dirty="0" smtClean="0">
                    <a:ea typeface="Cambria Math" panose="02040503050406030204" pitchFamily="18" charset="0"/>
                  </a:rPr>
                </a:br>
                <a:r>
                  <a:rPr lang="en-US" altLang="ko-KR" sz="240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sz="2400" dirty="0" smtClean="0">
                    <a:ea typeface="Cambria Math" panose="02040503050406030204" pitchFamily="18" charset="0"/>
                  </a:rPr>
                </a:br>
                <a:r>
                  <a:rPr lang="en-US" altLang="ko-KR" sz="2400" dirty="0" smtClean="0">
                    <a:ea typeface="Cambria Math" panose="02040503050406030204" pitchFamily="18" charset="0"/>
                  </a:rPr>
                  <a:t>f 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&lt;- function(x) </a:t>
                </a:r>
                <a:r>
                  <a:rPr lang="en-US" altLang="ko-KR" sz="2400" dirty="0" err="1">
                    <a:ea typeface="Cambria Math" panose="02040503050406030204" pitchFamily="18" charset="0"/>
                  </a:rPr>
                  <a:t>exp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(-(x-2)^2/10)/</a:t>
                </a:r>
                <a:r>
                  <a:rPr lang="en-US" altLang="ko-KR" sz="2400" dirty="0" err="1" smtClean="0">
                    <a:ea typeface="Cambria Math" panose="02040503050406030204" pitchFamily="18" charset="0"/>
                  </a:rPr>
                  <a:t>sqrt</a:t>
                </a:r>
                <a:r>
                  <a:rPr lang="en-US" altLang="ko-KR" sz="2400" dirty="0" smtClean="0">
                    <a:ea typeface="Cambria Math" panose="02040503050406030204" pitchFamily="18" charset="0"/>
                  </a:rPr>
                  <a:t>(10*pi)</a:t>
                </a:r>
                <a:br>
                  <a:rPr lang="en-US" altLang="ko-KR" sz="2400" dirty="0" smtClean="0">
                    <a:ea typeface="Cambria Math" panose="02040503050406030204" pitchFamily="18" charset="0"/>
                  </a:rPr>
                </a:br>
                <a:r>
                  <a:rPr lang="en-US" altLang="ko-KR" sz="2400" dirty="0" smtClean="0">
                    <a:ea typeface="Cambria Math" panose="02040503050406030204" pitchFamily="18" charset="0"/>
                  </a:rPr>
                  <a:t>x 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&lt;- </a:t>
                </a:r>
                <a:r>
                  <a:rPr lang="en-US" altLang="ko-KR" sz="2400" dirty="0" err="1">
                    <a:ea typeface="Cambria Math" panose="02040503050406030204" pitchFamily="18" charset="0"/>
                  </a:rPr>
                  <a:t>seq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(-10, 14, </a:t>
                </a:r>
                <a:r>
                  <a:rPr lang="en-US" altLang="ko-KR" sz="2400" dirty="0" smtClean="0">
                    <a:ea typeface="Cambria Math" panose="02040503050406030204" pitchFamily="18" charset="0"/>
                  </a:rPr>
                  <a:t>0.1)</a:t>
                </a:r>
                <a:br>
                  <a:rPr lang="en-US" altLang="ko-KR" sz="2400" dirty="0" smtClean="0">
                    <a:ea typeface="Cambria Math" panose="02040503050406030204" pitchFamily="18" charset="0"/>
                  </a:rPr>
                </a:br>
                <a:r>
                  <a:rPr lang="en-US" altLang="ko-KR" sz="2400" dirty="0" smtClean="0">
                    <a:ea typeface="Cambria Math" panose="02040503050406030204" pitchFamily="18" charset="0"/>
                  </a:rPr>
                  <a:t>lines(x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, f(x))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dirty="0" smtClean="0">
                    <a:ea typeface="Cambria Math" panose="02040503050406030204" pitchFamily="18" charset="0"/>
                  </a:rPr>
                </a:br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221" r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942" y="2295075"/>
            <a:ext cx="4176929" cy="41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4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1212</Words>
  <Application>Microsoft Office PowerPoint</Application>
  <PresentationFormat>와이드스크린</PresentationFormat>
  <Paragraphs>232</Paragraphs>
  <Slides>31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Cambria Math</vt:lpstr>
      <vt:lpstr>Consolas</vt:lpstr>
      <vt:lpstr>Times New Roman</vt:lpstr>
      <vt:lpstr>Office 테마</vt:lpstr>
      <vt:lpstr>Continuous random variable</vt:lpstr>
      <vt:lpstr>Some of continuous random variables in R</vt:lpstr>
      <vt:lpstr>Uniform distribution</vt:lpstr>
      <vt:lpstr>Uniform distribution in R</vt:lpstr>
      <vt:lpstr>Normal distribution in R</vt:lpstr>
      <vt:lpstr>Normal density with different mean</vt:lpstr>
      <vt:lpstr>Normal density with different sigma</vt:lpstr>
      <vt:lpstr>Normal random variable</vt:lpstr>
      <vt:lpstr>Sum of independent normal</vt:lpstr>
      <vt:lpstr>Correlated normal r.v.s</vt:lpstr>
      <vt:lpstr>Correlated normal r.v.s (2)</vt:lpstr>
      <vt:lpstr>t-density</vt:lpstr>
      <vt:lpstr>chi-square density</vt:lpstr>
      <vt:lpstr>Chi-square simulation</vt:lpstr>
      <vt:lpstr>Chi-square simulation(2)</vt:lpstr>
      <vt:lpstr>Lifetime models : exponential and Weibull</vt:lpstr>
      <vt:lpstr>Lifetime models (2)</vt:lpstr>
      <vt:lpstr>Exponential distribution</vt:lpstr>
      <vt:lpstr>Exponential distribution(2)</vt:lpstr>
      <vt:lpstr>Exponential distribution in R</vt:lpstr>
      <vt:lpstr>Exponential density</vt:lpstr>
      <vt:lpstr>Example : radioactive decay</vt:lpstr>
      <vt:lpstr>Weibull distribution</vt:lpstr>
      <vt:lpstr>Weibull density</vt:lpstr>
      <vt:lpstr>Weibull density(2)</vt:lpstr>
      <vt:lpstr>Example : time to the next disaster</vt:lpstr>
      <vt:lpstr>Poisson process</vt:lpstr>
      <vt:lpstr>Poisson process</vt:lpstr>
      <vt:lpstr>Merging and Thinning</vt:lpstr>
      <vt:lpstr>Queuing simulation</vt:lpstr>
      <vt:lpstr>Queuing simulation(2)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random variable</dc:title>
  <dc:creator>sw</dc:creator>
  <cp:lastModifiedBy>sw</cp:lastModifiedBy>
  <cp:revision>117</cp:revision>
  <dcterms:created xsi:type="dcterms:W3CDTF">2016-02-25T04:09:35Z</dcterms:created>
  <dcterms:modified xsi:type="dcterms:W3CDTF">2016-06-07T12:42:08Z</dcterms:modified>
</cp:coreProperties>
</file>