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92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4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2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0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9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5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4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25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7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363E1-3D9D-4352-92DD-FA1C91534693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Probability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life table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One finds that 89.935% of women live to age 60 and 57.062% live to age 80.</a:t>
                </a:r>
              </a:p>
              <a:p>
                <a:r>
                  <a:rPr lang="en-US" altLang="ko-KR" dirty="0" smtClean="0"/>
                  <a:t>Thus, noting that the event ‘alive at 80’ includes the event ‘alive at 60’, we have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woman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lives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age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80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she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alive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age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60</m:t>
                        </m:r>
                      </m:e>
                    </m:d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0.57062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0.89935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=0.63448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6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indigenous deaths in custody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ko-KR" dirty="0" smtClean="0"/>
                  <a:t>We consider prison deaths: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Define the following events:</a:t>
                </a:r>
              </a:p>
              <a:p>
                <a:pPr lvl="1"/>
                <a:r>
                  <a:rPr lang="en-US" altLang="ko-KR" dirty="0" smtClean="0"/>
                  <a:t>I : being indigenous</a:t>
                </a:r>
              </a:p>
              <a:p>
                <a:pPr lvl="1"/>
                <a:r>
                  <a:rPr lang="en-US" altLang="ko-KR" dirty="0" smtClean="0"/>
                  <a:t>P : being in prison</a:t>
                </a:r>
              </a:p>
              <a:p>
                <a:pPr lvl="1"/>
                <a:r>
                  <a:rPr lang="en-US" altLang="ko-KR" dirty="0" smtClean="0"/>
                  <a:t>D : dying in prison</a:t>
                </a:r>
              </a:p>
              <a:p>
                <a:r>
                  <a:rPr lang="en-US" altLang="ko-KR" spc="-150" dirty="0" smtClean="0"/>
                  <a:t>Let N = 160,000+12,926,000 = 13,086,000, the total population 15+.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160,000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≅2.5×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12,926,000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≅3.0×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There is a large dependence between events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771579"/>
              </p:ext>
            </p:extLst>
          </p:nvPr>
        </p:nvGraphicFramePr>
        <p:xfrm>
          <a:off x="1182336" y="2135772"/>
          <a:ext cx="72738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614"/>
                <a:gridCol w="2424614"/>
                <a:gridCol w="2424614"/>
              </a:tblGrid>
              <a:tr h="22266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Indigenous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Non-indigenous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Death in prison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38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Population 15+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160,000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12,926,000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Prison</a:t>
                      </a:r>
                      <a:r>
                        <a:rPr lang="en-US" altLang="ko-KR" sz="1400" baseline="0" dirty="0" smtClean="0"/>
                        <a:t> population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2,198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13,361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9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Example : indigenous deaths in custody(2)</a:t>
            </a:r>
            <a:endParaRPr lang="ko-KR" altLang="en-US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However, looking more carefully, we have</a:t>
                </a:r>
                <a:br>
                  <a:rPr lang="en-US" altLang="ko-KR" dirty="0" smtClean="0"/>
                </a:br>
                <a:r>
                  <a:rPr lang="en-US" altLang="ko-KR" sz="2200" dirty="0" smtClean="0"/>
                  <a:t/>
                </a:r>
                <a:br>
                  <a:rPr lang="en-US" altLang="ko-KR" sz="2200" dirty="0" smtClean="0"/>
                </a:b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 smtClean="0"/>
              </a:p>
              <a:p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ko-KR" sz="2200" dirty="0" smtClean="0"/>
                  <a:t> : the probability that the indigenous in prison is dead.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ko-KR" sz="2200" dirty="0" smtClean="0"/>
                  <a:t> : the probability that the indigenous go to the prison.</a:t>
                </a:r>
              </a:p>
              <a:p>
                <a:endParaRPr lang="en-US" altLang="ko-KR" sz="2400" dirty="0"/>
              </a:p>
              <a:p>
                <a:endParaRPr lang="en-US" altLang="ko-KR" sz="2400" dirty="0" smtClean="0"/>
              </a:p>
              <a:p>
                <a:endParaRPr lang="en-US" altLang="ko-KR" sz="2400" dirty="0"/>
              </a:p>
              <a:p>
                <a:endParaRPr lang="en-US" altLang="ko-KR" sz="2400" dirty="0" smtClean="0"/>
              </a:p>
              <a:p>
                <a:r>
                  <a:rPr lang="en-US" altLang="ko-KR" sz="2400" dirty="0" smtClean="0"/>
                  <a:t>We see that the chance of dying in prison is slightly higher for non-indigenous prisons.</a:t>
                </a:r>
              </a:p>
              <a:p>
                <a:r>
                  <a:rPr lang="en-US" altLang="ko-KR" sz="2400" dirty="0" smtClean="0"/>
                  <a:t>The large discrepancy is in the incarceration rate of indigenous Australians.</a:t>
                </a:r>
              </a:p>
              <a:p>
                <a:endParaRPr lang="en-US" altLang="ko-KR" sz="2400" dirty="0" smtClean="0"/>
              </a:p>
              <a:p>
                <a:endParaRPr lang="en-US" altLang="ko-KR" sz="2400" dirty="0" smtClean="0"/>
              </a:p>
              <a:p>
                <a:endParaRPr lang="en-US" altLang="ko-KR" sz="24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718255"/>
                  </p:ext>
                </p:extLst>
              </p:nvPr>
            </p:nvGraphicFramePr>
            <p:xfrm>
              <a:off x="1497925" y="3632799"/>
              <a:ext cx="7735086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8362"/>
                    <a:gridCol w="2578362"/>
                    <a:gridCol w="2578362"/>
                  </a:tblGrid>
                  <a:tr h="255031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</a:tr>
                  <a:tr h="25503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1.8 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2.8 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</a:tr>
                  <a:tr h="25503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1.4 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1.0 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</a:tr>
                  <a:tr h="25503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2.5 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3.0 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718255"/>
                  </p:ext>
                </p:extLst>
              </p:nvPr>
            </p:nvGraphicFramePr>
            <p:xfrm>
              <a:off x="1497925" y="3632799"/>
              <a:ext cx="7735086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8362"/>
                    <a:gridCol w="2578362"/>
                    <a:gridCol w="2578362"/>
                  </a:tblGrid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818" r="-100708" b="-3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73" t="-1818" r="-946" b="-307273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6" t="-100000" r="-201182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100708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73" t="-100000" r="-946" b="-20178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6" t="-203636" r="-201182" b="-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3636" r="-100708" b="-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73" t="-203636" r="-946" b="-10545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6" t="-303636" r="-201182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303636" r="-100708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73" t="-303636" r="-946" b="-54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462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Independence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Events A and B are independent if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or equivalently, if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or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Example : disjoint events</a:t>
                </a:r>
              </a:p>
              <a:p>
                <a:r>
                  <a:rPr lang="en-US" altLang="ko-KR" dirty="0" smtClean="0"/>
                  <a:t>Disjoint events are dependents.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1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law of total probability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Suppose that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partition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Then for any event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 smtClean="0"/>
                  <a:t>, we have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⋯∪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∪⋯∪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b="0" dirty="0" smtClean="0">
                    <a:ea typeface="Cambria Math" panose="02040503050406030204" pitchFamily="18" charset="0"/>
                  </a:rPr>
                  <a:t>53% of VCE students were female, with pass rate of 96.5%. Male students has a 95.5% pass rate. 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What was the overall pass rate?</a:t>
                </a:r>
              </a:p>
              <a:p>
                <a:r>
                  <a:rPr lang="en-US" altLang="ko-KR" b="0" dirty="0" smtClean="0">
                    <a:ea typeface="Cambria Math" panose="02040503050406030204" pitchFamily="18" charset="0"/>
                  </a:rPr>
                  <a:t>Let M be the event ‘male’, F be the event ‘female’, and P the event ‘pass’, then</a:t>
                </a:r>
                <a:br>
                  <a:rPr lang="en-US" altLang="ko-KR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=0.955×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1−0.53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+0.965×0.53=0.960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/>
                </a:r>
                <a:br>
                  <a:rPr lang="en-US" altLang="ko-KR" dirty="0">
                    <a:ea typeface="Cambria Math" panose="02040503050406030204" pitchFamily="18" charset="0"/>
                  </a:rPr>
                </a:br>
                <a:endParaRPr lang="en-US" altLang="ko-KR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r="-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92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Bayes’ theorem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For any events A and B we have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Bayes’ theorem is used to find conditional probability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when you already know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a partition,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83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Prostate cancer screening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Let P be the event ‘return a positive test result’ and let C be the event ‘have prostate cancer’, then we have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spc="-150" dirty="0" smtClean="0"/>
                  <a:t>What is the chance of having a cancer given a positive test result</a:t>
                </a:r>
                <a:r>
                  <a:rPr lang="en-US" altLang="ko-KR" spc="-15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altLang="ko-KR" spc="-150" dirty="0" smtClean="0"/>
                  <a:t>?</a:t>
                </a:r>
              </a:p>
              <a:p>
                <a:r>
                  <a:rPr lang="en-US" altLang="ko-KR" dirty="0" smtClean="0"/>
                  <a:t>The probability of having a positive test: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=0.097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Bayes’ theorem gives us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=0.57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0.037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0.097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=0.22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811027"/>
                  </p:ext>
                </p:extLst>
              </p:nvPr>
            </p:nvGraphicFramePr>
            <p:xfrm>
              <a:off x="1667858" y="2491822"/>
              <a:ext cx="5728262" cy="100698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2864131"/>
                    <a:gridCol w="2864131"/>
                  </a:tblGrid>
                  <a:tr h="31037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=0.57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=0.43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</a:tr>
                  <a:tr h="31037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=0.08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=0.92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</a:tr>
                  <a:tr h="31037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)=0.037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)=0.963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811027"/>
                  </p:ext>
                </p:extLst>
              </p:nvPr>
            </p:nvGraphicFramePr>
            <p:xfrm>
              <a:off x="1667858" y="2491822"/>
              <a:ext cx="5728262" cy="100698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2864131"/>
                    <a:gridCol w="2864131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2" t="-1818" r="-100212" b="-2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26" t="-1818" r="-426" b="-216364"/>
                          </a:stretch>
                        </a:blipFill>
                      </a:tcPr>
                    </a:tc>
                  </a:tr>
                  <a:tr h="3358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2" t="-100000" r="-100212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26" t="-100000" r="-426" b="-112500"/>
                          </a:stretch>
                        </a:blipFill>
                      </a:tcPr>
                    </a:tc>
                  </a:tr>
                  <a:tr h="3358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2" t="-203636" r="-100212" b="-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26" t="-203636" r="-426" b="-1454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215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space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 smtClean="0"/>
                  <a:t> : the set of all possible outcomes</a:t>
                </a:r>
              </a:p>
              <a:p>
                <a:r>
                  <a:rPr lang="en-US" altLang="ko-KR" dirty="0" smtClean="0"/>
                  <a:t>An event is defined as being any subset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For example, when rolling a die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={1,2,3,4,5,6}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The event ‘an even number’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{2,4,6}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88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Notations and useful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the empty set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/>
                      <m:t>and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complement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or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and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altLang="ko-KR" b="0" dirty="0" smtClean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altLang="ko-KR" b="0" dirty="0" smtClean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 smtClean="0"/>
                  <a:t>size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(the number of elements it contains).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are disjoint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A partition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 collection of disjoint sets whose union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501" b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30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 measure and axioms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 probability measure,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altLang="ko-KR" dirty="0" smtClean="0"/>
                  <a:t>,  is a function that takes an event and returns a value in [0, 1].</a:t>
                </a:r>
              </a:p>
              <a:p>
                <a:r>
                  <a:rPr lang="en-US" altLang="ko-KR" dirty="0" smtClean="0"/>
                  <a:t>A probability measure should have the following properties: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 are disjoint.</a:t>
                </a:r>
              </a:p>
              <a:p>
                <a:r>
                  <a:rPr lang="en-US" altLang="ko-KR" dirty="0" smtClean="0"/>
                  <a:t>These three requirements are formally adopted as probability axioms.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87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property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The following results comes from the probability axioms.</a:t>
                </a:r>
              </a:p>
              <a:p>
                <a:r>
                  <a:rPr lang="en-US" altLang="ko-KR" dirty="0" smtClean="0"/>
                  <a:t>For any event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99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 measures on a sample </a:t>
            </a:r>
            <a:r>
              <a:rPr lang="en-US" altLang="ko-KR" dirty="0" err="1" smtClean="0"/>
              <a:t>sapce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given sample space can have more than one probability measure defined on it.</a:t>
            </a:r>
          </a:p>
          <a:p>
            <a:r>
              <a:rPr lang="en-US" altLang="ko-KR" dirty="0" smtClean="0"/>
              <a:t>For example, consider an experiment where we roll a die.</a:t>
            </a:r>
          </a:p>
          <a:p>
            <a:pPr lvl="1"/>
            <a:r>
              <a:rPr lang="en-US" altLang="ko-KR" dirty="0" smtClean="0"/>
              <a:t>If the die is fair, then we would use the following probability: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spc="-150" dirty="0" smtClean="0"/>
              <a:t>If the die is unfair so that the number six was twice as likely to </a:t>
            </a:r>
            <a:r>
              <a:rPr lang="en-US" altLang="ko-KR" spc="-150" dirty="0" smtClean="0"/>
              <a:t>appear</a:t>
            </a:r>
            <a:r>
              <a:rPr lang="en-US" altLang="ko-KR" spc="-150" dirty="0" smtClean="0"/>
              <a:t>, then</a:t>
            </a:r>
            <a:r>
              <a:rPr lang="en-US" altLang="ko-KR" spc="-150" dirty="0" smtClean="0"/>
              <a:t>: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257074"/>
                  </p:ext>
                </p:extLst>
              </p:nvPr>
            </p:nvGraphicFramePr>
            <p:xfrm>
              <a:off x="1748779" y="3568588"/>
              <a:ext cx="8128001" cy="741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/>
                    <a:gridCol w="1161143"/>
                    <a:gridCol w="1161143"/>
                    <a:gridCol w="1161143"/>
                    <a:gridCol w="1161143"/>
                    <a:gridCol w="1161143"/>
                    <a:gridCol w="1161143"/>
                  </a:tblGrid>
                  <a:tr h="37031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oMath>
                          </a14:m>
                          <a:r>
                            <a:rPr lang="en-US" altLang="ko-KR" dirty="0" err="1" smtClean="0"/>
                            <a:t>_fair</a:t>
                          </a:r>
                          <a:r>
                            <a:rPr lang="en-US" altLang="ko-KR" dirty="0" smtClean="0"/>
                            <a:t>({x})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1/6</a:t>
                          </a:r>
                          <a:endParaRPr lang="ko-KR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257074"/>
                  </p:ext>
                </p:extLst>
              </p:nvPr>
            </p:nvGraphicFramePr>
            <p:xfrm>
              <a:off x="1748779" y="3568588"/>
              <a:ext cx="8128001" cy="741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/>
                    <a:gridCol w="1161143"/>
                    <a:gridCol w="1161143"/>
                    <a:gridCol w="1161143"/>
                    <a:gridCol w="1161143"/>
                    <a:gridCol w="1161143"/>
                    <a:gridCol w="1161143"/>
                  </a:tblGrid>
                  <a:tr h="37031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4" t="-108197" r="-6010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1/6</a:t>
                          </a:r>
                          <a:endParaRPr lang="ko-KR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105767"/>
                  </p:ext>
                </p:extLst>
              </p:nvPr>
            </p:nvGraphicFramePr>
            <p:xfrm>
              <a:off x="1683147" y="5311026"/>
              <a:ext cx="8193633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9919"/>
                    <a:gridCol w="1100517"/>
                    <a:gridCol w="1181437"/>
                    <a:gridCol w="1000203"/>
                    <a:gridCol w="1170519"/>
                    <a:gridCol w="1170519"/>
                    <a:gridCol w="1170519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oMath>
                          </a14:m>
                          <a:r>
                            <a:rPr lang="en-US" altLang="ko-KR" dirty="0" smtClean="0"/>
                            <a:t>_</a:t>
                          </a:r>
                          <a:r>
                            <a:rPr lang="en-US" altLang="ko-KR" dirty="0" smtClean="0"/>
                            <a:t>unfair({x})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1/7</a:t>
                          </a:r>
                          <a:endParaRPr lang="ko-KR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2/7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105767"/>
                  </p:ext>
                </p:extLst>
              </p:nvPr>
            </p:nvGraphicFramePr>
            <p:xfrm>
              <a:off x="1683147" y="5311026"/>
              <a:ext cx="8193633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9919"/>
                    <a:gridCol w="1100517"/>
                    <a:gridCol w="1181437"/>
                    <a:gridCol w="1000203"/>
                    <a:gridCol w="1170519"/>
                    <a:gridCol w="1170519"/>
                    <a:gridCol w="1170519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5" t="-108197" r="-4865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1/7</a:t>
                          </a:r>
                          <a:endParaRPr lang="ko-KR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2/7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907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Counting probability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finite,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, and every element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equally likely, then for all outcomes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 and events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 smtClean="0"/>
                      <m:t>and</m:t>
                    </m:r>
                    <m:r>
                      <m:rPr>
                        <m:nor/>
                      </m:rPr>
                      <a:rPr lang="en-US" altLang="ko-KR" b="0" i="0" dirty="0" smtClean="0"/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m:rPr>
                        <m:nor/>
                      </m:rPr>
                      <a:rPr lang="en-US" altLang="ko-KR" dirty="0" smtClean="0"/>
                      <m:t>.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80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Conditional probability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For events A and B the conditional probability of A given B is the probability that A occurs, assuming that B has occurred.</a:t>
                </a:r>
              </a:p>
              <a:p>
                <a:pPr lvl="1"/>
                <a:r>
                  <a:rPr lang="en-US" altLang="ko-KR" dirty="0" smtClean="0"/>
                  <a:t>An example is the probability of getting heart disease that you are a smoker.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r>
                  <a:rPr lang="en-US" altLang="ko-KR" dirty="0" smtClean="0"/>
                  <a:t>From a sequence of independent trials, to get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times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occur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times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occurs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In addition,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times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occur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times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occurs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times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occur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times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occurs</m:t>
                        </m:r>
                      </m:den>
                    </m:f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∩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 smtClean="0"/>
              </a:p>
              <a:p>
                <a:pPr marL="0" indent="0">
                  <a:buNone/>
                </a:pPr>
                <a:endParaRPr lang="en-US" altLang="ko-KR" b="0" dirty="0" smtClean="0"/>
              </a:p>
              <a:p>
                <a:pPr marL="0" indent="0">
                  <a:buNone/>
                </a:pPr>
                <a:endParaRPr lang="en-US" altLang="ko-KR" b="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38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Conditional probability (2)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 smtClean="0">
                    <a:latin typeface="Cambria Math" panose="02040503050406030204" pitchFamily="18" charset="0"/>
                  </a:rPr>
                  <a:t>Useful rule: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Conditional probability is equivalent to restricting our sample space to B then scaling all our probabilities by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(∙|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is a probability measure 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63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491</Words>
  <Application>Microsoft Office PowerPoint</Application>
  <PresentationFormat>와이드스크린</PresentationFormat>
  <Paragraphs>162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Probability</vt:lpstr>
      <vt:lpstr>Sample space</vt:lpstr>
      <vt:lpstr>Notations and useful results</vt:lpstr>
      <vt:lpstr>Probability measure and axioms</vt:lpstr>
      <vt:lpstr>Basic property</vt:lpstr>
      <vt:lpstr>Probability measures on a sample sapce</vt:lpstr>
      <vt:lpstr>Counting probability</vt:lpstr>
      <vt:lpstr>Conditional probability</vt:lpstr>
      <vt:lpstr>Conditional probability (2)</vt:lpstr>
      <vt:lpstr>Example : life table</vt:lpstr>
      <vt:lpstr>Example : indigenous deaths in custody</vt:lpstr>
      <vt:lpstr>Example : indigenous deaths in custody(2)</vt:lpstr>
      <vt:lpstr>Independence</vt:lpstr>
      <vt:lpstr>The law of total probability</vt:lpstr>
      <vt:lpstr>Bayes’ theorem</vt:lpstr>
      <vt:lpstr>Example : Prostate cancer screening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sw</dc:creator>
  <cp:lastModifiedBy>sw</cp:lastModifiedBy>
  <cp:revision>87</cp:revision>
  <dcterms:created xsi:type="dcterms:W3CDTF">2016-02-17T02:28:25Z</dcterms:created>
  <dcterms:modified xsi:type="dcterms:W3CDTF">2016-02-17T07:43:34Z</dcterms:modified>
</cp:coreProperties>
</file>