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0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1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3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2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6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4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22A7-3BBE-4BCF-96FA-7C677138D0F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 to 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5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To display the value of a variable x, we type x </a:t>
            </a:r>
          </a:p>
          <a:p>
            <a:pPr lvl="1"/>
            <a:r>
              <a:rPr lang="en-US" altLang="ko-KR" dirty="0" smtClean="0"/>
              <a:t>or print(x) or show(x).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&lt;- 100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</a:t>
            </a:r>
          </a:p>
          <a:p>
            <a:pPr marL="0" indent="0">
              <a:buNone/>
            </a:pPr>
            <a:r>
              <a:rPr lang="en-US" altLang="ko-KR" dirty="0" smtClean="0"/>
              <a:t>[1] 100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We can show the outcome of assignment by parentheses.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(y &lt;- (1+1/x)^x)</a:t>
            </a:r>
          </a:p>
          <a:p>
            <a:pPr marL="0" indent="0">
              <a:buNone/>
            </a:pPr>
            <a:r>
              <a:rPr lang="en-US" altLang="ko-KR" dirty="0" smtClean="0"/>
              <a:t>[1] 2.711517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31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assigning, the right-hand side is evaluated first, then that value is placed in the variable on the left-hand side.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 &lt;- 1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 &lt; n+1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</a:t>
            </a:r>
          </a:p>
          <a:p>
            <a:pPr marL="0" indent="0">
              <a:buNone/>
            </a:pPr>
            <a:r>
              <a:rPr lang="en-US" altLang="ko-KR" dirty="0" smtClean="0"/>
              <a:t>[1] 2</a:t>
            </a:r>
          </a:p>
          <a:p>
            <a:r>
              <a:rPr lang="en-US" altLang="ko-KR" dirty="0" smtClean="0"/>
              <a:t>R allows the use of = for variable assignment, in common with most programming languages.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17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Takes one or more argument (inputs) and produces one or more outputs (return values).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(from = 1, to = 9, by =2)</a:t>
            </a:r>
          </a:p>
          <a:p>
            <a:pPr marL="0" indent="0">
              <a:buNone/>
            </a:pPr>
            <a:r>
              <a:rPr lang="en-US" altLang="ko-KR" dirty="0" smtClean="0"/>
              <a:t>[1] 1 3 5 7 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(from = 1, to = 9)</a:t>
            </a:r>
          </a:p>
          <a:p>
            <a:pPr marL="0" indent="0">
              <a:buNone/>
            </a:pPr>
            <a:r>
              <a:rPr lang="en-US" altLang="ko-KR" dirty="0" smtClean="0"/>
              <a:t>[1] 1 2 3 4 5 6 7 8 9</a:t>
            </a:r>
          </a:p>
          <a:p>
            <a:endParaRPr lang="en-US" altLang="ko-KR" dirty="0"/>
          </a:p>
          <a:p>
            <a:r>
              <a:rPr lang="en-US" altLang="ko-KR" dirty="0" smtClean="0"/>
              <a:t>You can access the built-in help by help(</a:t>
            </a:r>
            <a:r>
              <a:rPr lang="en-US" altLang="ko-KR" i="1" dirty="0" smtClean="0"/>
              <a:t>function name</a:t>
            </a:r>
            <a:r>
              <a:rPr lang="en-US" altLang="ko-KR" dirty="0" smtClean="0"/>
              <a:t>) or ?</a:t>
            </a:r>
            <a:r>
              <a:rPr lang="en-US" altLang="ko-KR" i="1" dirty="0" smtClean="0"/>
              <a:t>function name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94471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 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Every function has a default order for arguments.</a:t>
            </a:r>
          </a:p>
          <a:p>
            <a:r>
              <a:rPr lang="en-US" altLang="ko-KR" dirty="0" smtClean="0"/>
              <a:t>If you provide arguments in this order, then they do not need to be named.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(1, 9, 2)</a:t>
            </a:r>
          </a:p>
          <a:p>
            <a:pPr marL="0" indent="0">
              <a:buNone/>
            </a:pPr>
            <a:r>
              <a:rPr lang="en-US" altLang="ko-KR" dirty="0" smtClean="0"/>
              <a:t>[1] 1 3 5 7 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(to = 9, from 1)</a:t>
            </a:r>
          </a:p>
          <a:p>
            <a:pPr marL="0" indent="0">
              <a:buNone/>
            </a:pPr>
            <a:r>
              <a:rPr lang="en-US" altLang="ko-KR" dirty="0" smtClean="0"/>
              <a:t>[1] 1 2 3 4 5 6 7 8 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(by=-2, 9, 1)</a:t>
            </a:r>
          </a:p>
          <a:p>
            <a:pPr marL="0" indent="0">
              <a:buNone/>
            </a:pPr>
            <a:r>
              <a:rPr lang="en-US" altLang="ko-KR" dirty="0" smtClean="0"/>
              <a:t>[1] 9 7 5 3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91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indexed list of variables</a:t>
            </a:r>
          </a:p>
          <a:p>
            <a:r>
              <a:rPr lang="en-US" altLang="ko-KR" dirty="0" smtClean="0"/>
              <a:t>the name of the </a:t>
            </a:r>
            <a:r>
              <a:rPr lang="en-US" altLang="ko-KR" dirty="0" err="1" smtClean="0"/>
              <a:t>i-th</a:t>
            </a:r>
            <a:r>
              <a:rPr lang="en-US" altLang="ko-KR" dirty="0" smtClean="0"/>
              <a:t> element of vector x is x[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three basic functions for constructing vectors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(x &lt;-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(1, 20, by = 2))</a:t>
            </a:r>
          </a:p>
          <a:p>
            <a:pPr marL="0" indent="0">
              <a:buNone/>
            </a:pPr>
            <a:r>
              <a:rPr lang="en-US" altLang="ko-KR" dirty="0" smtClean="0"/>
              <a:t>[1] 1 3 5 7 9 11 13 15 17 19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(y &lt;- rep(3, 4))</a:t>
            </a:r>
          </a:p>
          <a:p>
            <a:pPr marL="0" indent="0">
              <a:buNone/>
            </a:pPr>
            <a:r>
              <a:rPr lang="en-US" altLang="ko-KR" dirty="0" smtClean="0"/>
              <a:t>[1] 3 3 3 3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(z &lt;- c(y, x))</a:t>
            </a:r>
          </a:p>
          <a:p>
            <a:pPr marL="0" indent="0">
              <a:buNone/>
            </a:pPr>
            <a:r>
              <a:rPr lang="en-US" altLang="ko-KR" dirty="0" smtClean="0"/>
              <a:t>[1] 3 3 3 3 1 3 5 7 9 11 13 15 17 19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81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another method for sequence</a:t>
            </a:r>
          </a:p>
          <a:p>
            <a:pPr marL="0" indent="0">
              <a:buNone/>
            </a:pPr>
            <a:r>
              <a:rPr lang="en-US" altLang="ko-KR" i="1" dirty="0" smtClean="0"/>
              <a:t>&gt; (x &lt;- 100:110)</a:t>
            </a:r>
          </a:p>
          <a:p>
            <a:pPr marL="0" indent="0">
              <a:buNone/>
            </a:pPr>
            <a:r>
              <a:rPr lang="en-US" altLang="ko-KR" dirty="0" smtClean="0"/>
              <a:t>[1] 100 101 102 103 104 105 106 107 108 109 110</a:t>
            </a:r>
          </a:p>
          <a:p>
            <a:pPr marL="0" indent="0">
              <a:buNone/>
            </a:pPr>
            <a:r>
              <a:rPr lang="en-US" altLang="ko-KR" i="1" dirty="0" smtClean="0"/>
              <a:t>&gt; (y &lt;- 110:100)</a:t>
            </a:r>
          </a:p>
          <a:p>
            <a:pPr marL="0" indent="0">
              <a:buNone/>
            </a:pPr>
            <a:r>
              <a:rPr lang="en-US" altLang="ko-KR" dirty="0" smtClean="0"/>
              <a:t>[1] 110 109 108 107 106 105 104 103 102 101 100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11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and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(x&lt;- 100:110)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 &lt;- c(1, 3, 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[1] 100 102 101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j &lt;- c(-1, -2, -3)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x[j]</a:t>
            </a:r>
          </a:p>
          <a:p>
            <a:pPr marL="0" indent="0">
              <a:buNone/>
            </a:pPr>
            <a:r>
              <a:rPr lang="en-US" altLang="ko-KR" dirty="0" smtClean="0"/>
              <a:t>[1] 103 104 105 106 107 108 109 110</a:t>
            </a:r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들이 음수로 구성된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해당하는 값들을 제외한 나머지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4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568411"/>
            <a:ext cx="5181600" cy="560855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empty vector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 smtClean="0"/>
              <a:t>algebraic operation : elementwise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(1, 2, 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y &lt;- (4, 5, 6)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x*y</a:t>
            </a:r>
          </a:p>
          <a:p>
            <a:pPr marL="0" indent="0">
              <a:buNone/>
            </a:pPr>
            <a:r>
              <a:rPr lang="en-US" altLang="ko-KR" dirty="0" smtClean="0"/>
              <a:t>[1] 4 10 18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y^x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[1] 4 25 216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with unequal length of vectors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c(1, 2, 3, 4) + c(1, 2)</a:t>
            </a:r>
          </a:p>
          <a:p>
            <a:pPr marL="0" indent="0">
              <a:buNone/>
            </a:pPr>
            <a:r>
              <a:rPr lang="en-US" altLang="ko-KR" dirty="0" smtClean="0"/>
              <a:t>[1] 2 4 4 6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2 * c(1, 2, 3)</a:t>
            </a:r>
          </a:p>
          <a:p>
            <a:pPr marL="0" indent="0">
              <a:buNone/>
            </a:pPr>
            <a:r>
              <a:rPr lang="en-US" altLang="ko-KR" dirty="0" smtClean="0"/>
              <a:t>[1] 2 4 6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568411"/>
            <a:ext cx="5181600" cy="56085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&gt; (1:3)^2</a:t>
            </a:r>
          </a:p>
          <a:p>
            <a:pPr marL="0" indent="0">
              <a:buNone/>
            </a:pPr>
            <a:r>
              <a:rPr lang="en-US" altLang="ko-KR" dirty="0" smtClean="0"/>
              <a:t>[1] 1 4 9</a:t>
            </a:r>
          </a:p>
          <a:p>
            <a:pPr marL="0" indent="0">
              <a:buNone/>
            </a:pPr>
            <a:r>
              <a:rPr lang="en-US" altLang="ko-KR" dirty="0" smtClean="0"/>
              <a:t>&gt; c(1, 2, 3) + c(1, 2)</a:t>
            </a:r>
          </a:p>
          <a:p>
            <a:pPr marL="0" indent="0">
              <a:buNone/>
            </a:pPr>
            <a:r>
              <a:rPr lang="en-US" altLang="ko-KR" dirty="0" smtClean="0"/>
              <a:t>[1] 2 4 4 </a:t>
            </a:r>
          </a:p>
          <a:p>
            <a:pPr lvl="1"/>
            <a:r>
              <a:rPr lang="en-US" altLang="ko-KR" dirty="0" smtClean="0"/>
              <a:t>but warning message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functions taking vectors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(1:3)</a:t>
            </a:r>
          </a:p>
          <a:p>
            <a:pPr marL="0" indent="0">
              <a:buNone/>
            </a:pPr>
            <a:r>
              <a:rPr lang="en-US" altLang="ko-KR" dirty="0" smtClean="0"/>
              <a:t>[1] 1.00000 1.41421 1.73205</a:t>
            </a:r>
          </a:p>
          <a:p>
            <a:pPr marL="0" indent="0">
              <a:buNone/>
            </a:pPr>
            <a:r>
              <a:rPr lang="en-US" altLang="ko-KR" dirty="0" smtClean="0"/>
              <a:t>&gt; mean(1:6)</a:t>
            </a:r>
          </a:p>
          <a:p>
            <a:pPr marL="0" indent="0">
              <a:buNone/>
            </a:pPr>
            <a:r>
              <a:rPr lang="en-US" altLang="ko-KR" dirty="0" smtClean="0"/>
              <a:t>[1] 3.5</a:t>
            </a:r>
          </a:p>
          <a:p>
            <a:pPr marL="0" indent="0">
              <a:buNone/>
            </a:pPr>
            <a:r>
              <a:rPr lang="en-US" altLang="ko-KR" dirty="0" smtClean="0"/>
              <a:t>&gt; sort(c(5, 1, 3, 4, 2))</a:t>
            </a:r>
          </a:p>
          <a:p>
            <a:pPr marL="0" indent="0">
              <a:buNone/>
            </a:pPr>
            <a:r>
              <a:rPr lang="en-US" altLang="ko-KR" dirty="0" smtClean="0"/>
              <a:t>[1] 1 2 3 4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26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mean and variance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compare computed mean and variance with built-in functions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c(1.2, 0.9, 0.8, 1, 1.2)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x.mean</a:t>
            </a:r>
            <a:r>
              <a:rPr lang="en-US" altLang="ko-KR" i="1" dirty="0" smtClean="0"/>
              <a:t> &lt;- sum(x)/length(x)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x.mean</a:t>
            </a:r>
            <a:r>
              <a:rPr lang="en-US" altLang="ko-KR" i="1" dirty="0" smtClean="0"/>
              <a:t> – mean(x) </a:t>
            </a:r>
          </a:p>
          <a:p>
            <a:pPr marL="0" indent="0">
              <a:buNone/>
            </a:pPr>
            <a:r>
              <a:rPr lang="en-US" altLang="ko-KR" dirty="0" smtClean="0"/>
              <a:t>[1] 0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x.var</a:t>
            </a:r>
            <a:r>
              <a:rPr lang="en-US" altLang="ko-KR" i="1" dirty="0" smtClean="0"/>
              <a:t> &lt;- sum((x-</a:t>
            </a:r>
            <a:r>
              <a:rPr lang="en-US" altLang="ko-KR" i="1" dirty="0" err="1" smtClean="0"/>
              <a:t>x.mean</a:t>
            </a:r>
            <a:r>
              <a:rPr lang="en-US" altLang="ko-KR" i="1" dirty="0" smtClean="0"/>
              <a:t>)^2)/(length(x)-1)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x.var</a:t>
            </a:r>
            <a:r>
              <a:rPr lang="en-US" altLang="ko-KR" i="1" dirty="0" smtClean="0"/>
              <a:t> – </a:t>
            </a:r>
            <a:r>
              <a:rPr lang="en-US" altLang="ko-KR" i="1" dirty="0" err="1" smtClean="0"/>
              <a:t>var</a:t>
            </a:r>
            <a:r>
              <a:rPr lang="en-US" altLang="ko-KR" i="1" dirty="0" smtClean="0"/>
              <a:t>(x)</a:t>
            </a:r>
          </a:p>
          <a:p>
            <a:pPr marL="0" indent="0">
              <a:buNone/>
            </a:pPr>
            <a:r>
              <a:rPr lang="en-US" altLang="ko-KR" dirty="0" smtClean="0"/>
              <a:t>[1]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13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simple numerical integration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dt</a:t>
            </a:r>
            <a:r>
              <a:rPr lang="en-US" altLang="ko-KR" i="1" dirty="0"/>
              <a:t> </a:t>
            </a:r>
            <a:r>
              <a:rPr lang="en-US" altLang="ko-KR" i="1" dirty="0" smtClean="0"/>
              <a:t>&lt;- 0.005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 &lt;-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(0, pi/6, by = </a:t>
            </a:r>
            <a:r>
              <a:rPr lang="en-US" altLang="ko-KR" i="1" dirty="0" err="1" smtClean="0"/>
              <a:t>dt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ft</a:t>
            </a:r>
            <a:r>
              <a:rPr lang="en-US" altLang="ko-KR" i="1" dirty="0" smtClean="0"/>
              <a:t> &lt;- cos(t)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(I &lt;- sum(</a:t>
            </a:r>
            <a:r>
              <a:rPr lang="en-US" altLang="ko-KR" i="1" dirty="0" err="1" smtClean="0"/>
              <a:t>ft</a:t>
            </a:r>
            <a:r>
              <a:rPr lang="en-US" altLang="ko-KR" i="1" dirty="0" smtClean="0"/>
              <a:t>) * </a:t>
            </a:r>
            <a:r>
              <a:rPr lang="en-US" altLang="ko-KR" i="1" dirty="0" err="1" smtClean="0"/>
              <a:t>dt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0.5015487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I – sin(pi/6)</a:t>
            </a:r>
          </a:p>
          <a:p>
            <a:pPr marL="0" indent="0">
              <a:buNone/>
            </a:pPr>
            <a:r>
              <a:rPr lang="en-US" altLang="ko-KR" dirty="0" smtClean="0"/>
              <a:t>[1] 0.001548651</a:t>
            </a:r>
          </a:p>
          <a:p>
            <a:r>
              <a:rPr lang="en-US" altLang="ko-KR" dirty="0" smtClean="0"/>
              <a:t>t is a vector and </a:t>
            </a:r>
            <a:r>
              <a:rPr lang="en-US" altLang="ko-KR" dirty="0" err="1" smtClean="0"/>
              <a:t>ft</a:t>
            </a:r>
            <a:r>
              <a:rPr lang="en-US" altLang="ko-KR" dirty="0" smtClean="0"/>
              <a:t> is also a vector.</a:t>
            </a:r>
          </a:p>
          <a:p>
            <a:r>
              <a:rPr lang="en-US" altLang="ko-KR" dirty="0" smtClean="0"/>
              <a:t>Note the difference between the numerical integration and theoretical value.</a:t>
            </a:r>
          </a:p>
        </p:txBody>
      </p:sp>
    </p:spTree>
    <p:extLst>
      <p:ext uri="{BB962C8B-B14F-4D97-AF65-F5344CB8AC3E}">
        <p14:creationId xmlns:p14="http://schemas.microsoft.com/office/powerpoint/2010/main" val="336324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 is an implementation of a functional programming language S.</a:t>
            </a:r>
          </a:p>
          <a:p>
            <a:r>
              <a:rPr lang="en-US" altLang="ko-KR" dirty="0" smtClean="0"/>
              <a:t>R has been developed and maintained by a core of statistical programmers, with the support of a large community.</a:t>
            </a:r>
          </a:p>
          <a:p>
            <a:r>
              <a:rPr lang="en-US" altLang="ko-KR" dirty="0" smtClean="0"/>
              <a:t>R is free.</a:t>
            </a:r>
          </a:p>
          <a:p>
            <a:r>
              <a:rPr lang="en-US" altLang="ko-KR" dirty="0" smtClean="0"/>
              <a:t>R is most widely used for statistical computing and graphics.</a:t>
            </a:r>
          </a:p>
          <a:p>
            <a:r>
              <a:rPr lang="en-US" altLang="ko-KR" dirty="0" smtClean="0"/>
              <a:t>R is also a fully programming language well suited to scientific programming in general.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52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exponential limit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(10, 200, by = 10)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y &lt;- (1 + 1/x)^x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exp</a:t>
            </a:r>
            <a:r>
              <a:rPr lang="en-US" altLang="ko-KR" i="1" dirty="0" smtClean="0"/>
              <a:t>(1) – y</a:t>
            </a:r>
          </a:p>
          <a:p>
            <a:pPr marL="0" indent="0">
              <a:buNone/>
            </a:pPr>
            <a:r>
              <a:rPr lang="en-US" altLang="ko-KR" dirty="0" smtClean="0"/>
              <a:t>[1] 0.12453937 0.06498412 0.04396305 0.03321799 0.02669380</a:t>
            </a:r>
          </a:p>
          <a:p>
            <a:pPr marL="0" indent="0">
              <a:buNone/>
            </a:pPr>
            <a:r>
              <a:rPr lang="en-US" altLang="ko-KR" dirty="0" smtClean="0"/>
              <a:t>[6] 0.02231169 0.01916546 0.01679689 0.01494937 0.01346800</a:t>
            </a:r>
          </a:p>
          <a:p>
            <a:pPr marL="0" indent="0">
              <a:buNone/>
            </a:pPr>
            <a:r>
              <a:rPr lang="en-US" altLang="ko-KR" dirty="0" smtClean="0"/>
              <a:t>[11] 0.01225375 0.01124034 0.01038175 0.00964501 0.00900592</a:t>
            </a:r>
          </a:p>
          <a:p>
            <a:pPr marL="0" indent="0">
              <a:buNone/>
            </a:pPr>
            <a:r>
              <a:rPr lang="en-US" altLang="ko-KR" dirty="0" smtClean="0"/>
              <a:t>[16] 0.00844625 0.00795208 0.00751253 0.00711903 0.00676471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plot(x, y)</a:t>
            </a:r>
          </a:p>
          <a:p>
            <a:pPr lvl="1"/>
            <a:r>
              <a:rPr lang="en-US" altLang="ko-KR" dirty="0" smtClean="0"/>
              <a:t>plot y against x : x and y must be the vectors of the same length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05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Missing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 R, missing data is represented by NA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&lt;- NA </a:t>
            </a:r>
            <a:r>
              <a:rPr lang="en-US" altLang="ko-KR" dirty="0" smtClean="0"/>
              <a:t>  </a:t>
            </a:r>
            <a:r>
              <a:rPr lang="en-US" altLang="ko-KR" i="1" dirty="0" smtClean="0"/>
              <a:t># assign NA to variable A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is.na(a)</a:t>
            </a:r>
            <a:r>
              <a:rPr lang="en-US" altLang="ko-KR" dirty="0" smtClean="0"/>
              <a:t>     </a:t>
            </a:r>
            <a:r>
              <a:rPr lang="en-US" altLang="ko-KR" i="1" dirty="0" smtClean="0"/>
              <a:t># is it missing?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&lt;- c(11, NA, 13)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is.na(a)</a:t>
            </a:r>
          </a:p>
          <a:p>
            <a:pPr marL="0" indent="0">
              <a:buNone/>
            </a:pPr>
            <a:r>
              <a:rPr lang="en-US" altLang="ko-KR" dirty="0" smtClean="0"/>
              <a:t>[1] FALSE TRUE FALSE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mean(a)</a:t>
            </a:r>
          </a:p>
          <a:p>
            <a:pPr marL="0" indent="0">
              <a:buNone/>
            </a:pPr>
            <a:r>
              <a:rPr lang="en-US" altLang="ko-KR" dirty="0" smtClean="0"/>
              <a:t>[1] NA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mean(a, na.rm = TRUE) #NAs can be removed</a:t>
            </a:r>
          </a:p>
          <a:p>
            <a:pPr marL="0" indent="0">
              <a:buNone/>
            </a:pPr>
            <a:r>
              <a:rPr lang="en-US" altLang="ko-KR" dirty="0" smtClean="0"/>
              <a:t>[1]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880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8"/>
          </a:xfrm>
        </p:spPr>
        <p:txBody>
          <a:bodyPr/>
          <a:lstStyle/>
          <a:p>
            <a:r>
              <a:rPr lang="en-US" altLang="ko-KR" dirty="0" smtClean="0"/>
              <a:t>Expression and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4"/>
            <a:ext cx="10515600" cy="470238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Expression is a phrase of code that can be executed.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(10, 20, by=3)</a:t>
            </a:r>
          </a:p>
          <a:p>
            <a:pPr marL="457200" lvl="1" indent="0">
              <a:buNone/>
            </a:pPr>
            <a:r>
              <a:rPr lang="en-US" altLang="ko-KR" dirty="0" smtClean="0"/>
              <a:t>[1] 10 13 16 19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4</a:t>
            </a:r>
          </a:p>
          <a:p>
            <a:pPr marL="457200" lvl="1" indent="0">
              <a:buNone/>
            </a:pPr>
            <a:r>
              <a:rPr lang="en-US" altLang="ko-KR" dirty="0" smtClean="0"/>
              <a:t>[1] 4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mean((c(1,2,3))</a:t>
            </a:r>
          </a:p>
          <a:p>
            <a:pPr marL="457200" lvl="1" indent="0">
              <a:buNone/>
            </a:pPr>
            <a:r>
              <a:rPr lang="en-US" altLang="ko-KR" dirty="0" smtClean="0"/>
              <a:t>[1] 2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1 &gt; 2</a:t>
            </a:r>
          </a:p>
          <a:p>
            <a:pPr marL="457200" lvl="1" indent="0">
              <a:buNone/>
            </a:pPr>
            <a:r>
              <a:rPr lang="en-US" altLang="ko-KR" dirty="0" smtClean="0"/>
              <a:t>[1] FALSE</a:t>
            </a:r>
          </a:p>
          <a:p>
            <a:r>
              <a:rPr lang="en-US" altLang="ko-KR" dirty="0" smtClean="0"/>
              <a:t>If the evaluation of the expression is saved using &lt;-, then it called an assignment.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x1 &lt;- </a:t>
            </a:r>
            <a:r>
              <a:rPr lang="en-US" altLang="ko-KR" i="1" dirty="0" err="1"/>
              <a:t>seq</a:t>
            </a:r>
            <a:r>
              <a:rPr lang="en-US" altLang="ko-KR" i="1" dirty="0"/>
              <a:t>(10, 20, by=3)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x2 &lt;- 1&gt;2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428735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Logical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logical expression is formed using</a:t>
            </a:r>
          </a:p>
          <a:p>
            <a:pPr lvl="1"/>
            <a:r>
              <a:rPr lang="en-US" altLang="ko-KR" dirty="0" smtClean="0"/>
              <a:t>the comparison operators</a:t>
            </a:r>
          </a:p>
          <a:p>
            <a:pPr lvl="2"/>
            <a:r>
              <a:rPr lang="en-US" altLang="ko-KR" dirty="0" smtClean="0"/>
              <a:t>&lt;, &gt;, &lt;=, &gt;=, ==, and != (not equal to)</a:t>
            </a:r>
          </a:p>
          <a:p>
            <a:pPr lvl="1"/>
            <a:r>
              <a:rPr lang="en-US" altLang="ko-KR" dirty="0" smtClean="0"/>
              <a:t>and the logical operators</a:t>
            </a:r>
          </a:p>
          <a:p>
            <a:pPr lvl="2"/>
            <a:r>
              <a:rPr lang="en-US" altLang="ko-KR" dirty="0" smtClean="0"/>
              <a:t>&amp; (and), | (or), and ! (not)</a:t>
            </a:r>
          </a:p>
          <a:p>
            <a:r>
              <a:rPr lang="en-US" altLang="ko-KR" dirty="0" smtClean="0"/>
              <a:t>The value of a logical expression is either TRUE or FALSE.</a:t>
            </a:r>
          </a:p>
          <a:p>
            <a:pPr lvl="1"/>
            <a:r>
              <a:rPr lang="en-US" altLang="ko-KR" dirty="0" smtClean="0"/>
              <a:t>The integers 1 and 0 can also be used as TRUE or FALSE.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c(0, 0, 1, 1) | c(0, 1, 0, 1)</a:t>
            </a:r>
            <a:endParaRPr lang="en-US" altLang="ko-KR" i="1" dirty="0"/>
          </a:p>
          <a:p>
            <a:pPr marL="457200" lvl="1" indent="0">
              <a:buNone/>
            </a:pPr>
            <a:r>
              <a:rPr lang="en-US" altLang="ko-KR" dirty="0" smtClean="0"/>
              <a:t>[1] FALSE TRUE </a:t>
            </a:r>
            <a:r>
              <a:rPr lang="en-US" altLang="ko-KR" dirty="0" err="1" smtClean="0"/>
              <a:t>TRUE</a:t>
            </a:r>
            <a:r>
              <a:rPr lang="en-US" altLang="ko-KR" dirty="0" smtClean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57052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x[subset]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extract a </a:t>
            </a:r>
            <a:r>
              <a:rPr lang="en-US" altLang="ko-KR" dirty="0" err="1" smtClean="0"/>
              <a:t>subvector</a:t>
            </a:r>
            <a:r>
              <a:rPr lang="en-US" altLang="ko-KR" dirty="0" smtClean="0"/>
              <a:t> using a subset as a vector of TRUE/FALSE.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&lt;- 1:10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x%%4 == 0</a:t>
            </a:r>
          </a:p>
          <a:p>
            <a:pPr marL="0" indent="0">
              <a:buNone/>
            </a:pPr>
            <a:r>
              <a:rPr lang="en-US" altLang="ko-KR" dirty="0" smtClean="0"/>
              <a:t>[1] FALSE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TRUE FALSE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TRUE FALSE </a:t>
            </a:r>
            <a:r>
              <a:rPr lang="en-US" altLang="ko-KR" dirty="0" err="1" smtClean="0"/>
              <a:t>FALSE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 y &lt;- x[ x%%4==0 ] )</a:t>
            </a:r>
          </a:p>
          <a:p>
            <a:pPr marL="0" indent="0">
              <a:buNone/>
            </a:pPr>
            <a:r>
              <a:rPr lang="en-US" altLang="ko-KR" dirty="0" smtClean="0"/>
              <a:t>[1] 4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408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subset and which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 also provide subset function, which ignore NA.</a:t>
            </a:r>
          </a:p>
          <a:p>
            <a:pPr lvl="1"/>
            <a:r>
              <a:rPr lang="en-US" altLang="ko-KR" dirty="0" smtClean="0"/>
              <a:t>whereas x[subset] preserve NA.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c(1, NA, 3, 4)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x[x &gt;2]</a:t>
            </a:r>
          </a:p>
          <a:p>
            <a:pPr marL="0" indent="0">
              <a:buNone/>
            </a:pPr>
            <a:r>
              <a:rPr lang="en-US" altLang="ko-KR" dirty="0" smtClean="0"/>
              <a:t>[1] NA 3 4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subset(x, subset = x&gt;2 )</a:t>
            </a:r>
          </a:p>
          <a:p>
            <a:pPr marL="0" indent="0">
              <a:buNone/>
            </a:pPr>
            <a:r>
              <a:rPr lang="en-US" altLang="ko-KR" dirty="0" smtClean="0"/>
              <a:t>[1] 3 4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the index position of TRUE elements, use which(x)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c(1, 1, 2, 3, 5, 8 13)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which(x%%2 == 0)</a:t>
            </a:r>
          </a:p>
          <a:p>
            <a:pPr marL="0" indent="0">
              <a:buNone/>
            </a:pPr>
            <a:r>
              <a:rPr lang="en-US" altLang="ko-KR" dirty="0" smtClean="0"/>
              <a:t>[1] 3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43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rounding error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Many floating numbers are subject to rounding errors in digital computers.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2*2 == 4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(2)*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 == 2</a:t>
            </a:r>
          </a:p>
          <a:p>
            <a:pPr marL="0" indent="0">
              <a:buNone/>
            </a:pPr>
            <a:r>
              <a:rPr lang="en-US" altLang="ko-KR" dirty="0" smtClean="0"/>
              <a:t>[1] FALSE</a:t>
            </a:r>
          </a:p>
          <a:p>
            <a:r>
              <a:rPr lang="en-US" altLang="ko-KR" dirty="0" smtClean="0"/>
              <a:t>The solution is to use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all.equal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which returns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 if the difference between x and y is smaller than some tolerance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all.equal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(2)*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(2), 2)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endParaRPr lang="en-US" altLang="ko-KR" dirty="0" smtClean="0"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0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Matrix is created from a vector using the function matrix:</a:t>
            </a:r>
          </a:p>
          <a:p>
            <a:r>
              <a:rPr lang="en-US" altLang="ko-KR" dirty="0" smtClean="0"/>
              <a:t>matrix(data,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 =1,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=1, </a:t>
            </a:r>
            <a:r>
              <a:rPr lang="en-US" altLang="ko-KR" dirty="0" err="1" smtClean="0"/>
              <a:t>byrow</a:t>
            </a:r>
            <a:r>
              <a:rPr lang="en-US" altLang="ko-KR" dirty="0" smtClean="0"/>
              <a:t>=TRUE)</a:t>
            </a:r>
          </a:p>
          <a:p>
            <a:pPr lvl="1"/>
            <a:r>
              <a:rPr lang="en-US" altLang="ko-KR" dirty="0" smtClean="0"/>
              <a:t>data : vector of length at most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ncol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length of vector&lt;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, then data is reused as many times as is needed</a:t>
            </a:r>
          </a:p>
          <a:p>
            <a:pPr lvl="1"/>
            <a:r>
              <a:rPr lang="en-US" altLang="ko-KR" dirty="0" err="1" smtClean="0"/>
              <a:t>nrow</a:t>
            </a:r>
            <a:r>
              <a:rPr lang="en-US" altLang="ko-KR" dirty="0" smtClean="0"/>
              <a:t> : number of rows</a:t>
            </a:r>
          </a:p>
          <a:p>
            <a:pPr lvl="1"/>
            <a:r>
              <a:rPr lang="en-US" altLang="ko-KR" dirty="0" err="1" smtClean="0"/>
              <a:t>ncol</a:t>
            </a:r>
            <a:r>
              <a:rPr lang="en-US" altLang="ko-KR" dirty="0" smtClean="0"/>
              <a:t> : number of columns</a:t>
            </a:r>
          </a:p>
          <a:p>
            <a:pPr lvl="1"/>
            <a:r>
              <a:rPr lang="en-US" altLang="ko-KR" dirty="0" err="1" smtClean="0"/>
              <a:t>byrow</a:t>
            </a:r>
            <a:r>
              <a:rPr lang="en-US" altLang="ko-KR" dirty="0" smtClean="0"/>
              <a:t> = TRUE : fill the matrix up row-by-row</a:t>
            </a:r>
          </a:p>
          <a:p>
            <a:pPr lvl="1"/>
            <a:r>
              <a:rPr lang="en-US" altLang="ko-KR" dirty="0" err="1" smtClean="0"/>
              <a:t>byrow</a:t>
            </a:r>
            <a:r>
              <a:rPr lang="en-US" altLang="ko-KR" dirty="0" smtClean="0"/>
              <a:t> = FALSE : </a:t>
            </a:r>
            <a:r>
              <a:rPr lang="en-US" altLang="ko-KR" dirty="0"/>
              <a:t>fill the matrix up </a:t>
            </a:r>
            <a:r>
              <a:rPr lang="en-US" altLang="ko-KR" dirty="0" smtClean="0"/>
              <a:t>column-by-column, default</a:t>
            </a:r>
          </a:p>
          <a:p>
            <a:r>
              <a:rPr lang="en-US" altLang="ko-KR" dirty="0" err="1" smtClean="0"/>
              <a:t>diag</a:t>
            </a:r>
            <a:r>
              <a:rPr lang="en-US" altLang="ko-KR" dirty="0" smtClean="0"/>
              <a:t>(x) : create diagonal matrix</a:t>
            </a:r>
          </a:p>
          <a:p>
            <a:r>
              <a:rPr lang="en-US" altLang="ko-KR" dirty="0" err="1" smtClean="0"/>
              <a:t>rbind</a:t>
            </a:r>
            <a:r>
              <a:rPr lang="en-US" altLang="ko-KR" dirty="0" smtClean="0"/>
              <a:t>(…) : join matrices with rows of the same length</a:t>
            </a:r>
          </a:p>
          <a:p>
            <a:r>
              <a:rPr lang="en-US" altLang="ko-KR" dirty="0" err="1" smtClean="0"/>
              <a:t>cbind</a:t>
            </a:r>
            <a:r>
              <a:rPr lang="en-US" altLang="ko-KR" dirty="0" smtClean="0"/>
              <a:t>(…) : join matrices with columns of the same length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803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US" altLang="ko-KR" dirty="0" smtClean="0"/>
              <a:t>Matrix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42768"/>
            <a:ext cx="5570838" cy="4834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&gt; </a:t>
            </a:r>
            <a:r>
              <a:rPr lang="en-US" altLang="ko-KR" sz="1600" i="1" dirty="0" smtClean="0"/>
              <a:t>(</a:t>
            </a:r>
            <a:r>
              <a:rPr lang="en-US" altLang="ko-KR" sz="1800" i="1" dirty="0" smtClean="0"/>
              <a:t>A &lt;- matrix(1:6, </a:t>
            </a:r>
            <a:r>
              <a:rPr lang="en-US" altLang="ko-KR" sz="1800" i="1" dirty="0" err="1" smtClean="0"/>
              <a:t>nrow</a:t>
            </a:r>
            <a:r>
              <a:rPr lang="en-US" altLang="ko-KR" sz="1800" i="1" dirty="0" smtClean="0"/>
              <a:t>=2, </a:t>
            </a:r>
            <a:r>
              <a:rPr lang="en-US" altLang="ko-KR" sz="1800" i="1" dirty="0" err="1" smtClean="0"/>
              <a:t>ncol</a:t>
            </a:r>
            <a:r>
              <a:rPr lang="en-US" altLang="ko-KR" sz="1800" i="1" dirty="0" smtClean="0"/>
              <a:t>=3, </a:t>
            </a:r>
            <a:r>
              <a:rPr lang="en-US" altLang="ko-KR" sz="1800" i="1" dirty="0" err="1" smtClean="0"/>
              <a:t>byrow</a:t>
            </a:r>
            <a:r>
              <a:rPr lang="en-US" altLang="ko-KR" sz="1800" i="1" dirty="0" smtClean="0"/>
              <a:t>=TRUE))</a:t>
            </a:r>
          </a:p>
          <a:p>
            <a:pPr marL="0" indent="0">
              <a:buNone/>
            </a:pPr>
            <a:r>
              <a:rPr lang="ko-KR" altLang="en-US" sz="1800" i="1" dirty="0"/>
              <a:t> </a:t>
            </a:r>
            <a:r>
              <a:rPr lang="ko-KR" altLang="en-US" sz="1800" i="1" dirty="0" smtClean="0"/>
              <a:t>     </a:t>
            </a:r>
            <a:r>
              <a:rPr lang="en-US" altLang="ko-KR" sz="1800" dirty="0" smtClean="0"/>
              <a:t>[,</a:t>
            </a:r>
            <a:r>
              <a:rPr lang="en-US" altLang="ko-KR" sz="1800" dirty="0"/>
              <a:t>1] </a:t>
            </a:r>
            <a:r>
              <a:rPr lang="en-US" altLang="ko-KR" sz="1800" dirty="0" smtClean="0"/>
              <a:t> [,</a:t>
            </a:r>
            <a:r>
              <a:rPr lang="en-US" altLang="ko-KR" sz="1800" dirty="0"/>
              <a:t>2] </a:t>
            </a:r>
            <a:r>
              <a:rPr lang="en-US" altLang="ko-KR" sz="1800" dirty="0" smtClean="0"/>
              <a:t> [,</a:t>
            </a:r>
            <a:r>
              <a:rPr lang="en-US" altLang="ko-KR" sz="1800" dirty="0"/>
              <a:t>3]</a:t>
            </a:r>
          </a:p>
          <a:p>
            <a:pPr marL="0" indent="0">
              <a:buNone/>
            </a:pPr>
            <a:r>
              <a:rPr lang="en-US" altLang="ko-KR" sz="1800" dirty="0"/>
              <a:t>[1,]    1    2    3</a:t>
            </a:r>
          </a:p>
          <a:p>
            <a:pPr marL="0" indent="0">
              <a:buNone/>
            </a:pPr>
            <a:r>
              <a:rPr lang="en-US" altLang="ko-KR" sz="1800" dirty="0"/>
              <a:t>[2,]    4    5    </a:t>
            </a:r>
            <a:r>
              <a:rPr lang="en-US" altLang="ko-KR" sz="1800" dirty="0" smtClean="0"/>
              <a:t>6</a:t>
            </a:r>
          </a:p>
          <a:p>
            <a:pPr marL="0" indent="0">
              <a:buNone/>
            </a:pPr>
            <a:r>
              <a:rPr lang="en-US" altLang="ko-KR" sz="1800" dirty="0" smtClean="0"/>
              <a:t>&gt; </a:t>
            </a:r>
            <a:r>
              <a:rPr lang="en-US" altLang="ko-KR" sz="1800" i="1" dirty="0" smtClean="0"/>
              <a:t>A[1, 3] &lt;- 0</a:t>
            </a:r>
          </a:p>
          <a:p>
            <a:pPr marL="0" indent="0">
              <a:buNone/>
            </a:pPr>
            <a:r>
              <a:rPr lang="en-US" altLang="ko-KR" sz="1800" dirty="0" smtClean="0"/>
              <a:t>&gt; </a:t>
            </a:r>
            <a:r>
              <a:rPr lang="en-US" altLang="ko-KR" sz="1800" i="1" dirty="0" smtClean="0"/>
              <a:t>A[, 2:3]</a:t>
            </a:r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ko-KR" altLang="en-US" sz="1800" dirty="0" smtClean="0"/>
              <a:t>     </a:t>
            </a:r>
            <a:r>
              <a:rPr lang="en-US" altLang="ko-KR" sz="1800" dirty="0" smtClean="0"/>
              <a:t>[,</a:t>
            </a:r>
            <a:r>
              <a:rPr lang="en-US" altLang="ko-KR" sz="1800" dirty="0"/>
              <a:t>1] </a:t>
            </a:r>
            <a:r>
              <a:rPr lang="en-US" altLang="ko-KR" sz="1800" dirty="0" smtClean="0"/>
              <a:t> [,</a:t>
            </a:r>
            <a:r>
              <a:rPr lang="en-US" altLang="ko-KR" sz="1800" dirty="0"/>
              <a:t>2]</a:t>
            </a:r>
          </a:p>
          <a:p>
            <a:pPr marL="0" indent="0">
              <a:buNone/>
            </a:pPr>
            <a:r>
              <a:rPr lang="en-US" altLang="ko-KR" sz="1800" dirty="0"/>
              <a:t>[1,]    2    0</a:t>
            </a:r>
          </a:p>
          <a:p>
            <a:pPr marL="0" indent="0">
              <a:buNone/>
            </a:pPr>
            <a:r>
              <a:rPr lang="en-US" altLang="ko-KR" sz="1800" dirty="0"/>
              <a:t>[2,]    5    </a:t>
            </a:r>
            <a:r>
              <a:rPr lang="en-US" altLang="ko-KR" sz="1800" dirty="0" smtClean="0"/>
              <a:t>6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72648" y="1342768"/>
            <a:ext cx="4681151" cy="4834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&gt; </a:t>
            </a:r>
            <a:r>
              <a:rPr lang="en-US" altLang="ko-KR" sz="1600" i="1" dirty="0"/>
              <a:t>(B &lt;- </a:t>
            </a:r>
            <a:r>
              <a:rPr lang="en-US" altLang="ko-KR" sz="1600" i="1" dirty="0" err="1"/>
              <a:t>diag</a:t>
            </a:r>
            <a:r>
              <a:rPr lang="en-US" altLang="ko-KR" sz="1600" i="1" dirty="0"/>
              <a:t>(c(1,2,3)))</a:t>
            </a:r>
          </a:p>
          <a:p>
            <a:pPr marL="0" indent="0">
              <a:buNone/>
            </a:pPr>
            <a:r>
              <a:rPr lang="ko-KR" altLang="en-US" sz="1600" dirty="0"/>
              <a:t>      </a:t>
            </a:r>
            <a:r>
              <a:rPr lang="en-US" altLang="ko-KR" sz="1600" dirty="0"/>
              <a:t>[,1]  [,2]  [,3]</a:t>
            </a:r>
          </a:p>
          <a:p>
            <a:pPr marL="0" indent="0">
              <a:buNone/>
            </a:pPr>
            <a:r>
              <a:rPr lang="en-US" altLang="ko-KR" sz="1600" dirty="0"/>
              <a:t>[1,]    1    0    0</a:t>
            </a:r>
          </a:p>
          <a:p>
            <a:pPr marL="0" indent="0">
              <a:buNone/>
            </a:pPr>
            <a:r>
              <a:rPr lang="en-US" altLang="ko-KR" sz="1600" dirty="0"/>
              <a:t>[2,]    0    2    0</a:t>
            </a:r>
          </a:p>
          <a:p>
            <a:pPr marL="0" indent="0">
              <a:buNone/>
            </a:pPr>
            <a:r>
              <a:rPr lang="en-US" altLang="ko-KR" sz="1600" dirty="0"/>
              <a:t>[3,]    0    0    3</a:t>
            </a:r>
            <a:endParaRPr lang="ko-KR" altLang="en-US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71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Usual algebraic operations, including *, act elementwise.</a:t>
            </a:r>
          </a:p>
          <a:p>
            <a:r>
              <a:rPr lang="en-US" altLang="ko-KR" dirty="0" smtClean="0"/>
              <a:t>To perform matrix operation, we use %*%.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(x)</a:t>
            </a:r>
          </a:p>
          <a:p>
            <a:r>
              <a:rPr lang="en-US" altLang="ko-KR" dirty="0" err="1" smtClean="0"/>
              <a:t>det</a:t>
            </a:r>
            <a:r>
              <a:rPr lang="en-US" altLang="ko-KR" dirty="0" smtClean="0"/>
              <a:t>(x) : determinant of x</a:t>
            </a:r>
          </a:p>
          <a:p>
            <a:r>
              <a:rPr lang="en-US" altLang="ko-KR" dirty="0" smtClean="0"/>
              <a:t>t(x) : transpose of x</a:t>
            </a:r>
          </a:p>
          <a:p>
            <a:r>
              <a:rPr lang="en-US" altLang="ko-KR" dirty="0" smtClean="0"/>
              <a:t>solve(A, B) : returns x such that A %*% x = B</a:t>
            </a:r>
          </a:p>
          <a:p>
            <a:r>
              <a:rPr lang="en-US" altLang="ko-KR" dirty="0" smtClean="0"/>
              <a:t>If A is </a:t>
            </a:r>
            <a:r>
              <a:rPr lang="en-US" altLang="ko-KR" dirty="0" err="1" smtClean="0"/>
              <a:t>invertable</a:t>
            </a:r>
            <a:r>
              <a:rPr lang="en-US" altLang="ko-KR" dirty="0" smtClean="0"/>
              <a:t>, the solve(A) is the inverse of 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1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Download and install 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 is a free software environment for statistical computing and graphics.</a:t>
            </a:r>
          </a:p>
          <a:p>
            <a:r>
              <a:rPr lang="en-US" altLang="ko-KR" dirty="0" smtClean="0"/>
              <a:t>R compiles and runs on a wide variety of UNIX, Windows and 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https://www.r-project.org/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054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operation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&lt;- matrix(c(3,5,2,3), </a:t>
            </a:r>
            <a:r>
              <a:rPr lang="en-US" altLang="ko-KR" i="1" dirty="0" err="1" smtClean="0"/>
              <a:t>nrow</a:t>
            </a:r>
            <a:r>
              <a:rPr lang="en-US" altLang="ko-KR" i="1" dirty="0" smtClean="0"/>
              <a:t>=2, </a:t>
            </a:r>
            <a:r>
              <a:rPr lang="en-US" altLang="ko-KR" i="1" dirty="0" err="1" smtClean="0"/>
              <a:t>ncol</a:t>
            </a:r>
            <a:r>
              <a:rPr lang="en-US" altLang="ko-KR" i="1" dirty="0" smtClean="0"/>
              <a:t>=2)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B &lt;- matrix(c(1,1,0,1), </a:t>
            </a:r>
            <a:r>
              <a:rPr lang="en-US" altLang="ko-KR" i="1" dirty="0" err="1" smtClean="0"/>
              <a:t>nrow</a:t>
            </a:r>
            <a:r>
              <a:rPr lang="en-US" altLang="ko-KR" i="1" dirty="0" smtClean="0"/>
              <a:t>=2, </a:t>
            </a:r>
            <a:r>
              <a:rPr lang="en-US" altLang="ko-KR" i="1" dirty="0" err="1" smtClean="0"/>
              <a:t>ncol</a:t>
            </a:r>
            <a:r>
              <a:rPr lang="en-US" altLang="ko-KR" i="1" dirty="0" smtClean="0"/>
              <a:t>=2)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%*% B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A.inv</a:t>
            </a:r>
            <a:r>
              <a:rPr lang="en-US" altLang="ko-KR" i="1" dirty="0" smtClean="0"/>
              <a:t> &lt; solve(A)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%*% </a:t>
            </a:r>
            <a:r>
              <a:rPr lang="en-US" altLang="ko-KR" i="1" dirty="0" err="1" smtClean="0"/>
              <a:t>A.inv</a:t>
            </a:r>
            <a:r>
              <a:rPr lang="en-US" altLang="ko-KR" i="1" dirty="0" smtClean="0"/>
              <a:t>   # we observe rounding error</a:t>
            </a:r>
          </a:p>
          <a:p>
            <a:pPr marL="0" indent="0">
              <a:buNone/>
            </a:pPr>
            <a:r>
              <a:rPr lang="en-US" altLang="ko-KR" dirty="0" smtClean="0"/>
              <a:t>      [,</a:t>
            </a:r>
            <a:r>
              <a:rPr lang="en-US" altLang="ko-KR" dirty="0"/>
              <a:t>1]         </a:t>
            </a:r>
            <a:r>
              <a:rPr lang="en-US" altLang="ko-KR" dirty="0" smtClean="0"/>
              <a:t>      </a:t>
            </a:r>
            <a:r>
              <a:rPr lang="en-US" altLang="ko-KR" dirty="0"/>
              <a:t>[,2]</a:t>
            </a:r>
          </a:p>
          <a:p>
            <a:pPr marL="0" indent="0">
              <a:buNone/>
            </a:pPr>
            <a:r>
              <a:rPr lang="en-US" altLang="ko-KR" dirty="0"/>
              <a:t>[1,]    1 -8.881784e-16</a:t>
            </a:r>
          </a:p>
          <a:p>
            <a:pPr marL="0" indent="0">
              <a:buNone/>
            </a:pPr>
            <a:r>
              <a:rPr lang="en-US" altLang="ko-KR" dirty="0"/>
              <a:t>[2,]    0  </a:t>
            </a:r>
            <a:r>
              <a:rPr lang="en-US" altLang="ko-KR" dirty="0" smtClean="0"/>
              <a:t>1.000000e+00</a:t>
            </a:r>
          </a:p>
          <a:p>
            <a:pPr marL="0" indent="0">
              <a:buNone/>
            </a:pPr>
            <a:r>
              <a:rPr lang="en-US" altLang="ko-KR" dirty="0" smtClean="0"/>
              <a:t>&gt; A^(-1)   #This is not an inverse. ^(-1) applies elementwise.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69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objects that you create using R remain in existence until you explicitly delete them.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altLang="ko-KR" dirty="0" smtClean="0"/>
              <a:t> : remove object x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(list=ls())</a:t>
            </a:r>
            <a:r>
              <a:rPr lang="en-US" altLang="ko-KR" dirty="0" smtClean="0"/>
              <a:t> : remove all objects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611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Working 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you run R, it uses one of the directories on your hard drive as a </a:t>
            </a:r>
            <a:r>
              <a:rPr lang="en-US" altLang="ko-KR" i="1" dirty="0" smtClean="0"/>
              <a:t>working directory</a:t>
            </a:r>
            <a:r>
              <a:rPr lang="en-US" altLang="ko-KR" dirty="0"/>
              <a:t>,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where it looks for user-written programs and data files.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check the working directory.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lvl="1"/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change the working directory to "</a:t>
            </a:r>
            <a:r>
              <a:rPr lang="en-US" altLang="ko-KR" dirty="0" err="1" smtClean="0">
                <a:latin typeface="+mn-ea"/>
                <a:cs typeface="Consolas" panose="020B0609020204030204" pitchFamily="49" charset="0"/>
              </a:rPr>
              <a:t>dir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"</a:t>
            </a:r>
          </a:p>
          <a:p>
            <a:pPr lvl="1"/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혹은 파일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작업 디렉터리 변경을 이용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+mn-ea"/>
                <a:cs typeface="Consolas" panose="020B0609020204030204" pitchFamily="49" charset="0"/>
              </a:rPr>
              <a:t>/ for directory and file address, . refers current directory, .. refers parent directory</a:t>
            </a:r>
            <a:endParaRPr lang="ko-KR" altLang="en-US" spc="-150" dirty="0"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scripts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type and evaluate all possible R expression at the prompt, it is much more convenient to write </a:t>
            </a:r>
            <a:r>
              <a:rPr lang="en-US" altLang="ko-KR" i="1" dirty="0" smtClean="0"/>
              <a:t>scripts,</a:t>
            </a:r>
          </a:p>
          <a:p>
            <a:pPr lvl="1"/>
            <a:r>
              <a:rPr lang="en-US" altLang="ko-KR" dirty="0" smtClean="0"/>
              <a:t>which simply comprise collections of R expression.</a:t>
            </a:r>
          </a:p>
          <a:p>
            <a:pPr lvl="1"/>
            <a:r>
              <a:rPr lang="en-US" altLang="ko-KR" dirty="0"/>
              <a:t>W</a:t>
            </a:r>
            <a:r>
              <a:rPr lang="en-US" altLang="ko-KR" dirty="0" smtClean="0"/>
              <a:t>e use the terms </a:t>
            </a:r>
            <a:r>
              <a:rPr lang="en-US" altLang="ko-KR" i="1" dirty="0" smtClean="0"/>
              <a:t>program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code</a:t>
            </a:r>
            <a:r>
              <a:rPr lang="en-US" altLang="ko-KR" dirty="0" smtClean="0"/>
              <a:t> synonymously with script.</a:t>
            </a:r>
          </a:p>
          <a:p>
            <a:r>
              <a:rPr lang="en-US" altLang="ko-KR" dirty="0" smtClean="0"/>
              <a:t>You can use built-in editor in </a:t>
            </a:r>
            <a:r>
              <a:rPr lang="en-US" altLang="ko-KR" dirty="0" err="1" smtClean="0"/>
              <a:t>Rgui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or text-editor like </a:t>
            </a:r>
            <a:r>
              <a:rPr lang="en-US" altLang="ko-KR" dirty="0" err="1" smtClean="0"/>
              <a:t>Tinn</a:t>
            </a:r>
            <a:r>
              <a:rPr lang="en-US" altLang="ko-KR" dirty="0" smtClean="0"/>
              <a:t>-R, </a:t>
            </a:r>
            <a:r>
              <a:rPr lang="en-US" altLang="ko-KR" dirty="0" err="1" smtClean="0"/>
              <a:t>emacs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59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find out more about an R command or function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, you can type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help(x)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 or just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?x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.</a:t>
            </a:r>
          </a:p>
          <a:p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If you cannot remember the exact name, then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help.search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("x").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+mn-ea"/>
                <a:cs typeface="Consolas" panose="020B0609020204030204" pitchFamily="49" charset="0"/>
              </a:rPr>
              <a:t>HTML help command :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help.start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97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 provides various useful packages to help you.</a:t>
            </a:r>
          </a:p>
          <a:p>
            <a:pPr lvl="1"/>
            <a:r>
              <a:rPr lang="en-US" altLang="ko-KR" dirty="0"/>
              <a:t>https://cran.r-project.org/web/packages/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 install a package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install.packages</a:t>
            </a:r>
            <a:r>
              <a:rPr lang="en-US" altLang="ko-KR" i="1" dirty="0" smtClean="0"/>
              <a:t>("</a:t>
            </a:r>
            <a:r>
              <a:rPr lang="en-US" altLang="ko-KR" i="1" dirty="0" err="1" smtClean="0"/>
              <a:t>packagename</a:t>
            </a:r>
            <a:r>
              <a:rPr lang="en-US" altLang="ko-KR" i="1" dirty="0" smtClean="0"/>
              <a:t>")</a:t>
            </a:r>
          </a:p>
          <a:p>
            <a:r>
              <a:rPr lang="en-US" altLang="ko-KR" dirty="0" smtClean="0"/>
              <a:t>To access the package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library("</a:t>
            </a:r>
            <a:r>
              <a:rPr lang="en-US" altLang="ko-KR" i="1" dirty="0" err="1" smtClean="0"/>
              <a:t>packagename</a:t>
            </a:r>
            <a:r>
              <a:rPr lang="en-US" altLang="ko-KR" i="1" dirty="0" smtClean="0"/>
              <a:t>")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 err="1" smtClean="0">
                <a:latin typeface="+mn-ea"/>
              </a:rPr>
              <a:t>Rgui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'</a:t>
            </a:r>
            <a:r>
              <a:rPr lang="ko-KR" altLang="en-US" dirty="0" smtClean="0">
                <a:latin typeface="+mn-ea"/>
              </a:rPr>
              <a:t>패키지들</a:t>
            </a:r>
            <a:r>
              <a:rPr lang="en-US" altLang="ko-KR" smtClean="0">
                <a:latin typeface="+mn-ea"/>
              </a:rPr>
              <a:t>'</a:t>
            </a:r>
            <a:r>
              <a:rPr lang="ko-KR" altLang="en-US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메뉴를 이용할 수 있음</a:t>
            </a: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96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RGui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629" y="1760888"/>
            <a:ext cx="6186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RStudio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RStudio</a:t>
            </a:r>
            <a:r>
              <a:rPr lang="en-US" altLang="ko-KR" dirty="0" smtClean="0"/>
              <a:t> IDE is a user interface for R.</a:t>
            </a:r>
          </a:p>
          <a:p>
            <a:r>
              <a:rPr lang="en-US" altLang="ko-KR" dirty="0" smtClean="0"/>
              <a:t>free and open source</a:t>
            </a:r>
          </a:p>
          <a:p>
            <a:r>
              <a:rPr lang="en-US" altLang="ko-KR" dirty="0" smtClean="0"/>
              <a:t>is not necessary but might help you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82" y="3325331"/>
            <a:ext cx="6658359" cy="34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0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R: pro and cons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Pro: A picture says more than a thousands </a:t>
            </a:r>
            <a:r>
              <a:rPr lang="en-US" altLang="ko-KR" dirty="0" smtClean="0"/>
              <a:t>words</a:t>
            </a:r>
          </a:p>
          <a:p>
            <a:pPr lvl="1"/>
            <a:r>
              <a:rPr lang="en-US" altLang="ko-KR" dirty="0" smtClean="0"/>
              <a:t>R </a:t>
            </a:r>
            <a:r>
              <a:rPr lang="en-US" altLang="ko-KR" dirty="0"/>
              <a:t>and visualization are a perfect </a:t>
            </a:r>
            <a:r>
              <a:rPr lang="en-US" altLang="ko-KR" dirty="0" smtClean="0"/>
              <a:t>match. (ggplot2</a:t>
            </a:r>
            <a:r>
              <a:rPr lang="en-US" altLang="ko-KR" dirty="0"/>
              <a:t>, </a:t>
            </a:r>
            <a:r>
              <a:rPr lang="en-US" altLang="ko-KR" dirty="0" err="1"/>
              <a:t>ggvis</a:t>
            </a:r>
            <a:r>
              <a:rPr lang="en-US" altLang="ko-KR" dirty="0"/>
              <a:t>, </a:t>
            </a:r>
            <a:r>
              <a:rPr lang="en-US" altLang="ko-KR" dirty="0" err="1"/>
              <a:t>googleVis</a:t>
            </a:r>
            <a:r>
              <a:rPr lang="en-US" altLang="ko-KR" dirty="0"/>
              <a:t> and </a:t>
            </a:r>
            <a:r>
              <a:rPr lang="en-US" altLang="ko-KR" dirty="0" err="1"/>
              <a:t>rCharts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r>
              <a:rPr lang="en-US" altLang="ko-KR" dirty="0"/>
              <a:t>Pro: R </a:t>
            </a:r>
            <a:r>
              <a:rPr lang="en-US" altLang="ko-KR" dirty="0" smtClean="0"/>
              <a:t>ecosystem</a:t>
            </a:r>
          </a:p>
          <a:p>
            <a:pPr lvl="1"/>
            <a:r>
              <a:rPr lang="en-US" altLang="ko-KR" dirty="0" smtClean="0"/>
              <a:t>R </a:t>
            </a:r>
            <a:r>
              <a:rPr lang="en-US" altLang="ko-KR" dirty="0"/>
              <a:t>has a rich ecosystem of cutting-edge packages and active community. </a:t>
            </a:r>
            <a:endParaRPr lang="en-US" altLang="ko-KR" dirty="0" smtClean="0"/>
          </a:p>
          <a:p>
            <a:r>
              <a:rPr lang="en-US" altLang="ko-KR" dirty="0" smtClean="0"/>
              <a:t>Pro</a:t>
            </a:r>
            <a:r>
              <a:rPr lang="en-US" altLang="ko-KR" dirty="0"/>
              <a:t>: R lingua franca of data </a:t>
            </a:r>
            <a:r>
              <a:rPr lang="en-US" altLang="ko-KR" dirty="0" smtClean="0"/>
              <a:t>science</a:t>
            </a:r>
          </a:p>
          <a:p>
            <a:pPr lvl="1"/>
            <a:r>
              <a:rPr lang="en-US" altLang="ko-KR" dirty="0" smtClean="0"/>
              <a:t>R </a:t>
            </a:r>
            <a:r>
              <a:rPr lang="en-US" altLang="ko-KR" dirty="0"/>
              <a:t>is developed by statisticians for </a:t>
            </a:r>
            <a:r>
              <a:rPr lang="en-US" altLang="ko-KR" dirty="0" smtClean="0"/>
              <a:t>statisticians who communicate </a:t>
            </a:r>
            <a:r>
              <a:rPr lang="en-US" altLang="ko-KR" dirty="0"/>
              <a:t>ideas and concepts through R code and </a:t>
            </a:r>
            <a:r>
              <a:rPr lang="en-US" altLang="ko-KR" dirty="0" smtClean="0"/>
              <a:t>packages</a:t>
            </a:r>
          </a:p>
          <a:p>
            <a:r>
              <a:rPr lang="en-US" altLang="ko-KR" dirty="0" smtClean="0"/>
              <a:t>Pro/Con</a:t>
            </a:r>
            <a:r>
              <a:rPr lang="en-US" altLang="ko-KR" dirty="0"/>
              <a:t>: R is </a:t>
            </a:r>
            <a:r>
              <a:rPr lang="en-US" altLang="ko-KR" dirty="0" smtClean="0"/>
              <a:t>slow</a:t>
            </a:r>
          </a:p>
          <a:p>
            <a:pPr lvl="1"/>
            <a:r>
              <a:rPr lang="en-US" altLang="ko-KR" dirty="0" smtClean="0"/>
              <a:t>Although </a:t>
            </a:r>
            <a:r>
              <a:rPr lang="en-US" altLang="ko-KR" dirty="0"/>
              <a:t>R can be experienced as slow due to poorly written code, there are multiple packages to improve R’s performance: </a:t>
            </a:r>
            <a:r>
              <a:rPr lang="en-US" altLang="ko-KR" dirty="0" err="1"/>
              <a:t>pqR</a:t>
            </a:r>
            <a:r>
              <a:rPr lang="en-US" altLang="ko-KR" dirty="0"/>
              <a:t>, </a:t>
            </a:r>
            <a:r>
              <a:rPr lang="en-US" altLang="ko-KR" dirty="0" err="1"/>
              <a:t>renjin</a:t>
            </a:r>
            <a:r>
              <a:rPr lang="en-US" altLang="ko-KR" dirty="0"/>
              <a:t> and </a:t>
            </a:r>
            <a:r>
              <a:rPr lang="en-US" altLang="ko-KR" dirty="0" err="1"/>
              <a:t>FastR</a:t>
            </a:r>
            <a:r>
              <a:rPr lang="en-US" altLang="ko-KR" dirty="0"/>
              <a:t>, Riposte and many more.</a:t>
            </a:r>
          </a:p>
          <a:p>
            <a:r>
              <a:rPr lang="en-US" altLang="ko-KR" dirty="0"/>
              <a:t>Con: R has a steep learning </a:t>
            </a:r>
            <a:r>
              <a:rPr lang="en-US" altLang="ko-KR" dirty="0" smtClean="0"/>
              <a:t>curve</a:t>
            </a:r>
          </a:p>
          <a:p>
            <a:endParaRPr lang="en-US" altLang="ko-KR" dirty="0"/>
          </a:p>
          <a:p>
            <a:r>
              <a:rPr lang="en-US" altLang="ko-KR" dirty="0"/>
              <a:t>http://www.kdnuggets.com/2015/05/r-vs-python-data-science.html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5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as a calculating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446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/>
              <a:t>R can be used as a powerful calculator.</a:t>
            </a:r>
          </a:p>
          <a:p>
            <a:r>
              <a:rPr lang="en-US" altLang="ko-KR" dirty="0" smtClean="0"/>
              <a:t>Arithmetic</a:t>
            </a:r>
          </a:p>
          <a:p>
            <a:pPr lvl="1"/>
            <a:r>
              <a:rPr lang="en-US" altLang="ko-KR" dirty="0" smtClean="0"/>
              <a:t>&gt; </a:t>
            </a:r>
            <a:r>
              <a:rPr lang="en-US" altLang="ko-KR" i="1" dirty="0" smtClean="0"/>
              <a:t>(1+1/100)^100</a:t>
            </a:r>
          </a:p>
          <a:p>
            <a:pPr lvl="1"/>
            <a:r>
              <a:rPr lang="en-US" altLang="ko-KR" dirty="0" smtClean="0"/>
              <a:t>[1] 2.704814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i="1" dirty="0" smtClean="0"/>
              <a:t>17%%5</a:t>
            </a:r>
          </a:p>
          <a:p>
            <a:pPr lvl="1"/>
            <a:r>
              <a:rPr lang="en-US" altLang="ko-KR" dirty="0" smtClean="0"/>
              <a:t>[1] 2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i="1" dirty="0" smtClean="0"/>
              <a:t>17%/%5</a:t>
            </a:r>
          </a:p>
          <a:p>
            <a:pPr lvl="1"/>
            <a:r>
              <a:rPr lang="en-US" altLang="ko-KR" dirty="0" smtClean="0"/>
              <a:t>[1] 3</a:t>
            </a:r>
          </a:p>
          <a:p>
            <a:pPr lvl="1"/>
            <a:endParaRPr lang="en-US" altLang="ko-KR" dirty="0"/>
          </a:p>
          <a:p>
            <a:r>
              <a:rPr lang="en-US" altLang="ko-KR" spc="-150" dirty="0" smtClean="0"/>
              <a:t>[1] implies this is item 1 in a vector of output.</a:t>
            </a:r>
            <a:endParaRPr lang="ko-KR" altLang="en-US" spc="-15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88028" y="1825625"/>
            <a:ext cx="396577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symbols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53295"/>
              </p:ext>
            </p:extLst>
          </p:nvPr>
        </p:nvGraphicFramePr>
        <p:xfrm>
          <a:off x="7671247" y="2522242"/>
          <a:ext cx="3285368" cy="295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84"/>
                <a:gridCol w="2047284"/>
              </a:tblGrid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symbol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meaning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addition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subtraction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multiplication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division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exponential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modulus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%/%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integer division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47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function in 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 has a number of built in functions:</a:t>
            </a:r>
          </a:p>
          <a:p>
            <a:pPr lvl="1"/>
            <a:r>
              <a:rPr lang="en-US" altLang="ko-KR" dirty="0" smtClean="0"/>
              <a:t>sin(x), cos(x), tan(x),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(x), log(x),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(x), floor(x), ceiling(x), round(x), …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>
                <a:cs typeface="Consolas" panose="020B0609020204030204" pitchFamily="49" charset="0"/>
              </a:rPr>
              <a:t>exp</a:t>
            </a:r>
            <a:r>
              <a:rPr lang="en-US" altLang="ko-KR" i="1" dirty="0" smtClean="0"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2.718282</a:t>
            </a:r>
            <a:endParaRPr lang="en-US" altLang="ko-KR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options(digits = 16)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err="1" smtClean="0">
                <a:cs typeface="Consolas" panose="020B0609020204030204" pitchFamily="49" charset="0"/>
              </a:rPr>
              <a:t>exp</a:t>
            </a:r>
            <a:r>
              <a:rPr lang="en-US" altLang="ko-KR" i="1" dirty="0" smtClean="0"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2.718281828459045</a:t>
            </a:r>
            <a:endParaRPr lang="en-US" altLang="ko-KR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pi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3.141592653589793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sin(pi/6)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0.5</a:t>
            </a:r>
            <a:endParaRPr lang="ko-KR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3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assign a value to a variable and use the variable.</a:t>
            </a:r>
          </a:p>
          <a:p>
            <a:r>
              <a:rPr lang="en-US" altLang="ko-KR" dirty="0" smtClean="0"/>
              <a:t>For the assignment, we use command &lt;-.</a:t>
            </a:r>
          </a:p>
          <a:p>
            <a:r>
              <a:rPr lang="en-US" altLang="ko-KR" dirty="0" smtClean="0"/>
              <a:t>Variable names made up of letters, numbers, . or _</a:t>
            </a:r>
          </a:p>
          <a:p>
            <a:pPr lvl="1"/>
            <a:r>
              <a:rPr lang="en-US" altLang="ko-KR" dirty="0" smtClean="0"/>
              <a:t>provided it starts with a letter, or . then a letter.</a:t>
            </a:r>
          </a:p>
          <a:p>
            <a:pPr lvl="1"/>
            <a:r>
              <a:rPr lang="en-US" altLang="ko-KR" dirty="0" smtClean="0"/>
              <a:t>names are case sensitive.</a:t>
            </a:r>
          </a:p>
          <a:p>
            <a:pPr lvl="1"/>
            <a:r>
              <a:rPr lang="en-US" altLang="ko-KR" dirty="0" smtClean="0"/>
              <a:t>for example,</a:t>
            </a:r>
          </a:p>
          <a:p>
            <a:pPr lvl="2"/>
            <a:r>
              <a:rPr lang="en-US" altLang="ko-KR" dirty="0" smtClean="0"/>
              <a:t>x, y, </a:t>
            </a:r>
            <a:r>
              <a:rPr lang="en-US" altLang="ko-KR" dirty="0" err="1" smtClean="0"/>
              <a:t>my_variable</a:t>
            </a:r>
            <a:r>
              <a:rPr lang="en-US" altLang="ko-KR" dirty="0" smtClean="0"/>
              <a:t>, a1, a2, .</a:t>
            </a:r>
            <a:r>
              <a:rPr lang="en-US" altLang="ko-KR" dirty="0" err="1" smtClean="0"/>
              <a:t>important_variable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x.input</a:t>
            </a:r>
            <a:endParaRPr lang="en-US" altLang="ko-KR" dirty="0"/>
          </a:p>
          <a:p>
            <a:pPr lvl="1"/>
            <a:r>
              <a:rPr lang="en-US" altLang="ko-KR" dirty="0" smtClean="0"/>
              <a:t>wrong name:</a:t>
            </a:r>
          </a:p>
          <a:p>
            <a:pPr lvl="2"/>
            <a:r>
              <a:rPr lang="en-US" altLang="ko-KR" dirty="0" smtClean="0"/>
              <a:t>2016_income, .1grade, _x, y@gmail.com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6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2353</Words>
  <Application>Microsoft Office PowerPoint</Application>
  <PresentationFormat>와이드스크린</PresentationFormat>
  <Paragraphs>343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Consolas</vt:lpstr>
      <vt:lpstr>Office 테마</vt:lpstr>
      <vt:lpstr>Introduction to R</vt:lpstr>
      <vt:lpstr>R</vt:lpstr>
      <vt:lpstr>Download and install R</vt:lpstr>
      <vt:lpstr>RGui</vt:lpstr>
      <vt:lpstr>RStudio</vt:lpstr>
      <vt:lpstr>R: pro and cons</vt:lpstr>
      <vt:lpstr>R as a calculating environment</vt:lpstr>
      <vt:lpstr>built-in function in R</vt:lpstr>
      <vt:lpstr>Variable</vt:lpstr>
      <vt:lpstr>Display variable</vt:lpstr>
      <vt:lpstr>more about assignment</vt:lpstr>
      <vt:lpstr>Functions</vt:lpstr>
      <vt:lpstr>argument name</vt:lpstr>
      <vt:lpstr>Vectors</vt:lpstr>
      <vt:lpstr>sequence</vt:lpstr>
      <vt:lpstr>vector and index</vt:lpstr>
      <vt:lpstr>PowerPoint 프레젠테이션</vt:lpstr>
      <vt:lpstr>Example – mean and variance</vt:lpstr>
      <vt:lpstr>Example – simple numerical integration</vt:lpstr>
      <vt:lpstr>Example – exponential limit</vt:lpstr>
      <vt:lpstr>Missing data</vt:lpstr>
      <vt:lpstr>Expression and assignment</vt:lpstr>
      <vt:lpstr>Logical expression</vt:lpstr>
      <vt:lpstr>x[subset]</vt:lpstr>
      <vt:lpstr>subset and which function</vt:lpstr>
      <vt:lpstr>Example : rounding error</vt:lpstr>
      <vt:lpstr>Matrix</vt:lpstr>
      <vt:lpstr>Matrix example</vt:lpstr>
      <vt:lpstr>Matrix operation</vt:lpstr>
      <vt:lpstr>Matrix operation (2)</vt:lpstr>
      <vt:lpstr>Workspace</vt:lpstr>
      <vt:lpstr>Working directory</vt:lpstr>
      <vt:lpstr>Writing scripts</vt:lpstr>
      <vt:lpstr>Help</vt:lpstr>
      <vt:lpstr>package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sw</dc:creator>
  <cp:lastModifiedBy>kyungsub@gmail.com</cp:lastModifiedBy>
  <cp:revision>141</cp:revision>
  <dcterms:created xsi:type="dcterms:W3CDTF">2016-02-03T05:19:45Z</dcterms:created>
  <dcterms:modified xsi:type="dcterms:W3CDTF">2017-03-02T02:19:36Z</dcterms:modified>
</cp:coreProperties>
</file>