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6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9D5F-B209-4528-A1A1-D03555D12D7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51A1-6B7A-4536-BAB7-EB71257B3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I/O: Input and Output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and 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>
                <a:cs typeface="Consolas" panose="020B0609020204030204" pitchFamily="49" charset="0"/>
              </a:rPr>
              <a:t> converts matrices to vectors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Since R stores its matrices by column, you should transpose the matrix to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 </a:t>
            </a:r>
            <a:r>
              <a:rPr lang="en-US" altLang="ko-KR" dirty="0" smtClean="0">
                <a:cs typeface="Consolas" panose="020B0609020204030204" pitchFamily="49" charset="0"/>
              </a:rPr>
              <a:t>if you want the output to reflect the matrix structure.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( x &lt;- matrix(1:24,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nrow</a:t>
            </a:r>
            <a:r>
              <a:rPr lang="en-US" altLang="ko-KR" i="1" dirty="0" smtClean="0">
                <a:cs typeface="Consolas" panose="020B0609020204030204" pitchFamily="49" charset="0"/>
              </a:rPr>
              <a:t>=4,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</a:t>
            </a:r>
            <a:r>
              <a:rPr lang="en-US" altLang="ko-KR" i="1" dirty="0" smtClean="0">
                <a:cs typeface="Consolas" panose="020B0609020204030204" pitchFamily="49" charset="0"/>
              </a:rPr>
              <a:t>=6)) 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write(t(x), file = "out.txt", </a:t>
            </a:r>
            <a:r>
              <a:rPr lang="en-US" altLang="ko-KR" i="1" dirty="0" err="1" smtClean="0">
                <a:cs typeface="Consolas" panose="020B0609020204030204" pitchFamily="49" charset="0"/>
              </a:rPr>
              <a:t>ncolumn</a:t>
            </a:r>
            <a:r>
              <a:rPr lang="en-US" altLang="ko-KR" i="1" dirty="0" smtClean="0">
                <a:cs typeface="Consolas" panose="020B0609020204030204" pitchFamily="49" charset="0"/>
              </a:rPr>
              <a:t>=6)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is more flexible </a:t>
            </a:r>
            <a:r>
              <a:rPr lang="en-US" altLang="ko-KR" dirty="0" smtClean="0"/>
              <a:t>command.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cat(…, file="",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append=FALSE)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altLang="ko-KR" dirty="0" smtClean="0">
                <a:cs typeface="Consolas" panose="020B0609020204030204" pitchFamily="49" charset="0"/>
              </a:rPr>
              <a:t>is a list of expressions (separated by commas) that are coerced into character strings, concatenated, and then written.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dirty="0" smtClean="0">
                <a:cs typeface="Consolas" panose="020B0609020204030204" pitchFamily="49" charset="0"/>
              </a:rPr>
              <a:t>gives the file to write or append to as a character string.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the default "" writes to the screen.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is character string that is inserted between objects.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pc="-150" dirty="0" smtClean="0">
                <a:cs typeface="Consolas" panose="020B0609020204030204" pitchFamily="49" charset="0"/>
              </a:rPr>
              <a:t> indicates whether to append to or overwrite the file.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9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dump</a:t>
            </a:r>
            <a:r>
              <a:rPr lang="en-US" altLang="ko-KR" dirty="0" smtClean="0"/>
              <a:t> creates a text representation of almost any object that can subsequently read by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 x &lt;- matrix(rep(1:5, 1:5),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=3,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=5)</a:t>
            </a:r>
            <a:br>
              <a:rPr lang="en-US" altLang="ko-KR" dirty="0" smtClean="0"/>
            </a:br>
            <a:r>
              <a:rPr lang="en-US" altLang="ko-KR" dirty="0" smtClean="0"/>
              <a:t>&gt; dump("x", file="result.txt")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(x)</a:t>
            </a:r>
            <a:br>
              <a:rPr lang="en-US" altLang="ko-KR" dirty="0" smtClean="0"/>
            </a:br>
            <a:r>
              <a:rPr lang="en-US" altLang="ko-KR" dirty="0" smtClean="0"/>
              <a:t>&gt; source("result.txt")</a:t>
            </a:r>
            <a:br>
              <a:rPr lang="en-US" altLang="ko-KR" dirty="0" smtClean="0"/>
            </a:br>
            <a:r>
              <a:rPr lang="en-US" altLang="ko-KR" dirty="0" smtClean="0"/>
              <a:t>&gt; x</a:t>
            </a:r>
            <a:br>
              <a:rPr lang="en-US" altLang="ko-KR" dirty="0" smtClean="0"/>
            </a:br>
            <a:r>
              <a:rPr lang="en-US" altLang="ko-KR" dirty="0" smtClean="0"/>
              <a:t>     [,</a:t>
            </a:r>
            <a:r>
              <a:rPr lang="en-US" altLang="ko-KR" dirty="0"/>
              <a:t>1] </a:t>
            </a:r>
            <a:r>
              <a:rPr lang="en-US" altLang="ko-KR" dirty="0" smtClean="0"/>
              <a:t>  [,</a:t>
            </a:r>
            <a:r>
              <a:rPr lang="en-US" altLang="ko-KR" dirty="0"/>
              <a:t>2</a:t>
            </a:r>
            <a:r>
              <a:rPr lang="en-US" altLang="ko-KR" dirty="0" smtClean="0"/>
              <a:t>]  </a:t>
            </a:r>
            <a:r>
              <a:rPr lang="en-US" altLang="ko-KR" dirty="0"/>
              <a:t>[,3</a:t>
            </a:r>
            <a:r>
              <a:rPr lang="en-US" altLang="ko-KR" dirty="0" smtClean="0"/>
              <a:t>]  </a:t>
            </a:r>
            <a:r>
              <a:rPr lang="en-US" altLang="ko-KR" dirty="0"/>
              <a:t>[,4] </a:t>
            </a:r>
            <a:r>
              <a:rPr lang="en-US" altLang="ko-KR" dirty="0" smtClean="0"/>
              <a:t> [,</a:t>
            </a:r>
            <a:r>
              <a:rPr lang="en-US" altLang="ko-KR" dirty="0"/>
              <a:t>5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en-US" altLang="ko-KR" dirty="0"/>
              <a:t>1,]    1    </a:t>
            </a:r>
            <a:r>
              <a:rPr lang="en-US" altLang="ko-KR" dirty="0" smtClean="0"/>
              <a:t>3    4    4     5</a:t>
            </a:r>
            <a:br>
              <a:rPr lang="en-US" altLang="ko-KR" dirty="0" smtClean="0"/>
            </a:br>
            <a:r>
              <a:rPr lang="en-US" altLang="ko-KR" dirty="0" smtClean="0"/>
              <a:t>[2</a:t>
            </a:r>
            <a:r>
              <a:rPr lang="en-US" altLang="ko-KR" dirty="0"/>
              <a:t>,]    2    </a:t>
            </a:r>
            <a:r>
              <a:rPr lang="en-US" altLang="ko-KR" dirty="0" smtClean="0"/>
              <a:t>3    4    5     5</a:t>
            </a:r>
            <a:br>
              <a:rPr lang="en-US" altLang="ko-KR" dirty="0" smtClean="0"/>
            </a:br>
            <a:r>
              <a:rPr lang="en-US" altLang="ko-KR" dirty="0" smtClean="0"/>
              <a:t>[3</a:t>
            </a:r>
            <a:r>
              <a:rPr lang="en-US" altLang="ko-KR" dirty="0"/>
              <a:t>,]    </a:t>
            </a:r>
            <a:r>
              <a:rPr lang="en-US" altLang="ko-KR" dirty="0" smtClean="0"/>
              <a:t>2    3    4    5     5</a:t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99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have already seen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plot(x, y, type).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points to the current plot, use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lines,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lines(x, y).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vertical or horizontal liens, 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pc="-150" dirty="0" smtClean="0">
                <a:cs typeface="Consolas" panose="020B0609020204030204" pitchFamily="49" charset="0"/>
              </a:rPr>
              <a:t>or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(y=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ypos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en-US" altLang="ko-KR" spc="-150" dirty="0" smtClean="0">
                <a:cs typeface="Consolas" panose="020B0609020204030204" pitchFamily="49" charset="0"/>
              </a:rPr>
              <a:t> and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altLang="ko-KR" spc="-150" dirty="0" smtClean="0">
                <a:cs typeface="Consolas" panose="020B0609020204030204" pitchFamily="49" charset="0"/>
              </a:rPr>
              <a:t> take optional input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altLang="ko-KR" spc="-150" dirty="0" smtClean="0">
                <a:cs typeface="Consolas" panose="020B0609020204030204" pitchFamily="49" charset="0"/>
              </a:rPr>
              <a:t>, which determines color.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colors() </a:t>
            </a:r>
            <a:r>
              <a:rPr lang="en-US" altLang="ko-KR" spc="-150" dirty="0" smtClean="0">
                <a:cs typeface="Consolas" panose="020B0609020204030204" pitchFamily="49" charset="0"/>
              </a:rPr>
              <a:t>show the complete list of colors.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To add text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labels[1]</a:t>
            </a:r>
            <a:r>
              <a:rPr lang="en-US" altLang="ko-KR" spc="-150" dirty="0" smtClean="0">
                <a:cs typeface="Consolas" panose="020B0609020204030204" pitchFamily="49" charset="0"/>
              </a:rPr>
              <a:t> at (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y[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pc="-150" dirty="0" smtClean="0">
                <a:cs typeface="Consolas" panose="020B0609020204030204" pitchFamily="49" charset="0"/>
              </a:rPr>
              <a:t>), use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text(x, y,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lables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ko-KR" spc="-150" dirty="0" smtClean="0">
                <a:cs typeface="Consolas" panose="020B0609020204030204" pitchFamily="49" charset="0"/>
              </a:rPr>
              <a:t> is used to indicate the position. (See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help(text)</a:t>
            </a:r>
            <a:r>
              <a:rPr lang="en-US" altLang="ko-KR" spc="-15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title(main)</a:t>
            </a:r>
            <a:r>
              <a:rPr lang="en-US" altLang="ko-KR" spc="-150" dirty="0" smtClean="0">
                <a:cs typeface="Consolas" panose="020B0609020204030204" pitchFamily="49" charset="0"/>
              </a:rPr>
              <a:t> for the title 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ko-KR" spc="-150" dirty="0" smtClean="0">
                <a:cs typeface="Consolas" panose="020B0609020204030204" pitchFamily="49" charset="0"/>
              </a:rPr>
              <a:t> is a character string).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</p:spPr>
            <p:txBody>
              <a:bodyPr/>
              <a:lstStyle/>
              <a:p>
                <a:r>
                  <a:rPr lang="en-US" altLang="ko-KR" dirty="0" smtClean="0"/>
                  <a:t>plotting a parabola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87026"/>
              </a:xfrm>
              <a:blipFill rotWithShape="0">
                <a:blip r:embed="rId2"/>
                <a:stretch>
                  <a:fillRect l="-2377" t="-11034" b="-22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x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(0, 5, by=0.01)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-2*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(x)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max(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&lt;- min(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plot(c(-2,5), c(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y.max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), type="n", 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xlab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="x",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ylab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="y")</a:t>
            </a:r>
          </a:p>
          <a:p>
            <a:pPr marL="0" indent="0">
              <a:buNone/>
            </a:pPr>
            <a:r>
              <a:rPr lang="en-US" altLang="ko-KR" sz="2400" spc="-150" dirty="0" smtClean="0">
                <a:latin typeface="Consolas" panose="020B0609020204030204" pitchFamily="49" charset="0"/>
              </a:rPr>
              <a:t>lines(x,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y.upper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lines(x,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y.lower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err="1" smtClean="0">
                <a:latin typeface="Consolas" panose="020B0609020204030204" pitchFamily="49" charset="0"/>
              </a:rPr>
              <a:t>abline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(v=-1)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points(1,0)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text(1, 0, "focus (1, 0)",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text(-1,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y.min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"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directrix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x = -1",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pos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=4)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title("The parabola y^2 = 4*x")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13" y="1810995"/>
            <a:ext cx="42881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924"/>
          </a:xfrm>
        </p:spPr>
        <p:txBody>
          <a:bodyPr/>
          <a:lstStyle/>
          <a:p>
            <a:r>
              <a:rPr lang="en-US" altLang="ko-KR" dirty="0" smtClean="0"/>
              <a:t>more than one plots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2195"/>
            <a:ext cx="7910384" cy="4784768"/>
          </a:xfrm>
        </p:spPr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windows() </a:t>
            </a:r>
            <a:r>
              <a:rPr lang="en-US" altLang="ko-KR" dirty="0" smtClean="0"/>
              <a:t>open additional graphics devices.</a:t>
            </a:r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spc="-300" dirty="0" smtClean="0"/>
              <a:t> or 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cs typeface="Consolas" panose="020B0609020204030204" pitchFamily="49" charset="0"/>
              </a:rPr>
              <a:t>creates a grid of plots.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mfrow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ko-KR" dirty="0"/>
              <a:t> </a:t>
            </a:r>
            <a:r>
              <a:rPr lang="en-US" altLang="ko-KR" dirty="0" smtClean="0"/>
              <a:t>: with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dirty="0" smtClean="0"/>
              <a:t> rows and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dirty="0" smtClean="0"/>
              <a:t> columns, filled row by row.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mfcol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c(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pc="-150" dirty="0" smtClean="0">
                <a:cs typeface="Consolas" panose="020B0609020204030204" pitchFamily="49" charset="0"/>
              </a:rPr>
              <a:t>filled column by column.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par(</a:t>
            </a:r>
            <a:r>
              <a:rPr lang="en-US" altLang="ko-KR" i="1" dirty="0" err="1" smtClean="0">
                <a:cs typeface="Consolas" panose="020B0609020204030204" pitchFamily="49" charset="0"/>
              </a:rPr>
              <a:t>mfrow</a:t>
            </a:r>
            <a:r>
              <a:rPr lang="en-US" altLang="ko-KR" i="1" dirty="0" smtClean="0">
                <a:cs typeface="Consolas" panose="020B0609020204030204" pitchFamily="49" charset="0"/>
              </a:rPr>
              <a:t>=c(2,2))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curve(x*sin(x), from=0, to=100, n=1001)</a:t>
            </a:r>
            <a:br>
              <a:rPr lang="en-US" altLang="ko-KR" i="1" dirty="0" smtClean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curve</a:t>
            </a:r>
            <a:r>
              <a:rPr lang="en-US" altLang="ko-KR" i="1" dirty="0">
                <a:cs typeface="Consolas" panose="020B0609020204030204" pitchFamily="49" charset="0"/>
              </a:rPr>
              <a:t>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to=10,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to=1, </a:t>
            </a:r>
            <a:r>
              <a:rPr lang="en-US" altLang="ko-KR" i="1" dirty="0">
                <a:cs typeface="Consolas" panose="020B0609020204030204" pitchFamily="49" charset="0"/>
              </a:rPr>
              <a:t>n=1001)</a:t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>
                <a:cs typeface="Consolas" panose="020B0609020204030204" pitchFamily="49" charset="0"/>
              </a:rPr>
              <a:t>curve(x*sin(x), from=0, </a:t>
            </a:r>
            <a:r>
              <a:rPr lang="en-US" altLang="ko-KR" i="1" dirty="0" smtClean="0">
                <a:cs typeface="Consolas" panose="020B0609020204030204" pitchFamily="49" charset="0"/>
              </a:rPr>
              <a:t>to=0.1, </a:t>
            </a:r>
            <a:r>
              <a:rPr lang="en-US" altLang="ko-KR" i="1" dirty="0">
                <a:cs typeface="Consolas" panose="020B0609020204030204" pitchFamily="49" charset="0"/>
              </a:rPr>
              <a:t>n=1001</a:t>
            </a:r>
            <a:r>
              <a:rPr lang="en-US" altLang="ko-KR" i="1" dirty="0" smtClean="0">
                <a:cs typeface="Consolas" panose="020B0609020204030204" pitchFamily="49" charset="0"/>
              </a:rPr>
              <a:t>)</a:t>
            </a:r>
            <a:endParaRPr lang="ko-KR" altLang="en-US" i="1" dirty="0"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915" y="2784389"/>
            <a:ext cx="3911971" cy="39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A </a:t>
            </a:r>
            <a:r>
              <a:rPr lang="en-US" altLang="ko-KR" i="1" dirty="0" smtClean="0"/>
              <a:t>string</a:t>
            </a:r>
            <a:r>
              <a:rPr lang="en-US" altLang="ko-KR" dirty="0" smtClean="0"/>
              <a:t> of characters is said to be of mode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Character strings are denoted by either double quotes " " or single quotes ' '.</a:t>
            </a:r>
          </a:p>
          <a:p>
            <a:r>
              <a:rPr lang="en-US" altLang="ko-KR" dirty="0" smtClean="0"/>
              <a:t>Strings can be arranged into vectors and matrices just like numbers.</a:t>
            </a:r>
          </a:p>
          <a:p>
            <a:r>
              <a:rPr lang="en-US" altLang="ko-KR" dirty="0" smtClean="0"/>
              <a:t>We can paste string using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paste(…,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x &lt;- "Citroen SM"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y &lt;- "Jaguar XK150"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z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&lt;- "Ford Falcon GT-HO"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(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wish.list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 &lt;- paste(x, y, z, </a:t>
            </a:r>
            <a:r>
              <a:rPr lang="en-US" altLang="ko-KR" i="1" spc="-150" dirty="0" err="1" smtClean="0">
                <a:cs typeface="Consolas" panose="020B0609020204030204" pitchFamily="49" charset="0"/>
              </a:rPr>
              <a:t>sep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=", "))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[1] "Citroen SM, Jaguar XK150, Ford Falcon GT-HO"</a:t>
            </a:r>
            <a:br>
              <a:rPr lang="en-US" altLang="ko-KR" spc="-150" dirty="0" smtClean="0">
                <a:cs typeface="Consolas" panose="020B0609020204030204" pitchFamily="49" charset="0"/>
              </a:rPr>
            </a:br>
            <a:endParaRPr lang="en-US" altLang="ko-KR" spc="-15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Special characters with the escape character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for newline, </a:t>
            </a:r>
            <a:r>
              <a:rPr lang="en-US" altLang="ko-KR" dirty="0" smtClean="0">
                <a:latin typeface="Consolas" panose="020B0609020204030204" pitchFamily="49" charset="0"/>
              </a:rPr>
              <a:t>\t</a:t>
            </a:r>
            <a:r>
              <a:rPr lang="en-US" altLang="ko-KR" dirty="0" smtClean="0"/>
              <a:t> for tab, </a:t>
            </a:r>
            <a:r>
              <a:rPr lang="en-US" altLang="ko-KR" dirty="0" smtClean="0">
                <a:latin typeface="Consolas" panose="020B0609020204030204" pitchFamily="49" charset="0"/>
              </a:rPr>
              <a:t>\b</a:t>
            </a:r>
            <a:r>
              <a:rPr lang="en-US" altLang="ko-KR" dirty="0" smtClean="0"/>
              <a:t> for backspace, </a:t>
            </a:r>
            <a:r>
              <a:rPr lang="en-US" altLang="ko-KR" dirty="0" smtClean="0">
                <a:latin typeface="Consolas" panose="020B0609020204030204" pitchFamily="49" charset="0"/>
              </a:rPr>
              <a:t>\"</a:t>
            </a:r>
            <a:r>
              <a:rPr lang="en-US" altLang="ko-KR" dirty="0" smtClean="0"/>
              <a:t> for ", </a:t>
            </a:r>
            <a:r>
              <a:rPr lang="en-US" altLang="ko-KR" dirty="0" smtClean="0">
                <a:latin typeface="Consolas" panose="020B0609020204030204" pitchFamily="49" charset="0"/>
              </a:rPr>
              <a:t>\\</a:t>
            </a:r>
            <a:r>
              <a:rPr lang="en-US" altLang="ko-KR" dirty="0" smtClean="0"/>
              <a:t> for </a:t>
            </a:r>
            <a:r>
              <a:rPr lang="en-US" altLang="ko-KR" dirty="0" smtClean="0">
                <a:latin typeface="Consolas" panose="020B0609020204030204" pitchFamily="49" charset="0"/>
              </a:rPr>
              <a:t>\</a:t>
            </a:r>
          </a:p>
          <a:p>
            <a:r>
              <a:rPr lang="en-US" altLang="ko-KR" dirty="0" smtClean="0"/>
              <a:t>If a character string can be understood as a number, the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dirty="0" smtClean="0"/>
              <a:t> is used.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as.numeric</a:t>
            </a:r>
            <a:r>
              <a:rPr lang="en-US" altLang="ko-KR" i="1" dirty="0" smtClean="0"/>
              <a:t>("10.1")</a:t>
            </a:r>
            <a:br>
              <a:rPr lang="en-US" altLang="ko-KR" i="1" dirty="0" smtClean="0"/>
            </a:br>
            <a:r>
              <a:rPr lang="en-US" altLang="ko-KR" dirty="0" smtClean="0"/>
              <a:t>[1] 10.1 </a:t>
            </a:r>
          </a:p>
          <a:p>
            <a:r>
              <a:rPr lang="en-US" altLang="ko-KR" spc="-150" dirty="0" smtClean="0"/>
              <a:t>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spc="-150" dirty="0" smtClean="0"/>
              <a:t> to coerce a number into a character string.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as.character</a:t>
            </a:r>
            <a:r>
              <a:rPr lang="en-US" altLang="ko-KR" i="1" dirty="0" smtClean="0"/>
              <a:t>(10.1)</a:t>
            </a:r>
            <a:br>
              <a:rPr lang="en-US" altLang="ko-KR" i="1" dirty="0" smtClean="0"/>
            </a:br>
            <a:r>
              <a:rPr lang="en-US" altLang="ko-KR" dirty="0" smtClean="0"/>
              <a:t>[1] "10.1"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en-US" altLang="ko-KR" dirty="0" smtClean="0"/>
              <a:t>Input from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provides a number of ways to read data from a file.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function is the most flexible one.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to read a vector of values from a file.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scan(file= "", what=0, n=-1,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="", skip=0, quiet=FALSE)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all parameters are optional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read from. </a:t>
            </a:r>
          </a:p>
          <a:p>
            <a:pPr lvl="2"/>
            <a:r>
              <a:rPr lang="en-US" altLang="ko-KR" dirty="0" smtClean="0"/>
              <a:t>The default " " indicates read from the keyboard.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en-US" altLang="ko-KR" dirty="0" smtClean="0"/>
              <a:t> gives an example of the mode of data to be read.</a:t>
            </a:r>
          </a:p>
          <a:p>
            <a:pPr lvl="2"/>
            <a:r>
              <a:rPr lang="en-US" altLang="ko-KR" dirty="0" smtClean="0"/>
              <a:t>use 0 for numeric value, use " " for character data.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dirty="0" smtClean="0"/>
              <a:t> gives the number of elements to read.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-1 </a:t>
            </a:r>
            <a:r>
              <a:rPr lang="en-US" altLang="ko-KR" dirty="0" smtClean="0"/>
              <a:t>then scan keeps reading until EOF.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dirty="0" smtClean="0"/>
              <a:t> allows you to specify that is used to separate values such as ","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en-US" altLang="ko-KR" dirty="0" smtClean="0"/>
              <a:t> is the number of lines to skip before start reading.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quiet</a:t>
            </a:r>
            <a:r>
              <a:rPr lang="en-US" altLang="ko-KR" dirty="0" smtClean="0"/>
              <a:t> controls whether or not scan reports how may values it has read.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7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file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# You need to change the path of the file accordingly.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data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scan(file="C</a:t>
            </a:r>
            <a:r>
              <a:rPr lang="en-US" altLang="ko-KR" spc="-150" dirty="0">
                <a:latin typeface="Consolas" panose="020B0609020204030204" pitchFamily="49" charset="0"/>
              </a:rPr>
              <a:t>:/</a:t>
            </a:r>
            <a:r>
              <a:rPr lang="en-US" altLang="ko-KR" spc="-150" dirty="0" smtClean="0">
                <a:latin typeface="Consolas" panose="020B0609020204030204" pitchFamily="49" charset="0"/>
              </a:rPr>
              <a:t>Code/R/simulation/data1.txt")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length(data)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data.sort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sort(data)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data.1qrt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data.med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[ceiling(n/2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data.3qrt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>
                <a:latin typeface="Consolas" panose="020B0609020204030204" pitchFamily="49" charset="0"/>
              </a:rPr>
              <a:t>data.sort</a:t>
            </a:r>
            <a:r>
              <a:rPr lang="en-US" altLang="ko-KR" spc="-150" dirty="0">
                <a:latin typeface="Consolas" panose="020B0609020204030204" pitchFamily="49" charset="0"/>
              </a:rPr>
              <a:t>[ceiling(3*n/4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cat("1st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</a:t>
            </a:r>
            <a:r>
              <a:rPr lang="en-US" altLang="ko-KR" spc="-150" dirty="0">
                <a:latin typeface="Consolas" panose="020B0609020204030204" pitchFamily="49" charset="0"/>
              </a:rPr>
              <a:t>data.1qrt,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cat("Median</a:t>
            </a:r>
            <a:r>
              <a:rPr lang="en-US" altLang="ko-KR" spc="-150" dirty="0">
                <a:latin typeface="Consolas" panose="020B0609020204030204" pitchFamily="49" charset="0"/>
              </a:rPr>
              <a:t>: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", </a:t>
            </a:r>
            <a:r>
              <a:rPr lang="en-US" altLang="ko-KR" spc="-150" dirty="0" err="1">
                <a:latin typeface="Consolas" panose="020B0609020204030204" pitchFamily="49" charset="0"/>
              </a:rPr>
              <a:t>data.med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cat("3rd </a:t>
            </a:r>
            <a:r>
              <a:rPr lang="en-US" altLang="ko-KR" spc="-150" dirty="0">
                <a:latin typeface="Consolas" panose="020B0609020204030204" pitchFamily="49" charset="0"/>
              </a:rPr>
              <a:t>Quartile</a:t>
            </a:r>
            <a:r>
              <a:rPr lang="en-US" altLang="ko-KR" spc="-150" dirty="0" smtClean="0">
                <a:latin typeface="Consolas" panose="020B0609020204030204" pitchFamily="49" charset="0"/>
              </a:rPr>
              <a:t>:", data.3qrt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file </a:t>
            </a:r>
            <a:r>
              <a:rPr lang="en-US" altLang="ko-KR" dirty="0" smtClean="0"/>
              <a:t>input(2)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using the built-in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quantile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quantile( scan("</a:t>
            </a:r>
            <a:r>
              <a:rPr lang="en-US" altLang="ko-KR" i="1" dirty="0" smtClean="0"/>
              <a:t>C</a:t>
            </a:r>
            <a:r>
              <a:rPr lang="en-US" altLang="ko-KR" i="1" dirty="0"/>
              <a:t>:/</a:t>
            </a:r>
            <a:r>
              <a:rPr lang="en-US" altLang="ko-KR" i="1" dirty="0" smtClean="0"/>
              <a:t>Code/R/simulation/data1.txt"), (0:4)/4 )</a:t>
            </a:r>
          </a:p>
          <a:p>
            <a:pPr marL="0" indent="0">
              <a:buNone/>
            </a:pPr>
            <a:r>
              <a:rPr lang="ko-KR" altLang="en-US" i="1" spc="-150" dirty="0">
                <a:cs typeface="Consolas" panose="020B0609020204030204" pitchFamily="49" charset="0"/>
              </a:rPr>
              <a:t> </a:t>
            </a:r>
            <a:r>
              <a:rPr lang="en-US" altLang="ko-KR" spc="-150" dirty="0">
                <a:cs typeface="Consolas" panose="020B0609020204030204" pitchFamily="49" charset="0"/>
              </a:rPr>
              <a:t>0%  25%  50%  75% 100% </a:t>
            </a:r>
          </a:p>
          <a:p>
            <a:pPr marL="0" indent="0">
              <a:buNone/>
            </a:pPr>
            <a:r>
              <a:rPr lang="en-US" altLang="ko-KR" spc="-150" dirty="0">
                <a:cs typeface="Consolas" panose="020B0609020204030204" pitchFamily="49" charset="0"/>
              </a:rPr>
              <a:t>0.00 2.25 </a:t>
            </a:r>
            <a:r>
              <a:rPr lang="en-US" altLang="ko-KR" spc="-150" dirty="0" smtClean="0">
                <a:cs typeface="Consolas" panose="020B0609020204030204" pitchFamily="49" charset="0"/>
              </a:rPr>
              <a:t> 4.50  6.75  9.00 </a:t>
            </a:r>
          </a:p>
          <a:p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2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from the keyboard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altLang="ko-KR" dirty="0" smtClean="0"/>
              <a:t> can be used to read from the keyboard if file is "".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scan(file="", what="")   # character input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i="1" dirty="0"/>
              <a:t>scan(file</a:t>
            </a:r>
            <a:r>
              <a:rPr lang="en-US" altLang="ko-KR" i="1" dirty="0" smtClean="0"/>
              <a:t>="", what=0)   </a:t>
            </a:r>
            <a:r>
              <a:rPr lang="en-US" altLang="ko-KR" i="1" dirty="0"/>
              <a:t># </a:t>
            </a:r>
            <a:r>
              <a:rPr lang="en-US" altLang="ko-KR" i="1" dirty="0" smtClean="0"/>
              <a:t>numeric input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(prompt)</a:t>
            </a:r>
            <a:r>
              <a:rPr lang="en-US" altLang="ko-KR" dirty="0" smtClean="0"/>
              <a:t> read a single line of text from the keyboard.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n-US" altLang="ko-KR" dirty="0" smtClean="0"/>
              <a:t> (default "") : takes the optional character input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your_name</a:t>
            </a:r>
            <a:r>
              <a:rPr lang="en-US" altLang="ko-KR" i="1" dirty="0" smtClean="0"/>
              <a:t> &lt;- </a:t>
            </a:r>
            <a:r>
              <a:rPr lang="en-US" altLang="ko-KR" i="1" dirty="0" err="1" smtClean="0"/>
              <a:t>readline</a:t>
            </a:r>
            <a:r>
              <a:rPr lang="en-US" altLang="ko-KR" i="1" dirty="0" smtClean="0"/>
              <a:t>("Input your name : 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343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Example : Root of quadratic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5606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cat("find zeros of a2*x^2 +a1*x +a0 = 0\n")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a2 &lt;- 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 smtClean="0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("a2= 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a1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("a1= "))</a:t>
            </a:r>
            <a:br>
              <a:rPr lang="en-US" altLang="ko-KR" sz="1800" spc="-150" dirty="0" smtClean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a0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as.numeric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readline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("a0= "))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- 4*a2*a0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if </a:t>
            </a:r>
            <a:r>
              <a:rPr lang="en-US" altLang="ko-KR" sz="1800" spc="-150" dirty="0">
                <a:latin typeface="Consolas" panose="020B0609020204030204" pitchFamily="49" charset="0"/>
              </a:rPr>
              <a:t>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&gt;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(-a1 + c(1,-1) * 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sqrt</a:t>
            </a:r>
            <a:r>
              <a:rPr lang="en-US" altLang="ko-KR" sz="1800" spc="-150" dirty="0">
                <a:latin typeface="Consolas" panose="020B0609020204030204" pitchFamily="49" charset="0"/>
              </a:rPr>
              <a:t>(a1^2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- </a:t>
            </a:r>
            <a:r>
              <a:rPr lang="en-US" altLang="ko-KR" sz="1800" spc="-150" dirty="0">
                <a:latin typeface="Consolas" panose="020B0609020204030204" pitchFamily="49" charset="0"/>
              </a:rPr>
              <a:t>4*a2*a0))/(2*a2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  <a:endParaRPr lang="en-US" altLang="ko-KR" sz="18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if (</a:t>
            </a:r>
            <a:r>
              <a:rPr lang="en-US" altLang="ko-KR" sz="1800" spc="-150" dirty="0" err="1">
                <a:latin typeface="Consolas" panose="020B0609020204030204" pitchFamily="49" charset="0"/>
              </a:rPr>
              <a:t>discrim</a:t>
            </a:r>
            <a:r>
              <a:rPr lang="en-US" altLang="ko-KR" sz="1800" spc="-150" dirty="0">
                <a:latin typeface="Consolas" panose="020B0609020204030204" pitchFamily="49" charset="0"/>
              </a:rPr>
              <a:t> == 0)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-a1/(2*a2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>
                <a:latin typeface="Consolas" panose="020B0609020204030204" pitchFamily="49" charset="0"/>
              </a:rPr>
              <a:t>else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roots </a:t>
            </a:r>
            <a:r>
              <a:rPr lang="en-US" altLang="ko-KR" sz="1800" spc="-150" dirty="0">
                <a:latin typeface="Consolas" panose="020B0609020204030204" pitchFamily="49" charset="0"/>
              </a:rPr>
              <a:t>&lt;- c()</a:t>
            </a:r>
            <a:br>
              <a:rPr lang="en-US" altLang="ko-KR" sz="1800" spc="-150" dirty="0">
                <a:latin typeface="Consolas" panose="020B0609020204030204" pitchFamily="49" charset="0"/>
              </a:rPr>
            </a:br>
            <a:r>
              <a:rPr lang="en-US" altLang="ko-KR" sz="1800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000" spc="-15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999" y="1355446"/>
            <a:ext cx="56182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if (length(roots) == 0){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("no root\n")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else if (length(roots)==1){ </a:t>
            </a:r>
            <a:endParaRPr lang="en-US" altLang="ko-KR" sz="1800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spc="-150" dirty="0" smtClean="0">
                <a:latin typeface="Consolas" panose="020B0609020204030204" pitchFamily="49" charset="0"/>
              </a:rPr>
              <a:t> 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("single root at", roots, "\n")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else{  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 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 cat</a:t>
            </a:r>
            <a:r>
              <a:rPr lang="en-US" altLang="ko-KR" sz="1800" spc="-150" dirty="0">
                <a:latin typeface="Consolas" panose="020B0609020204030204" pitchFamily="49" charset="0"/>
              </a:rPr>
              <a:t>("roots at", roots[1], "and", roots[2], "\n</a:t>
            </a:r>
            <a:r>
              <a:rPr lang="en-US" altLang="ko-KR" sz="1800" spc="-150" dirty="0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spc="-1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Save the source code and type</a:t>
            </a:r>
          </a:p>
          <a:p>
            <a:r>
              <a:rPr lang="en-US" altLang="ko-KR" sz="1800" i="1" dirty="0" smtClean="0"/>
              <a:t>&gt; source(" path of the source code ")</a:t>
            </a:r>
            <a:endParaRPr lang="ko-KR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81510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to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Generally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ko-KR" dirty="0" smtClean="0"/>
              <a:t> or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write.table</a:t>
            </a:r>
            <a:r>
              <a:rPr lang="en-US" altLang="ko-KR" dirty="0" smtClean="0"/>
              <a:t> for writing numeric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dirty="0" smtClean="0"/>
              <a:t> for writing text, or a combination of numeric and text.</a:t>
            </a:r>
          </a:p>
          <a:p>
            <a:endParaRPr lang="en-US" altLang="ko-KR" dirty="0"/>
          </a:p>
          <a:p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write(x, file = "data", 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if(</a:t>
            </a:r>
            <a:r>
              <a:rPr lang="en-US" altLang="ko-KR" spc="-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is.character</a:t>
            </a: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(x)) 1 else 5, </a:t>
            </a:r>
            <a:b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append = FALSE)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the vector to be written.</a:t>
            </a:r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is a matrix then it is converted to a vector (column by column)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dirty="0" smtClean="0"/>
              <a:t> gives the file to write as a character string</a:t>
            </a:r>
          </a:p>
          <a:p>
            <a:pPr lvl="1"/>
            <a:r>
              <a:rPr lang="en-US" altLang="ko-KR" dirty="0" smtClean="0"/>
              <a:t>default "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dirty="0" smtClean="0"/>
              <a:t>" writes to a file called data in the current working directory</a:t>
            </a:r>
          </a:p>
          <a:p>
            <a:pPr lvl="1"/>
            <a:r>
              <a:rPr lang="en-US" altLang="ko-KR" dirty="0" smtClean="0"/>
              <a:t>to write to the screen use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file=""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ncolumns</a:t>
            </a:r>
            <a:r>
              <a:rPr lang="en-US" altLang="ko-KR" dirty="0"/>
              <a:t> </a:t>
            </a:r>
            <a:r>
              <a:rPr lang="en-US" altLang="ko-KR" dirty="0" smtClean="0"/>
              <a:t>: the </a:t>
            </a:r>
            <a:r>
              <a:rPr lang="en-US" altLang="ko-KR" dirty="0"/>
              <a:t>number of columns to write the data 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dirty="0" smtClean="0"/>
              <a:t> indicates whether to append to or overwrite the file.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852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Consolas</vt:lpstr>
      <vt:lpstr>Office 테마</vt:lpstr>
      <vt:lpstr>I/O: Input and Output</vt:lpstr>
      <vt:lpstr>Text</vt:lpstr>
      <vt:lpstr>more about characters</vt:lpstr>
      <vt:lpstr>Input from a file</vt:lpstr>
      <vt:lpstr>Example : file input</vt:lpstr>
      <vt:lpstr>Example : file input(2)</vt:lpstr>
      <vt:lpstr>Input from the keyboard</vt:lpstr>
      <vt:lpstr>Example : Root of quadratic</vt:lpstr>
      <vt:lpstr>Output to a file</vt:lpstr>
      <vt:lpstr>write and matrix</vt:lpstr>
      <vt:lpstr>cat for writing to a file</vt:lpstr>
      <vt:lpstr>dump</vt:lpstr>
      <vt:lpstr>Plotting</vt:lpstr>
      <vt:lpstr>plotting a parabola y^2=4x</vt:lpstr>
      <vt:lpstr>more than one 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I/O: Input and Output</dc:title>
  <dc:creator>sw</dc:creator>
  <cp:lastModifiedBy>kyungsub@gmail.com</cp:lastModifiedBy>
  <cp:revision>153</cp:revision>
  <dcterms:created xsi:type="dcterms:W3CDTF">2016-02-11T14:06:36Z</dcterms:created>
  <dcterms:modified xsi:type="dcterms:W3CDTF">2017-03-22T02:17:14Z</dcterms:modified>
</cp:coreProperties>
</file>