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BFCE-CD1D-48F9-97FC-34C65A029506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261D-4C12-4579-AB68-21202E989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442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BFCE-CD1D-48F9-97FC-34C65A029506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261D-4C12-4579-AB68-21202E989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811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BFCE-CD1D-48F9-97FC-34C65A029506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261D-4C12-4579-AB68-21202E989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420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BFCE-CD1D-48F9-97FC-34C65A029506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261D-4C12-4579-AB68-21202E989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411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BFCE-CD1D-48F9-97FC-34C65A029506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261D-4C12-4579-AB68-21202E989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026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BFCE-CD1D-48F9-97FC-34C65A029506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261D-4C12-4579-AB68-21202E989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578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BFCE-CD1D-48F9-97FC-34C65A029506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261D-4C12-4579-AB68-21202E989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799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BFCE-CD1D-48F9-97FC-34C65A029506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261D-4C12-4579-AB68-21202E989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615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BFCE-CD1D-48F9-97FC-34C65A029506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261D-4C12-4579-AB68-21202E989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696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BFCE-CD1D-48F9-97FC-34C65A029506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261D-4C12-4579-AB68-21202E989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758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DBFCE-CD1D-48F9-97FC-34C65A029506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1261D-4C12-4579-AB68-21202E989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82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DBFCE-CD1D-48F9-97FC-34C65A029506}" type="datetimeFigureOut">
              <a:rPr lang="ko-KR" altLang="en-US" smtClean="0"/>
              <a:t>2017-05-17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1261D-4C12-4579-AB68-21202E989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992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Random variable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78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: Cavendish's experiment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29 measurements of the density of Earth</a:t>
            </a:r>
          </a:p>
          <a:p>
            <a:pPr marL="0" indent="0">
              <a:buNone/>
            </a:pPr>
            <a:r>
              <a:rPr lang="en-US" altLang="ko-KR" dirty="0" smtClean="0"/>
              <a:t>&gt; </a:t>
            </a:r>
            <a:r>
              <a:rPr lang="en-US" altLang="ko-KR" i="1" dirty="0" err="1" smtClean="0"/>
              <a:t>cavendish</a:t>
            </a:r>
            <a:r>
              <a:rPr lang="en-US" altLang="ko-KR" i="1" dirty="0" smtClean="0"/>
              <a:t> &lt;- c(5.5, 5.57, 5.42, 5.61, 5.53, 5.47, 4.88, 5.62, 5.63, 4.07, 5.29, 5.34, 5.26, 5.44, 5.46, 5.55, 5.34, 5.3, 5.36, 5.79, 5.75, 5.29, 5.1, 5.86, 5.58, 5.27, 5.85, 5.65, 5.39)</a:t>
            </a:r>
          </a:p>
          <a:p>
            <a:pPr marL="0" indent="0">
              <a:buNone/>
            </a:pPr>
            <a:endParaRPr lang="en-US" altLang="ko-KR" i="1" dirty="0" smtClean="0"/>
          </a:p>
          <a:p>
            <a:r>
              <a:rPr lang="en-US" altLang="ko-KR" dirty="0" smtClean="0"/>
              <a:t>some error in the measurement, considered as random.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8989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: Cavendish's </a:t>
            </a:r>
            <a:r>
              <a:rPr lang="en-US" altLang="ko-KR" dirty="0" smtClean="0"/>
              <a:t>experiment 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6719761" cy="4351338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R provides built-in functions for plotting the empirical </a:t>
            </a:r>
            <a:r>
              <a:rPr lang="en-US" altLang="ko-KR" sz="2000" dirty="0" err="1" smtClean="0"/>
              <a:t>cdf</a:t>
            </a:r>
            <a:r>
              <a:rPr lang="en-US" altLang="ko-KR" sz="2000" dirty="0" smtClean="0"/>
              <a:t> and scaled histogram.</a:t>
            </a:r>
          </a:p>
          <a:p>
            <a:pPr marL="0" indent="0">
              <a:buNone/>
            </a:pPr>
            <a:r>
              <a:rPr lang="en-US" altLang="ko-KR" sz="2000" dirty="0"/>
              <a:t>&gt; </a:t>
            </a:r>
            <a:r>
              <a:rPr lang="en-US" altLang="ko-KR" sz="2000" i="1" dirty="0" err="1"/>
              <a:t>opar</a:t>
            </a:r>
            <a:r>
              <a:rPr lang="en-US" altLang="ko-KR" sz="2000" i="1" dirty="0"/>
              <a:t> &lt;- par(</a:t>
            </a:r>
            <a:r>
              <a:rPr lang="en-US" altLang="ko-KR" sz="2000" i="1" dirty="0" err="1"/>
              <a:t>mfrow</a:t>
            </a:r>
            <a:r>
              <a:rPr lang="en-US" altLang="ko-KR" sz="2000" i="1" dirty="0"/>
              <a:t>=c(2,1), las=1, mar=c(4.2,4,1,1))</a:t>
            </a:r>
          </a:p>
          <a:p>
            <a:pPr marL="0" indent="0">
              <a:buNone/>
            </a:pPr>
            <a:r>
              <a:rPr lang="en-US" altLang="ko-KR" sz="2000" dirty="0"/>
              <a:t>&gt; </a:t>
            </a:r>
            <a:r>
              <a:rPr lang="en-US" altLang="ko-KR" sz="2000" i="1" dirty="0"/>
              <a:t>plot(</a:t>
            </a:r>
            <a:r>
              <a:rPr lang="en-US" altLang="ko-KR" sz="2000" i="1" dirty="0" err="1"/>
              <a:t>ecdf</a:t>
            </a:r>
            <a:r>
              <a:rPr lang="en-US" altLang="ko-KR" sz="2000" i="1" dirty="0"/>
              <a:t>(</a:t>
            </a:r>
            <a:r>
              <a:rPr lang="en-US" altLang="ko-KR" sz="2000" i="1" dirty="0" err="1"/>
              <a:t>cavendish</a:t>
            </a:r>
            <a:r>
              <a:rPr lang="en-US" altLang="ko-KR" sz="2000" i="1" dirty="0"/>
              <a:t>), </a:t>
            </a:r>
            <a:r>
              <a:rPr lang="en-US" altLang="ko-KR" sz="2000" i="1" dirty="0" err="1"/>
              <a:t>xlab</a:t>
            </a:r>
            <a:r>
              <a:rPr lang="en-US" altLang="ko-KR" sz="2000" i="1" dirty="0"/>
              <a:t>="Density of the Earth", </a:t>
            </a:r>
            <a:r>
              <a:rPr lang="en-US" altLang="ko-KR" sz="2000" i="1" dirty="0" err="1"/>
              <a:t>ylab</a:t>
            </a:r>
            <a:r>
              <a:rPr lang="en-US" altLang="ko-KR" sz="2000" i="1" dirty="0"/>
              <a:t>="Cumulative </a:t>
            </a:r>
            <a:r>
              <a:rPr lang="en-US" altLang="ko-KR" sz="2000" i="1" dirty="0" err="1"/>
              <a:t>Freq</a:t>
            </a:r>
            <a:r>
              <a:rPr lang="en-US" altLang="ko-KR" sz="2000" i="1" dirty="0"/>
              <a:t>", main="")</a:t>
            </a:r>
          </a:p>
          <a:p>
            <a:pPr marL="0" indent="0">
              <a:buNone/>
            </a:pPr>
            <a:r>
              <a:rPr lang="en-US" altLang="ko-KR" sz="2000" dirty="0"/>
              <a:t>&gt; </a:t>
            </a:r>
            <a:r>
              <a:rPr lang="en-US" altLang="ko-KR" sz="2000" i="1" dirty="0" err="1"/>
              <a:t>hist</a:t>
            </a:r>
            <a:r>
              <a:rPr lang="en-US" altLang="ko-KR" sz="2000" i="1" dirty="0"/>
              <a:t>(</a:t>
            </a:r>
            <a:r>
              <a:rPr lang="en-US" altLang="ko-KR" sz="2000" i="1" dirty="0" err="1"/>
              <a:t>cavendish</a:t>
            </a:r>
            <a:r>
              <a:rPr lang="en-US" altLang="ko-KR" sz="2000" i="1" dirty="0"/>
              <a:t>, </a:t>
            </a:r>
            <a:r>
              <a:rPr lang="en-US" altLang="ko-KR" sz="2000" i="1" dirty="0" err="1"/>
              <a:t>freq</a:t>
            </a:r>
            <a:r>
              <a:rPr lang="en-US" altLang="ko-KR" sz="2000" i="1" dirty="0"/>
              <a:t>=TRUE, breaks=20, </a:t>
            </a:r>
            <a:r>
              <a:rPr lang="en-US" altLang="ko-KR" sz="2000" i="1" dirty="0" err="1"/>
              <a:t>xlab</a:t>
            </a:r>
            <a:r>
              <a:rPr lang="en-US" altLang="ko-KR" sz="2000" i="1" dirty="0"/>
              <a:t>="Density of the Earth", </a:t>
            </a:r>
            <a:r>
              <a:rPr lang="en-US" altLang="ko-KR" sz="2000" i="1" dirty="0" err="1"/>
              <a:t>ylab</a:t>
            </a:r>
            <a:r>
              <a:rPr lang="en-US" altLang="ko-KR" sz="2000" i="1" dirty="0"/>
              <a:t>="Scaled </a:t>
            </a:r>
            <a:r>
              <a:rPr lang="en-US" altLang="ko-KR" sz="2000" i="1" dirty="0" err="1"/>
              <a:t>Hist</a:t>
            </a:r>
            <a:r>
              <a:rPr lang="en-US" altLang="ko-KR" sz="2000" i="1" dirty="0"/>
              <a:t>", main="")</a:t>
            </a:r>
          </a:p>
          <a:p>
            <a:pPr marL="0" indent="0">
              <a:buNone/>
            </a:pPr>
            <a:r>
              <a:rPr lang="en-US" altLang="ko-KR" sz="2000" dirty="0"/>
              <a:t>&gt; </a:t>
            </a:r>
            <a:r>
              <a:rPr lang="en-US" altLang="ko-KR" sz="2000" i="1" dirty="0"/>
              <a:t>par(</a:t>
            </a:r>
            <a:r>
              <a:rPr lang="en-US" altLang="ko-KR" sz="2000" i="1" dirty="0" err="1"/>
              <a:t>opar</a:t>
            </a:r>
            <a:r>
              <a:rPr lang="en-US" altLang="ko-KR" sz="2000" i="1" dirty="0"/>
              <a:t>)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1353" y="1690688"/>
            <a:ext cx="4434114" cy="442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667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Expectation and finite approximation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Expectation or mean of a random variable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 smtClean="0"/>
                  <a:t> discrete : </a:t>
                </a:r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 smtClean="0"/>
                  <a:t> continuous :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𝑥𝑓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altLang="ko-KR" dirty="0" smtClean="0"/>
              </a:p>
              <a:p>
                <a:r>
                  <a:rPr lang="en-US" altLang="ko-KR" spc="-150" dirty="0" smtClean="0"/>
                  <a:t>The expectation is the theoretical analogue of the sample mean.</a:t>
                </a:r>
              </a:p>
              <a:p>
                <a:r>
                  <a:rPr lang="en-US" altLang="ko-KR" spc="-150" dirty="0" smtClean="0"/>
                  <a:t>Suppose that </a:t>
                </a:r>
                <a14:m>
                  <m:oMath xmlns:m="http://schemas.openxmlformats.org/officeDocument/2006/math">
                    <m:r>
                      <a:rPr lang="en-US" altLang="ko-KR" i="1" spc="-150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spc="-150" dirty="0" smtClean="0"/>
                  <a:t> is a discrete </a:t>
                </a:r>
                <a:r>
                  <a:rPr lang="en-US" altLang="ko-KR" spc="-150" dirty="0" err="1" smtClean="0"/>
                  <a:t>rv</a:t>
                </a:r>
                <a:r>
                  <a:rPr lang="en-US" altLang="ko-KR" spc="-150" dirty="0" smtClean="0"/>
                  <a:t> with </a:t>
                </a:r>
                <a:r>
                  <a:rPr lang="en-US" altLang="ko-KR" spc="-150" dirty="0" err="1" smtClean="0"/>
                  <a:t>pmf</a:t>
                </a:r>
                <a:r>
                  <a:rPr lang="en-US" altLang="ko-KR" spc="-15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i="1" spc="-150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spc="-150" dirty="0" smtClean="0"/>
                  <a:t>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pc="-15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pc="-15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pc="-15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pc="-150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ko-KR" b="0" i="1" spc="-15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pc="-15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pc="-15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pc="-150" dirty="0" smtClean="0"/>
                  <a:t> be an </a:t>
                </a:r>
                <a:r>
                  <a:rPr lang="en-US" altLang="ko-KR" spc="-150" dirty="0" err="1" smtClean="0"/>
                  <a:t>iid</a:t>
                </a:r>
                <a:r>
                  <a:rPr lang="en-US" altLang="ko-KR" spc="-150" dirty="0" smtClean="0"/>
                  <a:t> sample also with </a:t>
                </a:r>
                <a:r>
                  <a:rPr lang="en-US" altLang="ko-KR" spc="-150" dirty="0" err="1" smtClean="0"/>
                  <a:t>pmf</a:t>
                </a:r>
                <a:r>
                  <a:rPr lang="en-US" altLang="ko-KR" spc="-15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i="1" spc="-150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spc="-150" dirty="0" smtClean="0"/>
                  <a:t>.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i="1">
                          <a:latin typeface="Cambria Math" panose="02040503050406030204" pitchFamily="18" charset="0"/>
                        </a:rPr>
                        <m:t>𝔼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𝑥𝑝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ko-K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f>
                            <m:fPr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nary>
                      <m:nary>
                        <m:naryPr>
                          <m:chr m:val="∑"/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en-US" altLang="ko-KR" dirty="0" smtClean="0"/>
              </a:p>
              <a:p>
                <a:r>
                  <a:rPr lang="en-US" altLang="ko-KR" dirty="0" smtClean="0"/>
                  <a:t>The sample average converges to the expectation as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altLang="ko-KR" dirty="0" smtClean="0"/>
                  <a:t>.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42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9372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 smtClean="0"/>
              <a:t>Example: numerical calculation of the mean</a:t>
            </a:r>
            <a:endParaRPr lang="ko-KR" altLang="en-US" spc="-1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Suppose that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3/2</m:t>
                        </m:r>
                      </m:sup>
                    </m:sSup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=1, </m:t>
                    </m:r>
                    <m:f>
                      <m:fPr>
                        <m:type m:val="li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type m:val="li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…, </m:t>
                    </m:r>
                    <m:f>
                      <m:fPr>
                        <m:type m:val="li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</m:den>
                    </m:f>
                  </m:oMath>
                </a14:m>
                <a:r>
                  <a:rPr lang="en-US" altLang="ko-KR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ko-KR" dirty="0" smtClean="0"/>
                  <a:t> is such that </a:t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𝑐</m:t>
                    </m:r>
                    <m:nary>
                      <m:naryPr>
                        <m:chr m:val="∑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</m:sup>
                      <m:e>
                        <m:sSup>
                          <m:sSupPr>
                            <m:ctrlPr>
                              <a:rPr lang="ko-KR" altLang="en-US" sz="1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type m:val="skw"/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  <m:t>3/2</m:t>
                            </m:r>
                          </m:sup>
                        </m:sSup>
                      </m:e>
                    </m:nary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Calculate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x &lt;- 1/(1000:1)              # possible values for X</a:t>
                </a:r>
              </a:p>
              <a:p>
                <a:pPr marL="0" indent="0">
                  <a:buNone/>
                </a:pPr>
                <a:r>
                  <a:rPr lang="en-US" altLang="ko-KR" dirty="0" err="1"/>
                  <a:t>pX</a:t>
                </a:r>
                <a:r>
                  <a:rPr lang="en-US" altLang="ko-KR" dirty="0"/>
                  <a:t> &lt;- x^1.5                  # probability mass </a:t>
                </a:r>
                <a:r>
                  <a:rPr lang="en-US" altLang="ko-KR" dirty="0" err="1"/>
                  <a:t>ftn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 err="1"/>
                  <a:t>pX</a:t>
                </a:r>
                <a:r>
                  <a:rPr lang="en-US" altLang="ko-KR" dirty="0"/>
                  <a:t> &lt;- </a:t>
                </a:r>
                <a:r>
                  <a:rPr lang="en-US" altLang="ko-KR" dirty="0" err="1"/>
                  <a:t>pX</a:t>
                </a:r>
                <a:r>
                  <a:rPr lang="en-US" altLang="ko-KR" dirty="0"/>
                  <a:t>/sum(</a:t>
                </a:r>
                <a:r>
                  <a:rPr lang="en-US" altLang="ko-KR" dirty="0" err="1"/>
                  <a:t>pX</a:t>
                </a:r>
                <a:r>
                  <a:rPr lang="en-US" altLang="ko-KR" dirty="0"/>
                  <a:t>)             # must have sum(</a:t>
                </a:r>
                <a:r>
                  <a:rPr lang="en-US" altLang="ko-KR" dirty="0" err="1"/>
                  <a:t>pX</a:t>
                </a:r>
                <a:r>
                  <a:rPr lang="en-US" altLang="ko-KR" dirty="0"/>
                  <a:t>) == 1</a:t>
                </a:r>
              </a:p>
              <a:p>
                <a:pPr marL="0" indent="0">
                  <a:buNone/>
                </a:pPr>
                <a:r>
                  <a:rPr lang="en-US" altLang="ko-KR" dirty="0" err="1"/>
                  <a:t>muX</a:t>
                </a:r>
                <a:r>
                  <a:rPr lang="en-US" altLang="ko-KR" dirty="0"/>
                  <a:t> &lt;- sum(x*</a:t>
                </a:r>
                <a:r>
                  <a:rPr lang="en-US" altLang="ko-KR" dirty="0" err="1"/>
                  <a:t>pX</a:t>
                </a:r>
                <a:r>
                  <a:rPr lang="en-US" altLang="ko-KR" dirty="0"/>
                  <a:t>)             # mean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101" r="-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2917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Example: numerical calculation of the </a:t>
            </a:r>
            <a:r>
              <a:rPr lang="en-US" altLang="ko-KR" spc="-150" dirty="0" smtClean="0"/>
              <a:t>mean(2)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6477000" cy="437287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# plot the </a:t>
            </a:r>
            <a:r>
              <a:rPr lang="en-US" altLang="ko-KR" dirty="0" err="1"/>
              <a:t>pmf</a:t>
            </a:r>
            <a:r>
              <a:rPr lang="en-US" altLang="ko-KR" dirty="0"/>
              <a:t> and mean</a:t>
            </a:r>
          </a:p>
          <a:p>
            <a:pPr marL="0" indent="0">
              <a:buNone/>
            </a:pPr>
            <a:r>
              <a:rPr lang="en-US" altLang="ko-KR" dirty="0"/>
              <a:t>par(las=1)</a:t>
            </a:r>
          </a:p>
          <a:p>
            <a:pPr marL="0" indent="0">
              <a:buNone/>
            </a:pPr>
            <a:r>
              <a:rPr lang="en-US" altLang="ko-KR" dirty="0"/>
              <a:t>plot(c(0, 1), c(0, max(</a:t>
            </a:r>
            <a:r>
              <a:rPr lang="en-US" altLang="ko-KR" dirty="0" err="1"/>
              <a:t>pX</a:t>
            </a:r>
            <a:r>
              <a:rPr lang="en-US" altLang="ko-KR" dirty="0"/>
              <a:t>)), type="n", </a:t>
            </a:r>
            <a:r>
              <a:rPr lang="en-US" altLang="ko-KR" dirty="0" err="1"/>
              <a:t>xlab</a:t>
            </a:r>
            <a:r>
              <a:rPr lang="en-US" altLang="ko-KR" dirty="0"/>
              <a:t>="x", </a:t>
            </a:r>
            <a:r>
              <a:rPr lang="en-US" altLang="ko-KR" dirty="0" err="1"/>
              <a:t>ylab</a:t>
            </a:r>
            <a:r>
              <a:rPr lang="en-US" altLang="ko-KR" dirty="0"/>
              <a:t>="p(x)")</a:t>
            </a:r>
          </a:p>
          <a:p>
            <a:pPr marL="0" indent="0">
              <a:buNone/>
            </a:pPr>
            <a:r>
              <a:rPr lang="en-US" altLang="ko-KR" dirty="0"/>
              <a:t>lines(x, </a:t>
            </a:r>
            <a:r>
              <a:rPr lang="en-US" altLang="ko-KR" dirty="0" err="1"/>
              <a:t>pX</a:t>
            </a:r>
            <a:r>
              <a:rPr lang="en-US" altLang="ko-KR" dirty="0"/>
              <a:t>, type="h")</a:t>
            </a:r>
          </a:p>
          <a:p>
            <a:pPr marL="0" indent="0">
              <a:buNone/>
            </a:pPr>
            <a:r>
              <a:rPr lang="en-US" altLang="ko-KR" dirty="0"/>
              <a:t>points(</a:t>
            </a:r>
            <a:r>
              <a:rPr lang="en-US" altLang="ko-KR" dirty="0" err="1"/>
              <a:t>muX</a:t>
            </a:r>
            <a:r>
              <a:rPr lang="en-US" altLang="ko-KR" dirty="0"/>
              <a:t>, 0, </a:t>
            </a:r>
            <a:r>
              <a:rPr lang="en-US" altLang="ko-KR" dirty="0" err="1"/>
              <a:t>pch</a:t>
            </a:r>
            <a:r>
              <a:rPr lang="en-US" altLang="ko-KR" dirty="0"/>
              <a:t>=19)</a:t>
            </a:r>
          </a:p>
          <a:p>
            <a:pPr marL="0" indent="0">
              <a:buNone/>
            </a:pPr>
            <a:r>
              <a:rPr lang="en-US" altLang="ko-KR" dirty="0"/>
              <a:t>text(</a:t>
            </a:r>
            <a:r>
              <a:rPr lang="en-US" altLang="ko-KR" dirty="0" err="1"/>
              <a:t>muX</a:t>
            </a:r>
            <a:r>
              <a:rPr lang="en-US" altLang="ko-KR" dirty="0"/>
              <a:t>, 0, "mean", </a:t>
            </a:r>
            <a:r>
              <a:rPr lang="en-US" altLang="ko-KR" dirty="0" err="1"/>
              <a:t>pos</a:t>
            </a:r>
            <a:r>
              <a:rPr lang="en-US" altLang="ko-KR" dirty="0"/>
              <a:t>=4)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0138" y="1146112"/>
            <a:ext cx="5239145" cy="523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854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1210"/>
          </a:xfrm>
        </p:spPr>
        <p:txBody>
          <a:bodyPr/>
          <a:lstStyle/>
          <a:p>
            <a:r>
              <a:rPr lang="en-US" altLang="ko-KR" dirty="0" smtClean="0"/>
              <a:t>Example : truncated normal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81665"/>
                <a:ext cx="10515600" cy="459529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sz="2000" dirty="0" smtClean="0"/>
                  <a:t> has a normal density truncated to (0, 1).</a:t>
                </a:r>
              </a:p>
              <a:p>
                <a:r>
                  <a:rPr lang="en-US" altLang="ko-KR" sz="2000" dirty="0" smtClean="0"/>
                  <a:t>That is, for some constant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ko-KR" sz="2000" dirty="0" smtClean="0"/>
                  <a:t>,</a:t>
                </a:r>
                <a:br>
                  <a:rPr lang="en-US" altLang="ko-KR" sz="2000" dirty="0" smtClean="0"/>
                </a:b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𝑐</m:t>
                    </m:r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altLang="ko-KR" sz="2000" dirty="0" smtClean="0"/>
                  <a:t> for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∈(0,1)</m:t>
                    </m:r>
                  </m:oMath>
                </a14:m>
                <a:r>
                  <a:rPr lang="en-US" altLang="ko-KR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sz="2000" dirty="0" smtClean="0"/>
                  <a:t> otherwise.</a:t>
                </a:r>
              </a:p>
              <a:p>
                <a:r>
                  <a:rPr lang="en-US" altLang="ko-KR" sz="2000" dirty="0" smtClean="0"/>
                  <a:t>To calculate 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𝔼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sz="2000" dirty="0" smtClean="0"/>
                  <a:t>, use the function </a:t>
                </a:r>
                <a:r>
                  <a:rPr lang="en-US" altLang="ko-KR" sz="2000" spc="-150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simpson</a:t>
                </a:r>
                <a:r>
                  <a:rPr lang="en-US" altLang="ko-KR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000" dirty="0" smtClean="0"/>
                  <a:t>&gt; source</a:t>
                </a:r>
                <a:r>
                  <a:rPr lang="en-US" altLang="ko-KR" sz="2000" dirty="0"/>
                  <a:t>("../scripts/</a:t>
                </a:r>
                <a:r>
                  <a:rPr lang="en-US" altLang="ko-KR" sz="2000" dirty="0" err="1"/>
                  <a:t>simpson.r</a:t>
                </a:r>
                <a:r>
                  <a:rPr lang="en-US" altLang="ko-KR" sz="2000" dirty="0" smtClean="0"/>
                  <a:t>")</a:t>
                </a:r>
              </a:p>
              <a:p>
                <a:pPr marL="0" indent="0">
                  <a:buNone/>
                </a:pPr>
                <a:r>
                  <a:rPr lang="en-US" altLang="ko-KR" sz="2000" dirty="0" smtClean="0"/>
                  <a:t>&gt; f </a:t>
                </a:r>
                <a:r>
                  <a:rPr lang="en-US" altLang="ko-KR" sz="2000" dirty="0"/>
                  <a:t>&lt;- function(x) </a:t>
                </a:r>
                <a:r>
                  <a:rPr lang="en-US" altLang="ko-KR" sz="2000" dirty="0" err="1"/>
                  <a:t>exp</a:t>
                </a:r>
                <a:r>
                  <a:rPr lang="en-US" altLang="ko-KR" sz="2000" dirty="0"/>
                  <a:t>(-x^2/2</a:t>
                </a:r>
                <a:r>
                  <a:rPr lang="en-US" altLang="ko-KR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altLang="ko-KR" sz="2000" dirty="0" smtClean="0"/>
                  <a:t>&gt; c </a:t>
                </a:r>
                <a:r>
                  <a:rPr lang="en-US" altLang="ko-KR" sz="2000" dirty="0"/>
                  <a:t>&lt;- 1/</a:t>
                </a:r>
                <a:r>
                  <a:rPr lang="en-US" altLang="ko-KR" sz="2000" dirty="0" err="1"/>
                  <a:t>simpson</a:t>
                </a:r>
                <a:r>
                  <a:rPr lang="en-US" altLang="ko-KR" sz="2000" dirty="0"/>
                  <a:t>(f, 0 ,1</a:t>
                </a:r>
                <a:r>
                  <a:rPr lang="en-US" altLang="ko-KR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altLang="ko-KR" sz="2000" dirty="0" smtClean="0"/>
                  <a:t>&gt; </a:t>
                </a:r>
                <a:r>
                  <a:rPr lang="en-US" altLang="ko-KR" sz="2000" dirty="0" err="1" smtClean="0"/>
                  <a:t>xf</a:t>
                </a:r>
                <a:r>
                  <a:rPr lang="en-US" altLang="ko-KR" sz="2000" dirty="0" smtClean="0"/>
                  <a:t> </a:t>
                </a:r>
                <a:r>
                  <a:rPr lang="en-US" altLang="ko-KR" sz="2000" dirty="0"/>
                  <a:t>&lt;- function(x) x*f(x</a:t>
                </a:r>
                <a:r>
                  <a:rPr lang="en-US" altLang="ko-KR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altLang="ko-KR" sz="2000" dirty="0" smtClean="0"/>
                  <a:t>&gt; mu </a:t>
                </a:r>
                <a:r>
                  <a:rPr lang="en-US" altLang="ko-KR" sz="2000" dirty="0"/>
                  <a:t>&lt;- </a:t>
                </a:r>
                <a:r>
                  <a:rPr lang="en-US" altLang="ko-KR" sz="2000" dirty="0" err="1"/>
                  <a:t>simpson</a:t>
                </a:r>
                <a:r>
                  <a:rPr lang="en-US" altLang="ko-KR" sz="2000" dirty="0"/>
                  <a:t>(</a:t>
                </a:r>
                <a:r>
                  <a:rPr lang="en-US" altLang="ko-KR" sz="2000" dirty="0" err="1"/>
                  <a:t>xf</a:t>
                </a:r>
                <a:r>
                  <a:rPr lang="en-US" altLang="ko-KR" sz="2000" dirty="0"/>
                  <a:t>, 0, 1)*</a:t>
                </a:r>
                <a:r>
                  <a:rPr lang="en-US" altLang="ko-KR" sz="2000" dirty="0" smtClean="0"/>
                  <a:t>c</a:t>
                </a:r>
              </a:p>
              <a:p>
                <a:pPr marL="0" indent="0">
                  <a:buNone/>
                </a:pPr>
                <a:r>
                  <a:rPr lang="en-US" altLang="ko-KR" sz="2000" dirty="0" smtClean="0"/>
                  <a:t>&gt; </a:t>
                </a:r>
                <a:r>
                  <a:rPr lang="en-US" altLang="ko-KR" sz="2000" dirty="0"/>
                  <a:t>cat('mean of X is ', mu, '\n')</a:t>
                </a:r>
              </a:p>
              <a:p>
                <a:pPr marL="0" indent="0">
                  <a:buNone/>
                </a:pPr>
                <a:r>
                  <a:rPr lang="en-US" altLang="ko-KR" sz="2000" dirty="0" smtClean="0"/>
                  <a:t>mean of X is 0.4598622</a:t>
                </a: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81665"/>
                <a:ext cx="10515600" cy="4595298"/>
              </a:xfrm>
              <a:blipFill rotWithShape="0">
                <a:blip r:embed="rId2"/>
                <a:stretch>
                  <a:fillRect l="-638" t="-13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7694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: Infinite range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The range of a random variable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 smtClean="0"/>
                  <a:t> is the set of values it can take,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some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dirty="0" smtClean="0"/>
                  <a:t>.</a:t>
                </a:r>
              </a:p>
              <a:p>
                <a:r>
                  <a:rPr lang="en-US" altLang="ko-KR" dirty="0" smtClean="0"/>
                  <a:t>If the range of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 smtClean="0"/>
                  <a:t> is bounded then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exists and is finite, and there should be no problem calculating it numerically.</a:t>
                </a:r>
              </a:p>
              <a:p>
                <a:r>
                  <a:rPr lang="en-US" altLang="ko-KR" dirty="0" smtClean="0"/>
                  <a:t>However, if the range is unbounded, then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may be infinite, or just not exist.</a:t>
                </a:r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 r="-1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963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Variance and standard deviation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The variance of a random variable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 smtClean="0"/>
                  <a:t> is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𝔼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𝔼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 smtClean="0"/>
                  <a:t>.</a:t>
                </a:r>
              </a:p>
              <a:p>
                <a:r>
                  <a:rPr lang="en-US" altLang="ko-KR" dirty="0" smtClean="0"/>
                  <a:t>The standard deviation of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 smtClean="0"/>
                  <a:t> is the square root of </a:t>
                </a:r>
                <a:r>
                  <a:rPr lang="en-US" altLang="ko-KR" dirty="0" err="1" smtClean="0"/>
                  <a:t>Var</a:t>
                </a: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Var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altLang="ko-KR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Var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𝔼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𝔼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Var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if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only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constant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dirty="0" smtClean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Var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for any constant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ko-KR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i="0" dirty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Cov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where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1200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0594"/>
          </a:xfrm>
        </p:spPr>
        <p:txBody>
          <a:bodyPr/>
          <a:lstStyle/>
          <a:p>
            <a:r>
              <a:rPr lang="en-US" altLang="ko-KR" dirty="0" smtClean="0"/>
              <a:t>Covariance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6335"/>
                <a:ext cx="10768914" cy="471062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ko-KR" dirty="0" smtClean="0"/>
                  <a:t>The covariance of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ko-KR" dirty="0" smtClean="0"/>
                  <a:t> describes how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ko-KR" dirty="0" smtClean="0"/>
                  <a:t> 'co-vary' together.</a:t>
                </a:r>
              </a:p>
              <a:p>
                <a:r>
                  <a:rPr lang="en-US" altLang="ko-KR" dirty="0" smtClean="0"/>
                  <a:t>For example, if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ko-KR" dirty="0" smtClean="0"/>
                  <a:t> tends to be above its mean when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is above its </a:t>
                </a:r>
                <a:r>
                  <a:rPr lang="en-US" altLang="ko-KR" dirty="0" smtClean="0"/>
                  <a:t>mean, </a:t>
                </a:r>
              </a:p>
              <a:p>
                <a:pPr lvl="1"/>
                <a:r>
                  <a:rPr lang="en-US" altLang="ko-KR" sz="2600" dirty="0" smtClean="0"/>
                  <a:t>then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2600" b="0" i="0" smtClean="0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ko-KR" altLang="en-US" sz="2600" dirty="0" smtClean="0"/>
                  <a:t> </a:t>
                </a:r>
                <a:r>
                  <a:rPr lang="en-US" altLang="ko-KR" sz="2600" dirty="0" smtClean="0"/>
                  <a:t>will be positive and the variance of the sum will be increase.</a:t>
                </a:r>
              </a:p>
              <a:p>
                <a:pPr lvl="1"/>
                <a:r>
                  <a:rPr lang="en-US" altLang="ko-KR" sz="2600" dirty="0" smtClean="0"/>
                  <a:t>We call </a:t>
                </a:r>
                <a14:m>
                  <m:oMath xmlns:m="http://schemas.openxmlformats.org/officeDocument/2006/math">
                    <m:r>
                      <a:rPr lang="en-US" altLang="ko-KR" sz="26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sz="2600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ko-KR" sz="26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ko-KR" sz="2600" dirty="0" smtClean="0"/>
                  <a:t> positively correlated.</a:t>
                </a:r>
              </a:p>
              <a:p>
                <a:r>
                  <a:rPr lang="en-US" altLang="ko-KR" dirty="0" smtClean="0"/>
                  <a:t>Similarly for negatively correlated random variable.</a:t>
                </a:r>
              </a:p>
              <a:p>
                <a:r>
                  <a:rPr lang="en-US" altLang="ko-KR" dirty="0" smtClean="0"/>
                  <a:t>If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dirty="0" smtClean="0"/>
                  <a:t>, then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ko-KR" dirty="0" smtClean="0"/>
                  <a:t> are uncorrelated.</a:t>
                </a:r>
              </a:p>
              <a:p>
                <a:r>
                  <a:rPr lang="en-US" altLang="ko-KR" dirty="0" smtClean="0"/>
                  <a:t>Independent random variables are uncorrelated.</a:t>
                </a:r>
              </a:p>
              <a:p>
                <a:r>
                  <a:rPr lang="en-US" altLang="ko-KR" dirty="0" smtClean="0"/>
                  <a:t>Correlation coefficient:</a:t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Cov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nor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Var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Var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rad>
                      </m:den>
                    </m:f>
                  </m:oMath>
                </a14:m>
                <a:endParaRPr lang="en-US" altLang="ko-KR" dirty="0" smtClean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6335"/>
                <a:ext cx="10768914" cy="4710628"/>
              </a:xfrm>
              <a:blipFill rotWithShape="0">
                <a:blip r:embed="rId2"/>
                <a:stretch>
                  <a:fillRect l="-906" t="-2979" r="-16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2415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as an estimator of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be an </a:t>
                </a:r>
                <a:r>
                  <a:rPr lang="en-US" altLang="ko-KR" dirty="0" err="1" smtClean="0"/>
                  <a:t>iid</a:t>
                </a:r>
                <a:r>
                  <a:rPr lang="en-US" altLang="ko-KR" dirty="0" smtClean="0"/>
                  <a:t> random sample with mean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dirty="0" smtClean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 smtClean="0"/>
                  <a:t>.</a:t>
                </a:r>
              </a:p>
              <a:p>
                <a:r>
                  <a:rPr lang="en-US" altLang="ko-KR" dirty="0" smtClean="0"/>
                  <a:t>In statistics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is called an estimator of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dirty="0" smtClean="0"/>
                  <a:t>, and sometimes written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is the observed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then observed value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is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=(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 smtClean="0"/>
                  <a:t>, which is called a point estimate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We have</a:t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𝔼</m:t>
                    </m:r>
                    <m:acc>
                      <m:accPr>
                        <m:chr m:val="̅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⋯+</m:t>
                        </m:r>
                        <m:f>
                          <m:fPr>
                            <m:type m:val="li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⋯+</m:t>
                        </m:r>
                        <m:f>
                          <m:fPr>
                            <m:type m:val="li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7708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Random variable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We have a sample space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and a probability measure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ℙ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that maps event to the interval [0, 1].</a:t>
                </a:r>
              </a:p>
              <a:p>
                <a:r>
                  <a:rPr lang="en-US" altLang="ko-KR" dirty="0" smtClean="0"/>
                  <a:t>A random variable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 smtClean="0"/>
                  <a:t> is a function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to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ko-KR" dirty="0" smtClean="0"/>
                  <a:t>, the real line.</a:t>
                </a:r>
              </a:p>
              <a:p>
                <a:pPr lvl="1"/>
                <a:r>
                  <a:rPr lang="en-US" altLang="ko-KR" dirty="0" smtClean="0"/>
                  <a:t>i.e., a random variable is a value that we associate with each outcome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b="0" dirty="0" smtClean="0"/>
              </a:p>
              <a:p>
                <a:r>
                  <a:rPr lang="en-US" altLang="ko-KR" dirty="0" smtClean="0"/>
                  <a:t>We define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ℙ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to be the probability of the event </a:t>
                </a:r>
                <a:r>
                  <a:rPr lang="en-US" altLang="ko-KR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ko-KR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dirty="0" smtClean="0"/>
                  <a:t>.</a:t>
                </a:r>
              </a:p>
              <a:p>
                <a:r>
                  <a:rPr lang="en-US" altLang="ko-KR" dirty="0" smtClean="0"/>
                  <a:t>More generally,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ℙ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altLang="ko-KR" b="0" i="0" dirty="0" smtClean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  :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Now we will use the shorthand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altLang="ko-KR" dirty="0" smtClean="0"/>
                  <a:t> 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: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dirty="0" smtClean="0"/>
                  <a:t>.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 r="-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6170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weak law of large numbers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be an </a:t>
                </a:r>
                <a:r>
                  <a:rPr lang="en-US" altLang="ko-KR" dirty="0" err="1" smtClean="0"/>
                  <a:t>iid</a:t>
                </a:r>
                <a:r>
                  <a:rPr lang="en-US" altLang="ko-KR" dirty="0" smtClean="0"/>
                  <a:t> random sample each with mean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and finite variance, then for any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ko-KR" dirty="0" smtClean="0"/>
                  <a:t>,</a:t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→0 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as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 ∞.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That </a:t>
                </a:r>
                <a:r>
                  <a:rPr lang="en-US" altLang="ko-KR" dirty="0" smtClean="0"/>
                  <a:t>is given a tolerance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ko-KR" dirty="0" smtClean="0"/>
                  <a:t>, the probability that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altLang="ko-KR" dirty="0" smtClean="0"/>
                  <a:t> is within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ko-KR" dirty="0" smtClean="0"/>
                  <a:t> of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dirty="0" smtClean="0"/>
                  <a:t> gets as close to 1 as you like, as the sample size increases.</a:t>
                </a:r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 r="-8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7464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of random variable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We toss a fair coin three times.</a:t>
                </a:r>
              </a:p>
              <a:p>
                <a:pPr lvl="1"/>
                <a:r>
                  <a:rPr lang="en-US" altLang="ko-KR" dirty="0"/>
                  <a:t>L</a:t>
                </a:r>
                <a:r>
                  <a:rPr lang="en-US" altLang="ko-KR" dirty="0" smtClean="0"/>
                  <a:t>et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 smtClean="0"/>
                  <a:t> be the number of heads until the first tail.</a:t>
                </a:r>
              </a:p>
              <a:p>
                <a:pPr lvl="1"/>
                <a:r>
                  <a:rPr lang="en-US" altLang="ko-KR" dirty="0" smtClean="0"/>
                  <a:t>Let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ko-KR" dirty="0" smtClean="0"/>
                  <a:t> be the total number of heads.</a:t>
                </a:r>
              </a:p>
              <a:p>
                <a:r>
                  <a:rPr lang="en-US" altLang="ko-KR" dirty="0" smtClean="0"/>
                  <a:t>Let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be an element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ko-KR" dirty="0" smtClean="0"/>
                  <a:t>, then we have</a:t>
                </a:r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Thus</a:t>
                </a:r>
                <a14:m>
                  <m:oMath xmlns:m="http://schemas.openxmlformats.org/officeDocument/2006/math"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𝑇𝐻𝐻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𝑇𝐻𝑇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𝑇𝑇𝐻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𝑇𝑇𝑇</m:t>
                            </m:r>
                          </m:e>
                        </m:d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=1/2.</m:t>
                    </m:r>
                  </m:oMath>
                </a14:m>
                <a:endParaRPr lang="en-US" altLang="ko-KR" dirty="0" smtClean="0"/>
              </a:p>
              <a:p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𝑇𝑇𝑇</m:t>
                            </m:r>
                          </m:e>
                        </m:d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=1/8.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9086874"/>
                  </p:ext>
                </p:extLst>
              </p:nvPr>
            </p:nvGraphicFramePr>
            <p:xfrm>
              <a:off x="1303717" y="3600431"/>
              <a:ext cx="8127999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3111"/>
                    <a:gridCol w="903111"/>
                    <a:gridCol w="903111"/>
                    <a:gridCol w="903111"/>
                    <a:gridCol w="903111"/>
                    <a:gridCol w="903111"/>
                    <a:gridCol w="903111"/>
                    <a:gridCol w="903111"/>
                    <a:gridCol w="903111"/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HHH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HHT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HTH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HTT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THH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THT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TTH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TTT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ℙ</m:t>
                                </m:r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</m:d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1/8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1/8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1/8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1/8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1/8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1/8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1/8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1/8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9086874"/>
                  </p:ext>
                </p:extLst>
              </p:nvPr>
            </p:nvGraphicFramePr>
            <p:xfrm>
              <a:off x="1303717" y="3600431"/>
              <a:ext cx="8127999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3111"/>
                    <a:gridCol w="903111"/>
                    <a:gridCol w="903111"/>
                    <a:gridCol w="903111"/>
                    <a:gridCol w="903111"/>
                    <a:gridCol w="903111"/>
                    <a:gridCol w="903111"/>
                    <a:gridCol w="903111"/>
                    <a:gridCol w="903111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76" t="-8197" r="-80473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HHH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HHT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HTH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HTT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THH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THT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TTH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TTT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76" t="-108197" r="-80473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1/8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1/8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1/8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1/8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1/8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1/8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1/8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1/8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76" t="-208197" r="-80473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76" t="-308197" r="-80473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94496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Properties of random variable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An important concept of random variable is that we can describe a random variable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 smtClean="0"/>
                  <a:t> without having to describe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We do this using the cumulative distribution function (</a:t>
                </a:r>
                <a:r>
                  <a:rPr lang="en-US" altLang="ko-KR" dirty="0" err="1" smtClean="0"/>
                  <a:t>cdf</a:t>
                </a:r>
                <a:r>
                  <a:rPr lang="en-US" altLang="ko-KR" dirty="0" smtClean="0"/>
                  <a:t>) of the random variable:</a:t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dirty="0" smtClean="0"/>
                  <a:t> then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, so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ko-KR" dirty="0" smtClean="0"/>
                  <a:t> is a non-decreasing function.</a:t>
                </a:r>
              </a:p>
              <a:p>
                <a:r>
                  <a:rPr lang="en-US" altLang="ko-KR" dirty="0" smtClean="0"/>
                  <a:t>It is also true that as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→−∞,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altLang="ko-KR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→∞,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 r="-12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6554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Discrete random variable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7294296" cy="4351338"/>
              </a:xfrm>
            </p:spPr>
            <p:txBody>
              <a:bodyPr/>
              <a:lstStyle/>
              <a:p>
                <a:r>
                  <a:rPr lang="en-US" altLang="ko-KR" dirty="0" smtClean="0"/>
                  <a:t>If the distribution function is a step function, then the random variable is called discrete.</a:t>
                </a:r>
              </a:p>
              <a:p>
                <a:r>
                  <a:rPr lang="en-US" altLang="ko-KR" dirty="0" smtClean="0"/>
                  <a:t>A discrete random variable is usually interpreted as 'probability mass' function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:</a:t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7294296" cy="4351338"/>
              </a:xfrm>
              <a:blipFill rotWithShape="0">
                <a:blip r:embed="rId2"/>
                <a:stretch>
                  <a:fillRect l="-1505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2496" y="1825625"/>
            <a:ext cx="3926323" cy="433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952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Continuous random variable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825625"/>
                <a:ext cx="7766145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ko-KR" dirty="0" smtClean="0"/>
                  <a:t>If the distribution function is the integral of some function (called the density), then the random variable is called continuous.</a:t>
                </a:r>
              </a:p>
              <a:p>
                <a:r>
                  <a:rPr lang="en-US" altLang="ko-KR" dirty="0" smtClean="0"/>
                  <a:t>The </a:t>
                </a:r>
                <a:r>
                  <a:rPr lang="en-US" altLang="ko-KR" dirty="0" err="1" smtClean="0"/>
                  <a:t>cdf</a:t>
                </a:r>
                <a:r>
                  <a:rPr lang="en-US" altLang="ko-KR" dirty="0" smtClean="0"/>
                  <a:t> can be written as</a:t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𝑑𝑢</m:t>
                        </m:r>
                      </m:e>
                    </m:nary>
                  </m:oMath>
                </a14:m>
                <a:endParaRPr lang="en-US" altLang="ko-KR" dirty="0" smtClean="0"/>
              </a:p>
              <a:p>
                <a:pPr marL="0" indent="0">
                  <a:buNone/>
                </a:pPr>
                <a:r>
                  <a:rPr lang="en-US" altLang="ko-KR" dirty="0" smtClean="0"/>
                  <a:t>where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ko-KR" dirty="0" smtClean="0"/>
                  <a:t> is the probability density function.</a:t>
                </a:r>
                <a:br>
                  <a:rPr lang="en-US" altLang="ko-KR" dirty="0" smtClean="0"/>
                </a:br>
                <a:endParaRPr lang="en-US" altLang="ko-KR" dirty="0" smtClean="0"/>
              </a:p>
              <a:p>
                <a:r>
                  <a:rPr lang="en-US" altLang="ko-KR" dirty="0" smtClean="0"/>
                  <a:t>We also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We can think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ko-KR" dirty="0" smtClean="0"/>
                  <a:t> as</a:t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ℙ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𝑑𝑦</m:t>
                    </m:r>
                  </m:oMath>
                </a14:m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825625"/>
                <a:ext cx="7766145" cy="4351338"/>
              </a:xfrm>
              <a:blipFill rotWithShape="0">
                <a:blip r:embed="rId2"/>
                <a:stretch>
                  <a:fillRect l="-1334" t="-30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604344" y="1825625"/>
            <a:ext cx="2812518" cy="373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029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Independent random variables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Random variables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ko-KR" dirty="0" smtClean="0"/>
                  <a:t> are independent if any event defined using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 smtClean="0"/>
                  <a:t> is independent of any event defined using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ko-KR" dirty="0" smtClean="0"/>
                  <a:t>.</a:t>
                </a:r>
              </a:p>
              <a:p>
                <a:r>
                  <a:rPr lang="en-US" altLang="ko-KR" dirty="0" smtClean="0"/>
                  <a:t>That is, for any sets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ko-KR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ko-KR" dirty="0" smtClean="0"/>
                  <a:t>, the events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ko-KR" b="0" i="1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are independent.</a:t>
                </a:r>
              </a:p>
              <a:p>
                <a:r>
                  <a:rPr lang="en-US" altLang="ko-KR" dirty="0" smtClean="0"/>
                  <a:t>Informally,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ko-KR" dirty="0" smtClean="0"/>
                  <a:t> are independent if knowing the value of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 smtClean="0"/>
                  <a:t> tells you nothing new about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ko-KR" dirty="0" smtClean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6" name="내용 개체 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 r="-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1634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random sample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ko-KR" sz="2600" dirty="0" smtClean="0"/>
                  <a:t>A random sample from the distribution </a:t>
                </a:r>
                <a14:m>
                  <m:oMath xmlns:m="http://schemas.openxmlformats.org/officeDocument/2006/math">
                    <m:r>
                      <a:rPr lang="en-US" altLang="ko-KR" sz="26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ko-KR" sz="2600" dirty="0" smtClean="0"/>
                  <a:t> is a sequence of mutually independent random variables,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ko-KR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600" dirty="0" smtClean="0"/>
                  <a:t>, with the same distribution function </a:t>
                </a:r>
                <a14:m>
                  <m:oMath xmlns:m="http://schemas.openxmlformats.org/officeDocument/2006/math">
                    <m:r>
                      <a:rPr lang="en-US" altLang="ko-KR" sz="26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ko-KR" sz="2600" dirty="0" smtClean="0"/>
                  <a:t>.</a:t>
                </a:r>
              </a:p>
              <a:p>
                <a:r>
                  <a:rPr lang="en-US" altLang="ko-KR" sz="2600" dirty="0" smtClean="0"/>
                  <a:t>Given a random sample, for any </a:t>
                </a:r>
                <a14:m>
                  <m:oMath xmlns:m="http://schemas.openxmlformats.org/officeDocument/2006/math">
                    <m:r>
                      <a:rPr lang="en-US" altLang="ko-KR" sz="26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2600" dirty="0" smtClean="0"/>
                  <a:t> we can approximate </a:t>
                </a:r>
                <a14:m>
                  <m:oMath xmlns:m="http://schemas.openxmlformats.org/officeDocument/2006/math">
                    <m:r>
                      <a:rPr lang="en-US" altLang="ko-KR" sz="26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600" dirty="0" smtClean="0"/>
                  <a:t> using the empirical distribution function</a:t>
                </a:r>
                <a:br>
                  <a:rPr lang="en-US" altLang="ko-KR" sz="2600" dirty="0" smtClean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d>
                      <m:dPr>
                        <m:ctrlP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6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ko-KR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6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600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ko-KR" sz="2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ko-KR" sz="26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sz="2600" dirty="0" smtClean="0"/>
              </a:p>
              <a:p>
                <a:r>
                  <a:rPr lang="en-US" altLang="ko-KR" sz="2600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ko-KR" sz="26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ko-KR" sz="2600" dirty="0" smtClean="0"/>
                  <a:t> is from a discrete distribution, we </a:t>
                </a:r>
                <a:r>
                  <a:rPr lang="en-US" altLang="ko-KR" sz="2600" dirty="0"/>
                  <a:t>can </a:t>
                </a:r>
                <a:r>
                  <a:rPr lang="en-US" altLang="ko-KR" sz="2600" dirty="0" smtClean="0"/>
                  <a:t>estimate </a:t>
                </a:r>
                <a14:m>
                  <m:oMath xmlns:m="http://schemas.openxmlformats.org/officeDocument/2006/math">
                    <m:r>
                      <a:rPr lang="en-US" altLang="ko-KR" sz="2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600" dirty="0" smtClean="0"/>
                  <a:t> using</a:t>
                </a:r>
                <a:br>
                  <a:rPr lang="en-US" altLang="ko-KR" sz="2600" dirty="0" smtClean="0"/>
                </a:br>
                <a:r>
                  <a:rPr lang="en-US" altLang="ko-KR" sz="2600" dirty="0" smtClean="0"/>
                  <a:t/>
                </a:r>
                <a:br>
                  <a:rPr lang="en-US" altLang="ko-KR" sz="2600" dirty="0" smtClean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ko-KR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2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ko-KR" sz="26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sz="2600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d>
                      <m:dPr>
                        <m:ctrlPr>
                          <a:rPr lang="en-US" altLang="ko-KR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ko-KR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altLang="ko-KR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600" dirty="0" smtClean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altLang="ko-KR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ko-KR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ko-KR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600" dirty="0" smtClean="0"/>
                  <a:t> as the samples size </a:t>
                </a:r>
                <a14:m>
                  <m:oMath xmlns:m="http://schemas.openxmlformats.org/officeDocument/2006/math">
                    <m:r>
                      <a:rPr lang="en-US" altLang="ko-KR" sz="2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altLang="ko-KR" sz="2600" dirty="0" smtClean="0"/>
                  <a:t>.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28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0259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Estimate density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Estimate the density using a scaled histogram.</a:t>
                </a:r>
              </a:p>
              <a:p>
                <a:r>
                  <a:rPr lang="en-US" altLang="ko-KR" dirty="0" smtClean="0"/>
                  <a:t>For small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ko-KR" dirty="0" smtClean="0"/>
                  <a:t>, we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)/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ko-KR" dirty="0" smtClean="0"/>
                  <a:t>, so</a:t>
                </a:r>
                <a:br>
                  <a:rPr lang="en-US" altLang="ko-KR" dirty="0" smtClean="0"/>
                </a:br>
                <a:endParaRPr lang="en-US" altLang="ko-K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acc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  : 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d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d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acc>
                            <m:accPr>
                              <m:chr m:val="̂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</m:oMathPara>
                </a14:m>
                <a:endParaRPr lang="en-US" altLang="ko-KR" b="0" dirty="0" smtClean="0">
                  <a:ea typeface="Cambria Math" panose="02040503050406030204" pitchFamily="18" charset="0"/>
                </a:endParaRPr>
              </a:p>
              <a:p>
                <a:r>
                  <a:rPr lang="en-US" altLang="ko-KR" dirty="0" smtClean="0"/>
                  <a:t>It is common to call an interval </a:t>
                </a:r>
                <a14:m>
                  <m:oMath xmlns:m="http://schemas.openxmlformats.org/officeDocument/2006/math">
                    <m:d>
                      <m:dPr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altLang="ko-KR" dirty="0" smtClean="0"/>
                  <a:t> a bin.</a:t>
                </a:r>
              </a:p>
              <a:p>
                <a:pPr marL="0" indent="0">
                  <a:buNone/>
                </a:pP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4099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725</Words>
  <Application>Microsoft Office PowerPoint</Application>
  <PresentationFormat>와이드스크린</PresentationFormat>
  <Paragraphs>159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맑은 고딕</vt:lpstr>
      <vt:lpstr>Arial</vt:lpstr>
      <vt:lpstr>Cambria Math</vt:lpstr>
      <vt:lpstr>Consolas</vt:lpstr>
      <vt:lpstr>Office 테마</vt:lpstr>
      <vt:lpstr>Random variable</vt:lpstr>
      <vt:lpstr>Random variable</vt:lpstr>
      <vt:lpstr>Example of random variable</vt:lpstr>
      <vt:lpstr>Properties of random variable</vt:lpstr>
      <vt:lpstr>Discrete random variable</vt:lpstr>
      <vt:lpstr>Continuous random variable</vt:lpstr>
      <vt:lpstr>Independent random variables</vt:lpstr>
      <vt:lpstr>random sample</vt:lpstr>
      <vt:lpstr>Estimate density</vt:lpstr>
      <vt:lpstr>Example : Cavendish's experiment</vt:lpstr>
      <vt:lpstr>Example : Cavendish's experiment (2)</vt:lpstr>
      <vt:lpstr>Expectation and finite approximation</vt:lpstr>
      <vt:lpstr>Example: numerical calculation of the mean</vt:lpstr>
      <vt:lpstr>Example: numerical calculation of the mean(2)</vt:lpstr>
      <vt:lpstr>Example : truncated normal</vt:lpstr>
      <vt:lpstr>Example : Infinite range</vt:lpstr>
      <vt:lpstr>Variance and standard deviation</vt:lpstr>
      <vt:lpstr>Covariance</vt:lpstr>
      <vt:lpstr>X ̅ as an estimator of μ</vt:lpstr>
      <vt:lpstr>The weak law of large numbers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variable</dc:title>
  <dc:creator>sw</dc:creator>
  <cp:lastModifiedBy>sw</cp:lastModifiedBy>
  <cp:revision>92</cp:revision>
  <dcterms:created xsi:type="dcterms:W3CDTF">2016-02-17T07:19:35Z</dcterms:created>
  <dcterms:modified xsi:type="dcterms:W3CDTF">2017-05-17T12:47:29Z</dcterms:modified>
</cp:coreProperties>
</file>