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61" r:id="rId9"/>
    <p:sldId id="275" r:id="rId10"/>
    <p:sldId id="276" r:id="rId11"/>
    <p:sldId id="262" r:id="rId12"/>
    <p:sldId id="263" r:id="rId13"/>
    <p:sldId id="264" r:id="rId14"/>
    <p:sldId id="278" r:id="rId15"/>
    <p:sldId id="279" r:id="rId16"/>
    <p:sldId id="282" r:id="rId17"/>
    <p:sldId id="265" r:id="rId18"/>
    <p:sldId id="266" r:id="rId19"/>
    <p:sldId id="280" r:id="rId20"/>
    <p:sldId id="286" r:id="rId21"/>
    <p:sldId id="281" r:id="rId22"/>
    <p:sldId id="267" r:id="rId23"/>
    <p:sldId id="268" r:id="rId24"/>
    <p:sldId id="271" r:id="rId25"/>
    <p:sldId id="272" r:id="rId26"/>
    <p:sldId id="283" r:id="rId27"/>
    <p:sldId id="284" r:id="rId28"/>
    <p:sldId id="285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0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</a:t>
            </a:r>
            <a:r>
              <a:rPr lang="en-US" altLang="ko-KR" dirty="0" err="1" smtClean="0"/>
              <a:t>r.v</a:t>
            </a:r>
            <a:r>
              <a:rPr lang="en-US" altLang="ko-KR" dirty="0" smtClean="0"/>
              <a:t>. and </a:t>
            </a:r>
            <a:r>
              <a:rPr lang="en-US" altLang="ko-KR" dirty="0" err="1" smtClean="0"/>
              <a:t>pmf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n </a:t>
            </a:r>
            <a:r>
              <a:rPr lang="en-US" altLang="ko-KR" dirty="0"/>
              <a:t>&lt;- </a:t>
            </a:r>
            <a:r>
              <a:rPr lang="en-US" altLang="ko-KR" dirty="0" smtClean="0"/>
              <a:t>20; p </a:t>
            </a:r>
            <a:r>
              <a:rPr lang="en-US" altLang="ko-KR" dirty="0"/>
              <a:t>&lt;- 0.4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 </a:t>
            </a:r>
            <a:r>
              <a:rPr lang="en-US" altLang="ko-KR" dirty="0"/>
              <a:t>&lt;- rep(0</a:t>
            </a:r>
            <a:r>
              <a:rPr lang="en-US" altLang="ko-KR" dirty="0" smtClean="0"/>
              <a:t>, n+1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rbinom</a:t>
            </a:r>
            <a:r>
              <a:rPr lang="en-US" altLang="ko-KR" dirty="0" smtClean="0"/>
              <a:t>(N</a:t>
            </a:r>
            <a:r>
              <a:rPr lang="en-US" altLang="ko-KR" dirty="0"/>
              <a:t>, n, p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nonzero_index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 + 1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nonzero_index</a:t>
            </a:r>
            <a:r>
              <a:rPr lang="en-US" altLang="ko-KR" dirty="0" smtClean="0"/>
              <a:t> ] </a:t>
            </a:r>
            <a:r>
              <a:rPr lang="en-US" altLang="ko-KR" dirty="0"/>
              <a:t>&lt;- </a:t>
            </a:r>
            <a:r>
              <a:rPr lang="en-US" altLang="ko-KR" dirty="0" smtClean="0"/>
              <a:t>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smtClean="0"/>
              <a:t>0:n</a:t>
            </a:r>
            <a:br>
              <a:rPr lang="en-US" altLang="ko-KR" dirty="0" smtClean="0"/>
            </a:br>
            <a:r>
              <a:rPr lang="en-US" altLang="ko-KR" dirty="0" err="1" smtClean="0"/>
              <a:t>pmf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n,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02" y="3502335"/>
            <a:ext cx="5409505" cy="30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sampling a manufacturing 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Suppose that items on a manufacturing line each have a probability 0.01 of being faulty.</a:t>
                </a:r>
              </a:p>
              <a:p>
                <a:r>
                  <a:rPr lang="en-US" altLang="ko-KR" dirty="0" smtClean="0"/>
                  <a:t>If you test a randomly selected sample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items, how large does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have to be to have a 95% chance of having a faulty item in the sample?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What is the probability that a thousand randomly selected items will have less than 20 failures?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pbinom</a:t>
                </a:r>
                <a:r>
                  <a:rPr lang="en-US" altLang="ko-KR" i="1" dirty="0" smtClean="0"/>
                  <a:t>(19, size=1000, </a:t>
                </a:r>
                <a:r>
                  <a:rPr lang="en-US" altLang="ko-KR" i="1" dirty="0" err="1" smtClean="0"/>
                  <a:t>prob</a:t>
                </a:r>
                <a:r>
                  <a:rPr lang="en-US" altLang="ko-KR" i="1" dirty="0" smtClean="0"/>
                  <a:t>=0.01)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[1] 0.9967716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3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Geometric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altLang="ko-KR" dirty="0" smtClean="0"/>
                  <a:t>be an infinite sequence of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 variables,</a:t>
                </a:r>
              </a:p>
              <a:p>
                <a:r>
                  <a:rPr lang="en-US" altLang="ko-KR" dirty="0" smtClean="0"/>
                  <a:t>and 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pc="-15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said to have a geometric distribution with parameter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the number of trials up to (but not including) the first success.</a:t>
                </a:r>
              </a:p>
              <a:p>
                <a:r>
                  <a:rPr lang="en-US" altLang="ko-KR" spc="-150" dirty="0" smtClean="0"/>
                  <a:t>We write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geom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pc="-150" dirty="0" smtClean="0"/>
                  <a:t>, and we have,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spc="-15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8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Geometric probability mass function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14" y="1615232"/>
            <a:ext cx="482575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7903" y="1883855"/>
            <a:ext cx="5292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=c(2,2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(0,20,1)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&lt;- </a:t>
            </a:r>
            <a:r>
              <a:rPr lang="en-US" altLang="ko-KR" dirty="0" err="1"/>
              <a:t>seq</a:t>
            </a:r>
            <a:r>
              <a:rPr lang="en-US" altLang="ko-KR" dirty="0"/>
              <a:t>(0.2,0.8,0.2)</a:t>
            </a:r>
          </a:p>
          <a:p>
            <a:r>
              <a:rPr lang="en-US" altLang="ko-KR" dirty="0"/>
              <a:t>for (p in </a:t>
            </a:r>
            <a:r>
              <a:rPr lang="en-US" altLang="ko-KR" dirty="0" err="1"/>
              <a:t>ps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y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r>
              <a:rPr lang="en-US" altLang="ko-KR" dirty="0"/>
              <a:t>	plot(</a:t>
            </a:r>
            <a:r>
              <a:rPr lang="en-US" altLang="ko-KR" dirty="0" err="1"/>
              <a:t>x,y,xlim</a:t>
            </a:r>
            <a:r>
              <a:rPr lang="en-US" altLang="ko-KR" dirty="0"/>
              <a:t>=c(0,20),</a:t>
            </a:r>
            <a:r>
              <a:rPr lang="en-US" altLang="ko-KR" dirty="0" err="1"/>
              <a:t>ylim</a:t>
            </a:r>
            <a:r>
              <a:rPr lang="en-US" altLang="ko-KR" dirty="0"/>
              <a:t>=c(0,1),</a:t>
            </a:r>
            <a:r>
              <a:rPr lang="en-US" altLang="ko-KR" dirty="0" err="1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		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="P(X=x)",type="h")</a:t>
            </a:r>
          </a:p>
          <a:p>
            <a:r>
              <a:rPr lang="en-US" altLang="ko-KR" dirty="0"/>
              <a:t>	points(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title(paste("geometric(",p,")"))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3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Geometric probability </a:t>
            </a:r>
            <a:r>
              <a:rPr lang="en-US" altLang="ko-KR" spc="-150" dirty="0" smtClean="0"/>
              <a:t>distribution </a:t>
            </a:r>
            <a:r>
              <a:rPr lang="en-US" altLang="ko-KR" spc="-150" dirty="0"/>
              <a:t>function</a:t>
            </a:r>
            <a:endParaRPr lang="ko-KR" altLang="en-US" spc="-1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45" y="1800911"/>
            <a:ext cx="4402109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11" y="1690688"/>
            <a:ext cx="4648366" cy="46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11115" y="1825625"/>
            <a:ext cx="636784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</a:t>
            </a:r>
            <a:r>
              <a:rPr lang="en-US" altLang="ko-KR" dirty="0"/>
              <a:t> </a:t>
            </a:r>
            <a:r>
              <a:rPr lang="en-US" altLang="ko-KR" dirty="0" smtClean="0"/>
              <a:t>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 smtClean="0"/>
              <a:t>xmax</a:t>
            </a:r>
            <a:r>
              <a:rPr lang="en-US" altLang="ko-KR" dirty="0" smtClean="0"/>
              <a:t> &lt;- 20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</a:t>
            </a:r>
            <a:r>
              <a:rPr lang="en-US" altLang="ko-KR" dirty="0"/>
              <a:t> </a:t>
            </a:r>
            <a:r>
              <a:rPr lang="en-US" altLang="ko-KR" dirty="0" err="1"/>
              <a:t>xmax</a:t>
            </a:r>
            <a:r>
              <a:rPr lang="en-US" altLang="ko-KR" dirty="0"/>
              <a:t> </a:t>
            </a:r>
            <a:r>
              <a:rPr lang="en-US" altLang="ko-KR" dirty="0" smtClean="0"/>
              <a:t>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rgeom</a:t>
            </a:r>
            <a:r>
              <a:rPr lang="en-US" altLang="ko-KR" dirty="0" smtClean="0"/>
              <a:t>(N</a:t>
            </a:r>
            <a:r>
              <a:rPr lang="en-US" altLang="ko-KR" dirty="0"/>
              <a:t>, p))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[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(names(frequency))+1 </a:t>
            </a:r>
            <a:r>
              <a:rPr lang="en-US" altLang="ko-KR" dirty="0"/>
              <a:t>]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&lt;- frequency)N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&lt;- 0:n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8271"/>
            <a:ext cx="4672914" cy="35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</a:t>
            </a:r>
            <a:r>
              <a:rPr lang="en-US" altLang="ko-KR" dirty="0" smtClean="0"/>
              <a:t>simulated trials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938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/>
              <a:t>xmax</a:t>
            </a:r>
            <a:r>
              <a:rPr lang="en-US" altLang="ko-KR" dirty="0" smtClean="0"/>
              <a:t> &lt;- 20;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geom_rv</a:t>
            </a:r>
            <a:r>
              <a:rPr lang="en-US" altLang="ko-KR" dirty="0"/>
              <a:t> = numeric(N)</a:t>
            </a:r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1:N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n </a:t>
            </a:r>
            <a:r>
              <a:rPr lang="en-US" altLang="ko-KR" dirty="0"/>
              <a:t>&lt;- 0</a:t>
            </a:r>
          </a:p>
          <a:p>
            <a:pPr marL="0" indent="0">
              <a:buNone/>
            </a:pPr>
            <a:r>
              <a:rPr lang="en-US" altLang="ko-KR" dirty="0" smtClean="0"/>
              <a:t>    while(TRUE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      trial &lt;- </a:t>
            </a:r>
            <a:r>
              <a:rPr lang="en-US" altLang="ko-KR" dirty="0" err="1"/>
              <a:t>rbinom</a:t>
            </a:r>
            <a:r>
              <a:rPr lang="en-US" altLang="ko-KR" dirty="0"/>
              <a:t>(1, 1, 0.4)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(trial == 1) </a:t>
            </a:r>
            <a:r>
              <a:rPr lang="en-US" altLang="ko-KR" dirty="0" smtClean="0"/>
              <a:t>break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n </a:t>
            </a:r>
            <a:r>
              <a:rPr lang="en-US" altLang="ko-KR" dirty="0"/>
              <a:t>&lt;- n+1</a:t>
            </a:r>
          </a:p>
          <a:p>
            <a:pPr marL="0" indent="0">
              <a:buNone/>
            </a:pPr>
            <a:r>
              <a:rPr lang="en-US" altLang="ko-KR" dirty="0" smtClean="0"/>
              <a:t>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geom_rv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 &lt;- n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346357" y="1825625"/>
            <a:ext cx="66726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 xmax+1)</a:t>
            </a:r>
          </a:p>
          <a:p>
            <a:pPr marL="0" indent="0">
              <a:buNone/>
            </a:pPr>
            <a:r>
              <a:rPr lang="en-US" altLang="ko-KR" dirty="0" smtClean="0"/>
              <a:t>frequency </a:t>
            </a:r>
            <a:r>
              <a:rPr lang="en-US" altLang="ko-KR" dirty="0"/>
              <a:t>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geom_rv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</a:t>
            </a:r>
            <a:r>
              <a:rPr lang="en-US" altLang="ko-KR" dirty="0"/>
              <a:t>))+</a:t>
            </a:r>
            <a:r>
              <a:rPr lang="en-US" altLang="ko-KR" dirty="0" smtClean="0"/>
              <a:t>1]                                    &lt;- 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&lt;- 0:xmax;   </a:t>
            </a: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'h');   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4920758" cy="2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binomial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be the number of failures before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success, in a sequence of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trials.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is said to have a negative binomial distribution and we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geom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It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In addition,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4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Negative binomial probability mass function</a:t>
            </a:r>
            <a:endParaRPr lang="ko-KR" altLang="en-US" spc="-3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009" y="1825625"/>
            <a:ext cx="4511981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84989" y="1825625"/>
            <a:ext cx="595135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600" dirty="0" smtClean="0"/>
              <a:t>par(</a:t>
            </a:r>
            <a:r>
              <a:rPr lang="en-US" altLang="ko-KR" sz="2600" dirty="0" err="1" smtClean="0"/>
              <a:t>mfrow</a:t>
            </a:r>
            <a:r>
              <a:rPr lang="en-US" altLang="ko-KR" sz="2600" dirty="0" smtClean="0"/>
              <a:t>=c(2,2</a:t>
            </a:r>
            <a:r>
              <a:rPr lang="en-US" altLang="ko-KR" sz="2600" dirty="0"/>
              <a:t>))</a:t>
            </a:r>
          </a:p>
          <a:p>
            <a:pPr marL="0" indent="0">
              <a:buNone/>
            </a:pPr>
            <a:r>
              <a:rPr lang="en-US" altLang="ko-KR" sz="2600" dirty="0"/>
              <a:t>x &lt;-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(0,20,1</a:t>
            </a:r>
            <a:r>
              <a:rPr lang="en-US" altLang="ko-KR" sz="2600" dirty="0" smtClean="0"/>
              <a:t>)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sizes = c(2, 3, 10, 10)</a:t>
            </a:r>
          </a:p>
          <a:p>
            <a:pPr marL="0" indent="0">
              <a:buNone/>
            </a:pPr>
            <a:r>
              <a:rPr lang="en-US" altLang="ko-KR" sz="2600" dirty="0" err="1"/>
              <a:t>probs</a:t>
            </a:r>
            <a:r>
              <a:rPr lang="en-US" altLang="ko-KR" sz="2600" dirty="0"/>
              <a:t> = c(0.5, 0.5, 0.5, 0.8)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for (</a:t>
            </a:r>
            <a:r>
              <a:rPr lang="en-US" altLang="ko-KR" sz="2600" dirty="0" err="1"/>
              <a:t>i</a:t>
            </a:r>
            <a:r>
              <a:rPr lang="en-US" altLang="ko-KR" sz="2600" dirty="0"/>
              <a:t> in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(1,4)){</a:t>
            </a:r>
          </a:p>
          <a:p>
            <a:pPr marL="0" indent="0">
              <a:buNone/>
            </a:pPr>
            <a:r>
              <a:rPr lang="en-US" altLang="ko-KR" sz="2600" dirty="0"/>
              <a:t>	y &lt;- </a:t>
            </a:r>
            <a:r>
              <a:rPr lang="en-US" altLang="ko-KR" sz="2600" dirty="0" err="1"/>
              <a:t>dnbinom</a:t>
            </a:r>
            <a:r>
              <a:rPr lang="en-US" altLang="ko-KR" sz="2600" dirty="0"/>
              <a:t>(x,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</a:t>
            </a:r>
            <a:r>
              <a:rPr lang="en-US" altLang="ko-KR" sz="2600" dirty="0" err="1"/>
              <a:t>probs</a:t>
            </a:r>
            <a:r>
              <a:rPr lang="en-US" altLang="ko-KR" sz="2600" dirty="0"/>
              <a:t>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])</a:t>
            </a:r>
          </a:p>
          <a:p>
            <a:pPr marL="0" indent="0">
              <a:buNone/>
            </a:pPr>
            <a:r>
              <a:rPr lang="en-US" altLang="ko-KR" sz="2600" dirty="0"/>
              <a:t>	plot(</a:t>
            </a:r>
            <a:r>
              <a:rPr lang="en-US" altLang="ko-KR" sz="2600" dirty="0" err="1"/>
              <a:t>x,y,xlim</a:t>
            </a:r>
            <a:r>
              <a:rPr lang="en-US" altLang="ko-KR" sz="2600" dirty="0"/>
              <a:t>=c(0,20),</a:t>
            </a:r>
            <a:r>
              <a:rPr lang="en-US" altLang="ko-KR" sz="2600" dirty="0" err="1"/>
              <a:t>ylim</a:t>
            </a:r>
            <a:r>
              <a:rPr lang="en-US" altLang="ko-KR" sz="2600" dirty="0"/>
              <a:t>=c(0,1</a:t>
            </a:r>
            <a:r>
              <a:rPr lang="en-US" altLang="ko-KR" sz="2600" dirty="0" smtClean="0"/>
              <a:t>),</a:t>
            </a:r>
            <a:r>
              <a:rPr lang="en-US" altLang="ko-KR" sz="2600" dirty="0" err="1" smtClean="0"/>
              <a:t>xlab</a:t>
            </a:r>
            <a:r>
              <a:rPr lang="en-US" altLang="ko-KR" sz="2600" dirty="0"/>
              <a:t>="x", </a:t>
            </a: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ylab</a:t>
            </a:r>
            <a:r>
              <a:rPr lang="en-US" altLang="ko-KR" sz="2600" dirty="0"/>
              <a:t>="P(X=x)",type="h")</a:t>
            </a:r>
          </a:p>
          <a:p>
            <a:pPr marL="0" indent="0">
              <a:buNone/>
            </a:pPr>
            <a:r>
              <a:rPr lang="en-US" altLang="ko-KR" sz="2600" dirty="0"/>
              <a:t>	points(</a:t>
            </a:r>
            <a:r>
              <a:rPr lang="en-US" altLang="ko-KR" sz="2600" dirty="0" err="1"/>
              <a:t>x,y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600" dirty="0"/>
              <a:t>	title(paste("</a:t>
            </a:r>
            <a:r>
              <a:rPr lang="en-US" altLang="ko-KR" sz="2600" dirty="0" err="1"/>
              <a:t>neg</a:t>
            </a:r>
            <a:r>
              <a:rPr lang="en-US" altLang="ko-KR" sz="2600" dirty="0"/>
              <a:t>-binomial(",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",", </a:t>
            </a:r>
            <a:r>
              <a:rPr lang="en-US" altLang="ko-KR" sz="2600" dirty="0" smtClean="0"/>
              <a:t>			</a:t>
            </a:r>
            <a:r>
              <a:rPr lang="en-US" altLang="ko-KR" sz="2600" dirty="0" err="1" smtClean="0"/>
              <a:t>probs</a:t>
            </a:r>
            <a:r>
              <a:rPr lang="en-US" altLang="ko-KR" sz="2600" dirty="0" smtClean="0"/>
              <a:t>[</a:t>
            </a:r>
            <a:r>
              <a:rPr lang="en-US" altLang="ko-KR" sz="2600" dirty="0" err="1" smtClean="0"/>
              <a:t>i</a:t>
            </a:r>
            <a:r>
              <a:rPr lang="en-US" altLang="ko-KR" sz="2600" dirty="0"/>
              <a:t>], ")"))</a:t>
            </a:r>
          </a:p>
          <a:p>
            <a:pPr marL="0" indent="0">
              <a:buNone/>
            </a:pPr>
            <a:r>
              <a:rPr lang="en-US" altLang="ko-KR" sz="26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5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Negative binomial </a:t>
            </a:r>
            <a:r>
              <a:rPr lang="en-US" altLang="ko-KR" spc="-300" dirty="0" smtClean="0"/>
              <a:t>distribution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R has built-in functions for handling the most commonly encountered probability distributions.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type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dirty="0" smtClean="0"/>
                  <a:t> with parameters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p1, p2, … </a:t>
                </a:r>
                <a:r>
                  <a:rPr lang="en-US" altLang="ko-KR" dirty="0" smtClean="0"/>
                  <a:t>, then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dirty="0" smtClean="0"/>
                  <a:t>equals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discrete, or the density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continuous.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p1, p2, …) </a:t>
                </a:r>
                <a:r>
                  <a:rPr lang="en-US" altLang="ko-KR" dirty="0" smtClean="0"/>
                  <a:t>equals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p1, p2, …) </a:t>
                </a:r>
                <a:r>
                  <a:rPr lang="en-US" altLang="ko-KR" spc="-150" dirty="0" smtClean="0"/>
                  <a:t>equals the smallest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pc="-150" dirty="0" smtClean="0"/>
                  <a:t> for 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</a:t>
                </a:r>
                <a:br>
                  <a:rPr lang="en-US" altLang="ko-KR" spc="-150" dirty="0" smtClean="0"/>
                </a:br>
                <a:r>
                  <a:rPr lang="en-US" altLang="ko-KR" spc="-150" dirty="0" smtClean="0"/>
                  <a:t>(the 100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%-point)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spc="-150" dirty="0" smtClean="0"/>
                  <a:t>is a vector of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pc="-150" dirty="0" smtClean="0"/>
                  <a:t> pseudo-random numbers from distribution type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spc="-150" dirty="0" smtClean="0"/>
                  <a:t>.</a:t>
                </a:r>
              </a:p>
              <a:p>
                <a:r>
                  <a:rPr lang="en-US" altLang="ko-KR" spc="-150" dirty="0" smtClean="0"/>
                  <a:t>The input x, p, q can all be vector valued, in which case the output is vector valued.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 r="-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3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simulated trials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N &lt;- 500; r &lt;- 3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p &lt;- 0.4; </a:t>
            </a:r>
            <a:r>
              <a:rPr lang="en-US" altLang="ko-KR" sz="1600" dirty="0" err="1"/>
              <a:t>xmax</a:t>
            </a:r>
            <a:r>
              <a:rPr lang="en-US" altLang="ko-KR" sz="1600" dirty="0"/>
              <a:t> &lt;- 20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nbinom_rv</a:t>
            </a:r>
            <a:r>
              <a:rPr lang="en-US" altLang="ko-KR" sz="1600" dirty="0"/>
              <a:t> = numeric(N)</a:t>
            </a:r>
          </a:p>
          <a:p>
            <a:pPr marL="0" indent="0">
              <a:buNone/>
            </a:pPr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1:N){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 </a:t>
            </a:r>
          </a:p>
          <a:p>
            <a:pPr marL="0" indent="0">
              <a:buNone/>
            </a:pPr>
            <a:r>
              <a:rPr lang="en-US" altLang="ko-KR" sz="1600" dirty="0" smtClean="0"/>
              <a:t>  while(TRUE){</a:t>
            </a:r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rbinom</a:t>
            </a:r>
            <a:r>
              <a:rPr lang="en-US" altLang="ko-KR" sz="1600" dirty="0"/>
              <a:t>(1, 1, </a:t>
            </a:r>
            <a:r>
              <a:rPr lang="en-US" altLang="ko-KR" sz="1600" dirty="0" smtClean="0"/>
              <a:t>p)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+ 1</a:t>
            </a:r>
          </a:p>
          <a:p>
            <a:pPr marL="0" indent="0">
              <a:buNone/>
            </a:pPr>
            <a:r>
              <a:rPr lang="en-US" altLang="ko-KR" sz="1600" dirty="0" smtClean="0"/>
              <a:t>    if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== r) break</a:t>
            </a:r>
          </a:p>
          <a:p>
            <a:pPr marL="0" indent="0">
              <a:buNone/>
            </a:pPr>
            <a:r>
              <a:rPr lang="en-US" altLang="ko-KR" sz="1600" dirty="0" smtClean="0"/>
              <a:t>  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nbinom_rv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 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total_success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549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 &lt;- rep(0, xmax+1)</a:t>
            </a:r>
          </a:p>
          <a:p>
            <a:pPr marL="0" indent="0">
              <a:buNone/>
            </a:pPr>
            <a:r>
              <a:rPr lang="en-US" altLang="ko-KR" sz="1600" dirty="0"/>
              <a:t>frequency &lt;- </a:t>
            </a:r>
            <a:r>
              <a:rPr lang="en-US" altLang="ko-KR" sz="1600" dirty="0" smtClean="0"/>
              <a:t>table(</a:t>
            </a:r>
            <a:r>
              <a:rPr lang="en-US" altLang="ko-KR" sz="1600" dirty="0" err="1" smtClean="0"/>
              <a:t>nbinom_rv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as.numeric</a:t>
            </a:r>
            <a:r>
              <a:rPr lang="en-US" altLang="ko-KR" sz="1600" dirty="0"/>
              <a:t>(names(frequency))+1]                                    &lt;- frequency/N</a:t>
            </a:r>
          </a:p>
          <a:p>
            <a:pPr marL="0" indent="0">
              <a:buNone/>
            </a:pPr>
            <a:r>
              <a:rPr lang="en-US" altLang="ko-KR" sz="1600" dirty="0"/>
              <a:t>x &lt;- 0:xmax;  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 &lt;- </a:t>
            </a:r>
            <a:r>
              <a:rPr lang="en-US" altLang="ko-KR" sz="1600" dirty="0" err="1" smtClean="0"/>
              <a:t>dnbinom</a:t>
            </a:r>
            <a:r>
              <a:rPr lang="en-US" altLang="ko-KR" sz="1600" dirty="0" smtClean="0"/>
              <a:t>(x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r, p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=c(1,2))</a:t>
            </a:r>
          </a:p>
          <a:p>
            <a:pPr marL="0" indent="0">
              <a:buNone/>
            </a:pPr>
            <a:r>
              <a:rPr lang="en-US" altLang="ko-KR" sz="1600" dirty="0"/>
              <a:t>plot(x, </a:t>
            </a:r>
            <a:r>
              <a:rPr lang="en-US" altLang="ko-KR" sz="1600" dirty="0" err="1" smtClean="0"/>
              <a:t>relative_frequency</a:t>
            </a:r>
            <a:r>
              <a:rPr lang="en-US" altLang="ko-KR" sz="1600" dirty="0" smtClean="0"/>
              <a:t>[1:length(x)], </a:t>
            </a:r>
            <a:r>
              <a:rPr lang="en-US" altLang="ko-KR" sz="1600" dirty="0"/>
              <a:t>'h');  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plot(x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, 'h')</a:t>
            </a:r>
          </a:p>
        </p:txBody>
      </p:sp>
    </p:spTree>
    <p:extLst>
      <p:ext uri="{BB962C8B-B14F-4D97-AF65-F5344CB8AC3E}">
        <p14:creationId xmlns:p14="http://schemas.microsoft.com/office/powerpoint/2010/main" val="107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simulated trials(2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84" y="1825625"/>
            <a:ext cx="7941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quality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A manufacturer tests the production quality of its product by randomly selecting 100 from each batch.</a:t>
                </a:r>
              </a:p>
              <a:p>
                <a:r>
                  <a:rPr lang="en-US" altLang="ko-KR" dirty="0" smtClean="0"/>
                  <a:t>If there are more than two faulty items, then they stop the production.</a:t>
                </a:r>
              </a:p>
              <a:p>
                <a:r>
                  <a:rPr lang="en-US" altLang="ko-KR" dirty="0" smtClean="0"/>
                  <a:t>The probability of fault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Check the probability of stopping when we check 100 items.</a:t>
                </a:r>
              </a:p>
              <a:p>
                <a:r>
                  <a:rPr lang="en-US" altLang="ko-KR" dirty="0" smtClean="0"/>
                  <a:t>Let Z be the number of items we check before we find three faults,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𝑛𝑏𝑖𝑛𝑜𝑚𝑖𝑎𝑙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stopping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production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+3≤100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pnbinom</a:t>
                </a:r>
                <a:r>
                  <a:rPr lang="en-US" altLang="ko-KR" i="1" dirty="0" smtClean="0"/>
                  <a:t>(97, 3, 0.01)</a:t>
                </a:r>
                <a:br>
                  <a:rPr lang="en-US" altLang="ko-KR" i="1" dirty="0" smtClean="0"/>
                </a:br>
                <a:r>
                  <a:rPr lang="en-US" altLang="ko-KR" dirty="0" smtClean="0"/>
                  <a:t>[1</a:t>
                </a:r>
                <a:r>
                  <a:rPr lang="en-US" altLang="ko-KR" smtClean="0"/>
                  <a:t>] 0.0793732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2435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5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Poisson distribution is used as a model for events occurring at random over time or space.</a:t>
                </a:r>
              </a:p>
              <a:p>
                <a:pPr lvl="1"/>
                <a:r>
                  <a:rPr lang="en-US" altLang="ko-KR" dirty="0" smtClean="0"/>
                  <a:t>number of accidents in a year, number of misprints on a page, number of gamma particles released in a second, number of phone calls at an exchange in an hour, number of companies going bankrupt in a year</a:t>
                </a:r>
              </a:p>
              <a:p>
                <a:r>
                  <a:rPr lang="en-US" altLang="ko-KR" dirty="0" smtClean="0"/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has a Poisson distribution with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, and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if X has </a:t>
                </a:r>
                <a:r>
                  <a:rPr lang="en-US" altLang="ko-KR" dirty="0" err="1" smtClean="0"/>
                  <a:t>pmf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 smtClean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5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dpois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lambda, log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>
                    <a:cs typeface="Consolas" panose="020B0609020204030204" pitchFamily="49" charset="0"/>
                  </a:rPr>
                  <a:t>probability mass function for the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Poisson </a:t>
                </a:r>
                <a:r>
                  <a:rPr lang="en-US" altLang="ko-KR" dirty="0">
                    <a:cs typeface="Consolas" panose="020B0609020204030204" pitchFamily="49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dirty="0" smtClean="0"/>
                  <a:t> can be a vector</a:t>
                </a:r>
              </a:p>
              <a:p>
                <a:pPr lvl="1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lambda</a:t>
                </a:r>
                <a:r>
                  <a:rPr lang="en-US" altLang="ko-KR" dirty="0" smtClean="0"/>
                  <a:t> : (non-negative) mean, can be a vector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Poisson distribution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function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such </a:t>
                </a:r>
                <a:r>
                  <a:rPr lang="en-US" altLang="ko-KR" dirty="0">
                    <a:cs typeface="Consolas" panose="020B0609020204030204" pitchFamily="49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quantile function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(n, lambda)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random generation for the Poisson distribution</a:t>
                </a:r>
                <a:endParaRPr lang="en-US" altLang="ko-KR" dirty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9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probability mass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6543" cy="435133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267915" y="1825625"/>
            <a:ext cx="62065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par(</a:t>
            </a:r>
            <a:r>
              <a:rPr lang="en-US" altLang="ko-KR" sz="2000" dirty="0" err="1" smtClean="0"/>
              <a:t>mfrow</a:t>
            </a:r>
            <a:r>
              <a:rPr lang="en-US" altLang="ko-KR" sz="2000" dirty="0" smtClean="0"/>
              <a:t>=c(2, 2</a:t>
            </a:r>
            <a:r>
              <a:rPr lang="en-US" altLang="ko-KR" sz="2000" dirty="0"/>
              <a:t>))</a:t>
            </a:r>
          </a:p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(0</a:t>
            </a:r>
            <a:r>
              <a:rPr lang="en-US" altLang="ko-KR" sz="2000" dirty="0" smtClean="0"/>
              <a:t>, 20, 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lambdas = c(0.1</a:t>
            </a:r>
            <a:r>
              <a:rPr lang="en-US" altLang="ko-KR" sz="2000" dirty="0" smtClean="0"/>
              <a:t>, 1, 5, 10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(lambda in lambdas){</a:t>
            </a:r>
          </a:p>
          <a:p>
            <a:pPr marL="0" indent="0">
              <a:buNone/>
            </a:pPr>
            <a:r>
              <a:rPr lang="en-US" altLang="ko-KR" sz="2000" dirty="0"/>
              <a:t>	y &lt;- </a:t>
            </a:r>
            <a:r>
              <a:rPr lang="en-US" altLang="ko-KR" sz="2000" dirty="0" err="1"/>
              <a:t>dpois</a:t>
            </a:r>
            <a:r>
              <a:rPr lang="en-US" altLang="ko-KR" sz="2000" dirty="0"/>
              <a:t>(x, lambda)</a:t>
            </a:r>
          </a:p>
          <a:p>
            <a:pPr marL="0" indent="0">
              <a:buNone/>
            </a:pPr>
            <a:r>
              <a:rPr lang="en-US" altLang="ko-KR" sz="2000" dirty="0"/>
              <a:t>	plot(</a:t>
            </a:r>
            <a:r>
              <a:rPr lang="en-US" altLang="ko-KR" sz="2000" dirty="0" err="1"/>
              <a:t>x,y,xlim</a:t>
            </a:r>
            <a:r>
              <a:rPr lang="en-US" altLang="ko-KR" sz="2000" dirty="0"/>
              <a:t>=c(0,20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ylim</a:t>
            </a:r>
            <a:r>
              <a:rPr lang="en-US" altLang="ko-KR" sz="2000" dirty="0" smtClean="0"/>
              <a:t>=c(0,1), </a:t>
            </a:r>
            <a:r>
              <a:rPr lang="en-US" altLang="ko-KR" sz="2000" dirty="0" err="1" smtClean="0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ylab</a:t>
            </a:r>
            <a:r>
              <a:rPr lang="en-US" altLang="ko-KR" sz="2000" dirty="0"/>
              <a:t>="P(X=x</a:t>
            </a:r>
            <a:r>
              <a:rPr lang="en-US" altLang="ko-KR" sz="2000" dirty="0" smtClean="0"/>
              <a:t>)", type</a:t>
            </a:r>
            <a:r>
              <a:rPr lang="en-US" altLang="ko-KR" sz="2000" dirty="0"/>
              <a:t>="h")</a:t>
            </a:r>
          </a:p>
          <a:p>
            <a:pPr marL="0" indent="0">
              <a:buNone/>
            </a:pPr>
            <a:r>
              <a:rPr lang="en-US" altLang="ko-KR" sz="2000" dirty="0"/>
              <a:t>	points(x</a:t>
            </a:r>
            <a:r>
              <a:rPr lang="en-US" altLang="ko-KR" sz="2000" dirty="0" smtClean="0"/>
              <a:t>, y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title(paste("Poisson</a:t>
            </a:r>
            <a:r>
              <a:rPr lang="en-US" altLang="ko-KR" sz="2000" dirty="0" smtClean="0"/>
              <a:t>(", lambda, ")"))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200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Poisson probability </a:t>
            </a:r>
            <a:r>
              <a:rPr lang="en-US" altLang="ko-KR" dirty="0" smtClean="0"/>
              <a:t>density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9567"/>
            <a:ext cx="5181600" cy="334345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&lt;- 500; lambda &lt;- 10; </a:t>
            </a:r>
            <a:r>
              <a:rPr lang="en-US" altLang="ko-KR" dirty="0" err="1"/>
              <a:t>xmax</a:t>
            </a:r>
            <a:r>
              <a:rPr lang="en-US" altLang="ko-KR" dirty="0"/>
              <a:t> &lt;- 20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rep(0, </a:t>
            </a:r>
            <a:r>
              <a:rPr lang="en-US" altLang="ko-KR" dirty="0" err="1"/>
              <a:t>xmax</a:t>
            </a:r>
            <a:r>
              <a:rPr lang="en-US" altLang="ko-KR" dirty="0"/>
              <a:t> +1)</a:t>
            </a:r>
          </a:p>
          <a:p>
            <a:pPr marL="0" indent="0">
              <a:buNone/>
            </a:pPr>
            <a:r>
              <a:rPr lang="en-US" altLang="ko-KR" dirty="0"/>
              <a:t>frequency &lt;- table(</a:t>
            </a:r>
            <a:r>
              <a:rPr lang="en-US" altLang="ko-KR" dirty="0" err="1"/>
              <a:t>rpois</a:t>
            </a:r>
            <a:r>
              <a:rPr lang="en-US" altLang="ko-KR" dirty="0"/>
              <a:t>(N, lambda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&lt;- </a:t>
            </a:r>
            <a:r>
              <a:rPr lang="en-US" altLang="ko-KR" dirty="0" err="1"/>
              <a:t>as.numeric</a:t>
            </a:r>
            <a:r>
              <a:rPr lang="en-US" altLang="ko-KR" dirty="0"/>
              <a:t>(names(frequency))+1 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] </a:t>
            </a:r>
            <a:r>
              <a:rPr lang="en-US" altLang="ko-KR" dirty="0"/>
              <a:t>&lt;- frequency/N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dpois</a:t>
            </a:r>
            <a:r>
              <a:rPr lang="en-US" altLang="ko-KR" dirty="0"/>
              <a:t>(x, lambda)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[1:(xmax+1)],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923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approximation to binomial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is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large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is small,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) is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approximated by </a:t>
                </a:r>
                <a:r>
                  <a:rPr lang="en-US" altLang="ko-KR" dirty="0" err="1" smtClean="0"/>
                  <a:t>Poiss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).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n </a:t>
                </a:r>
                <a:r>
                  <a:rPr lang="en-US" altLang="ko-KR" dirty="0"/>
                  <a:t>&lt;- 200; p &lt;- 0.003; x&lt;-</a:t>
                </a:r>
                <a:r>
                  <a:rPr lang="en-US" altLang="ko-KR" dirty="0" smtClean="0"/>
                  <a:t>0:10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par(</a:t>
                </a:r>
                <a:r>
                  <a:rPr lang="en-US" altLang="ko-KR" dirty="0" err="1" smtClean="0"/>
                  <a:t>mfrow</a:t>
                </a:r>
                <a:r>
                  <a:rPr lang="en-US" altLang="ko-KR" dirty="0" smtClean="0"/>
                  <a:t>=c(1,2</a:t>
                </a:r>
                <a:r>
                  <a:rPr lang="en-US" altLang="ko-KR" dirty="0"/>
                  <a:t>))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plot(x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dbinom</a:t>
                </a:r>
                <a:r>
                  <a:rPr lang="en-US" altLang="ko-KR" dirty="0"/>
                  <a:t>(x, n, p), 'h')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plot(x, </a:t>
                </a:r>
                <a:r>
                  <a:rPr lang="en-US" altLang="ko-KR" dirty="0" err="1"/>
                  <a:t>dpois</a:t>
                </a:r>
                <a:r>
                  <a:rPr lang="en-US" altLang="ko-KR" dirty="0"/>
                  <a:t>(x, n*p), 'h')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25" y="3023285"/>
            <a:ext cx="5617358" cy="29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the dreaded </a:t>
            </a:r>
            <a:r>
              <a:rPr lang="en-US" altLang="ko-KR" dirty="0" err="1" smtClean="0"/>
              <a:t>lurgy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400" dirty="0" smtClean="0"/>
                  <a:t>Suppose that deaths due to the dreaded </a:t>
                </a:r>
                <a:r>
                  <a:rPr lang="en-US" altLang="ko-KR" sz="2400" dirty="0" err="1" smtClean="0"/>
                  <a:t>lurgy</a:t>
                </a:r>
                <a:r>
                  <a:rPr lang="en-US" altLang="ko-KR" sz="2400" dirty="0" smtClean="0"/>
                  <a:t> over the last seven years were 2,3,3,2,2,1,1.</a:t>
                </a:r>
              </a:p>
              <a:p>
                <a:r>
                  <a:rPr lang="en-US" altLang="ko-KR" sz="2400" spc="-150" dirty="0" smtClean="0"/>
                  <a:t>Now suppose that this year we get four deaths. Should we panic?</a:t>
                </a:r>
              </a:p>
              <a:p>
                <a:r>
                  <a:rPr lang="en-US" altLang="ko-KR" sz="2400" spc="-15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be the number of death in year </a:t>
                </a:r>
                <a14:m>
                  <m:oMath xmlns:m="http://schemas.openxmlformats.org/officeDocument/2006/math">
                    <m:r>
                      <a:rPr lang="en-US" altLang="ko-KR" sz="2400" i="1" spc="-15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spc="-150" dirty="0" smtClean="0"/>
                  <a:t> and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follows </a:t>
                </a:r>
                <a:r>
                  <a:rPr lang="en-US" altLang="ko-KR" sz="2400" spc="-150" dirty="0" err="1" smtClean="0"/>
                  <a:t>iid</a:t>
                </a:r>
                <a:r>
                  <a:rPr lang="en-US" altLang="ko-KR" sz="2400" spc="-15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pois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spc="-150" dirty="0" smtClean="0"/>
                  <a:t> for some unknown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, we take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 as an estimator of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Given this estimate, we have</a:t>
                </a:r>
                <a:br>
                  <a:rPr lang="en-US" altLang="ko-KR" sz="2400" spc="-150" dirty="0" smtClean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=0.143.</m:t>
                    </m:r>
                  </m:oMath>
                </a14:m>
                <a:endParaRPr lang="en-US" altLang="ko-KR" sz="2400" spc="-150" dirty="0" smtClean="0"/>
              </a:p>
              <a:p>
                <a:r>
                  <a:rPr lang="en-US" altLang="ko-KR" sz="2400" spc="-150" dirty="0" smtClean="0"/>
                  <a:t>From R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&gt; </a:t>
                </a:r>
                <a:r>
                  <a:rPr lang="en-US" altLang="ko-KR" sz="2400" i="1" spc="-150" dirty="0" smtClean="0"/>
                  <a:t>1 - </a:t>
                </a:r>
                <a:r>
                  <a:rPr lang="en-US" altLang="ko-KR" sz="2400" i="1" spc="-150" dirty="0" err="1" smtClean="0"/>
                  <a:t>ppois</a:t>
                </a:r>
                <a:r>
                  <a:rPr lang="en-US" altLang="ko-KR" sz="2400" i="1" spc="-150" dirty="0" smtClean="0"/>
                  <a:t>(3, 2)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[1] 0.1428765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333" b="-9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of discrete distributions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Some of the discrete distributions provided by R, together with the names of their parameter inputs.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(5, 10, 0.5)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which follows binomial distribution with size=10, </a:t>
                </a:r>
                <a:r>
                  <a:rPr lang="en-US" altLang="ko-KR" dirty="0" err="1" smtClean="0"/>
                  <a:t>prob</a:t>
                </a:r>
                <a:r>
                  <a:rPr lang="en-US" altLang="ko-KR" dirty="0" smtClean="0"/>
                  <a:t> =0.5.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44060"/>
              </p:ext>
            </p:extLst>
          </p:nvPr>
        </p:nvGraphicFramePr>
        <p:xfrm>
          <a:off x="1570754" y="297734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Distribution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name (</a:t>
                      </a:r>
                      <a:r>
                        <a:rPr lang="en-US" altLang="ko-KR" dirty="0" err="1" smtClean="0"/>
                        <a:t>dist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 names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Geometric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Negative 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Poisson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lambda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Bernoulli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Bernoulli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is based on a single trial</a:t>
                </a:r>
              </a:p>
              <a:p>
                <a:pPr lvl="1"/>
                <a:r>
                  <a:rPr lang="en-US" altLang="ko-KR" dirty="0" smtClean="0"/>
                  <a:t>takes on the value 1 if the trial is a success</a:t>
                </a:r>
              </a:p>
              <a:p>
                <a:pPr lvl="1"/>
                <a:r>
                  <a:rPr lang="en-US" altLang="ko-KR" dirty="0" smtClean="0"/>
                  <a:t>0 otherwise.</a:t>
                </a:r>
              </a:p>
              <a:p>
                <a:r>
                  <a:rPr lang="en-US" altLang="ko-KR" dirty="0" smtClean="0"/>
                  <a:t>We use notation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the number of success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independent trials, with probability of success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said to have a binomial distribution with parameters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Bernoulli distribution is the same as a </a:t>
                </a:r>
                <a:r>
                  <a:rPr lang="en-US" altLang="ko-KR" dirty="0" err="1" smtClean="0"/>
                  <a:t>binom</a:t>
                </a:r>
                <a:r>
                  <a:rPr lang="en-US" altLang="ko-KR" smtClean="0"/>
                  <a:t>(1,p</a:t>
                </a:r>
                <a:r>
                  <a:rPr lang="en-US" altLang="ko-KR" dirty="0" smtClean="0"/>
                  <a:t>).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</a:t>
            </a:r>
            <a:r>
              <a:rPr lang="en-US" altLang="ko-KR" dirty="0" smtClean="0"/>
              <a:t>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dbinom(x, size,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log=FALSE)</a:t>
                </a:r>
              </a:p>
              <a:p>
                <a:pPr lvl="1"/>
                <a:r>
                  <a:rPr lang="en-US" altLang="ko-KR" sz="2800" spc="-150" dirty="0" smtClean="0">
                    <a:cs typeface="Consolas" panose="020B0609020204030204" pitchFamily="49" charset="0"/>
                  </a:rPr>
                  <a:t>probability mass function for the binomial such that </a:t>
                </a:r>
                <a14:m>
                  <m:oMath xmlns:m="http://schemas.openxmlformats.org/officeDocument/2006/math"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sz="2800" spc="-150" dirty="0" smtClean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sz="2400" dirty="0" smtClean="0">
                    <a:cs typeface="Consolas" panose="020B0609020204030204" pitchFamily="49" charset="0"/>
                  </a:rPr>
                  <a:t>x can be a vector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 smtClean="0">
                    <a:cs typeface="Consolas" panose="020B0609020204030204" pitchFamily="49" charset="0"/>
                  </a:rPr>
                  <a:t>dbinom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(c(0,1,2,3,4,5), 5, 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0.4)</a:t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0.25920 0.34560 0.23040 0.07680 0.01024</a:t>
                </a:r>
                <a:r>
                  <a:rPr lang="en-US" altLang="ko-KR" sz="2100" dirty="0" smtClean="0">
                    <a:cs typeface="Consolas" panose="020B0609020204030204" pitchFamily="49" charset="0"/>
                  </a:rPr>
                  <a:t/>
                </a:r>
                <a:br>
                  <a:rPr lang="en-US" altLang="ko-KR" sz="2100" dirty="0" smtClean="0">
                    <a:cs typeface="Consolas" panose="020B0609020204030204" pitchFamily="49" charset="0"/>
                  </a:rPr>
                </a:br>
                <a:endParaRPr lang="en-US" altLang="ko-KR" sz="2100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(q, size,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distribution function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for the binomial 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>
                    <a:cs typeface="Consolas" panose="020B0609020204030204" pitchFamily="49" charset="0"/>
                  </a:rPr>
                  <a:t>pbinom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(c(0,1,2,3,4,5), 5, 0.4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)</a:t>
                </a:r>
                <a:r>
                  <a:rPr lang="en-US" altLang="ko-KR" i="1" dirty="0">
                    <a:cs typeface="Consolas" panose="020B0609020204030204" pitchFamily="49" charset="0"/>
                  </a:rPr>
                  <a:t/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0.33696 0.68256 0.91296 0.98976 1.00000</a:t>
                </a:r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distribution in </a:t>
            </a:r>
            <a:r>
              <a:rPr lang="en-US" altLang="ko-KR" dirty="0" smtClean="0"/>
              <a:t>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qbinom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(p,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FALSE)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quantile </a:t>
            </a:r>
            <a:r>
              <a:rPr lang="en-US" altLang="ko-KR" dirty="0" smtClean="0">
                <a:cs typeface="Consolas" panose="020B0609020204030204" pitchFamily="49" charset="0"/>
              </a:rPr>
              <a:t>function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>
              <a:cs typeface="Consolas" panose="020B0609020204030204" pitchFamily="49" charset="0"/>
            </a:endParaRPr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(n,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altLang="ko-KR" spc="-150" dirty="0">
                <a:cs typeface="Consolas" panose="020B0609020204030204" pitchFamily="49" charset="0"/>
              </a:rPr>
              <a:t>observations of the binomial random variable</a:t>
            </a: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size : </a:t>
            </a:r>
            <a:r>
              <a:rPr lang="en-US" altLang="ko-KR" spc="-150" dirty="0">
                <a:cs typeface="Consolas" panose="020B0609020204030204" pitchFamily="49" charset="0"/>
              </a:rPr>
              <a:t>number of trial</a:t>
            </a:r>
          </a:p>
          <a:p>
            <a:pPr lvl="2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pc="-150" dirty="0">
                <a:cs typeface="Consolas" panose="020B0609020204030204" pitchFamily="49" charset="0"/>
              </a:rPr>
              <a:t>probability of success on each trial</a:t>
            </a:r>
          </a:p>
          <a:p>
            <a:pPr marL="457200" lvl="1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rbinom</a:t>
            </a:r>
            <a:r>
              <a:rPr lang="en-US" altLang="ko-KR" i="1" dirty="0" smtClean="0">
                <a:cs typeface="Consolas" panose="020B0609020204030204" pitchFamily="49" charset="0"/>
              </a:rPr>
              <a:t>(5, 10, 0.4)</a:t>
            </a:r>
            <a:r>
              <a:rPr lang="en-US" altLang="ko-KR" i="1" dirty="0">
                <a:cs typeface="Consolas" panose="020B0609020204030204" pitchFamily="49" charset="0"/>
              </a:rPr>
              <a:t/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en-US" altLang="ko-KR" dirty="0">
                <a:cs typeface="Consolas" panose="020B0609020204030204" pitchFamily="49" charset="0"/>
              </a:rPr>
              <a:t>3 5 3 1 3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73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probability mass functions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8072" y="1825625"/>
            <a:ext cx="4501855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66725" y="1825625"/>
            <a:ext cx="576962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 smtClean="0"/>
              <a:t>   y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 smtClean="0"/>
              <a:t>   plot(</a:t>
            </a:r>
            <a:r>
              <a:rPr lang="en-US" altLang="ko-KR" dirty="0" err="1" smtClean="0"/>
              <a:t>x,y,xlim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</a:t>
            </a:r>
            <a:r>
              <a:rPr lang="en-US" altLang="ko-KR" dirty="0" smtClean="0"/>
              <a:t>)", type</a:t>
            </a:r>
            <a:r>
              <a:rPr lang="en-US" altLang="ko-KR" dirty="0"/>
              <a:t>="h")</a:t>
            </a:r>
          </a:p>
          <a:p>
            <a:pPr marL="0" indent="0">
              <a:buNone/>
            </a:pPr>
            <a:r>
              <a:rPr lang="en-US" altLang="ko-KR" dirty="0" smtClean="0"/>
              <a:t>   points(x, 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trials[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“,”,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6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Binomial probability distribution functions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01731" y="1825625"/>
            <a:ext cx="60346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y </a:t>
            </a:r>
            <a:r>
              <a:rPr lang="en-US" altLang="ko-KR" dirty="0"/>
              <a:t>&lt;- </a:t>
            </a:r>
            <a:r>
              <a:rPr lang="en-US" altLang="ko-KR" dirty="0" err="1" smtClean="0"/>
              <a:t>pbinom</a:t>
            </a:r>
            <a:r>
              <a:rPr lang="en-US" altLang="ko-KR" dirty="0" smtClean="0"/>
              <a:t>(x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plot(x, y, 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en-US" altLang="ko-KR" dirty="0" err="1" smtClean="0"/>
              <a:t>ylab</a:t>
            </a:r>
            <a:r>
              <a:rPr lang="en-US" altLang="ko-KR"/>
              <a:t>="</a:t>
            </a:r>
            <a:r>
              <a:rPr lang="en-US" altLang="ko-KR" smtClean="0"/>
              <a:t>P(X&lt;=</a:t>
            </a:r>
            <a:r>
              <a:rPr lang="en-US" altLang="ko-KR" dirty="0"/>
              <a:t>x</a:t>
            </a:r>
            <a:r>
              <a:rPr lang="en-US" altLang="ko-KR" dirty="0" smtClean="0"/>
              <a:t>)", type</a:t>
            </a:r>
            <a:r>
              <a:rPr lang="en-US" altLang="ko-KR" dirty="0"/>
              <a:t>="s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</a:t>
            </a:r>
            <a:r>
              <a:rPr lang="en-US" altLang="ko-KR" dirty="0"/>
              <a:t>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smtClean="0"/>
              <a:t>",",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1402</Words>
  <Application>Microsoft Office PowerPoint</Application>
  <PresentationFormat>와이드스크린</PresentationFormat>
  <Paragraphs>270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Consolas</vt:lpstr>
      <vt:lpstr>Office 테마</vt:lpstr>
      <vt:lpstr>Discrete random variable</vt:lpstr>
      <vt:lpstr>Discrete random variable in R</vt:lpstr>
      <vt:lpstr>Some of discrete distributions in R</vt:lpstr>
      <vt:lpstr>Bernoulli distribution</vt:lpstr>
      <vt:lpstr>Binomial distribution</vt:lpstr>
      <vt:lpstr>Binomial distribution in R</vt:lpstr>
      <vt:lpstr>Binomial distribution in R(2)</vt:lpstr>
      <vt:lpstr>Binomial probability mass functions</vt:lpstr>
      <vt:lpstr>Binomial probability distribution functions</vt:lpstr>
      <vt:lpstr>Comparison between r.v. and pmf</vt:lpstr>
      <vt:lpstr>Example: sampling a manufacturing line</vt:lpstr>
      <vt:lpstr>Geometric distribution</vt:lpstr>
      <vt:lpstr>Geometric probability mass function</vt:lpstr>
      <vt:lpstr>Geometric probability distribution function</vt:lpstr>
      <vt:lpstr>Comparison with simulation</vt:lpstr>
      <vt:lpstr>Comparison with simulated trials</vt:lpstr>
      <vt:lpstr>Negative binomial distribution</vt:lpstr>
      <vt:lpstr>Negative binomial probability mass function</vt:lpstr>
      <vt:lpstr>Negative binomial distribution function</vt:lpstr>
      <vt:lpstr>Comparison with simulated trials</vt:lpstr>
      <vt:lpstr>Comparison with simulated trials(2)</vt:lpstr>
      <vt:lpstr>Example: quality control</vt:lpstr>
      <vt:lpstr>Poisson distribution</vt:lpstr>
      <vt:lpstr>Poisson distribution in R</vt:lpstr>
      <vt:lpstr>Poisson probability mass function</vt:lpstr>
      <vt:lpstr>Poisson probability density function</vt:lpstr>
      <vt:lpstr>Comparison with simulation</vt:lpstr>
      <vt:lpstr>Poisson approximation to binomial</vt:lpstr>
      <vt:lpstr>Example: the dreaded lurgy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random variable</dc:title>
  <dc:creator>sw</dc:creator>
  <cp:lastModifiedBy>kyungsub@gmail.com</cp:lastModifiedBy>
  <cp:revision>158</cp:revision>
  <dcterms:created xsi:type="dcterms:W3CDTF">2016-02-24T07:52:50Z</dcterms:created>
  <dcterms:modified xsi:type="dcterms:W3CDTF">2017-06-01T01:43:37Z</dcterms:modified>
</cp:coreProperties>
</file>