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75" r:id="rId18"/>
    <p:sldId id="269" r:id="rId19"/>
    <p:sldId id="276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7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9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2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2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6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2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9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8449-542A-46A0-ABEC-0FA12F3A865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9ECB-13B0-4971-9DBE-7256FA2C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0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</a:t>
            </a:r>
            <a:r>
              <a:rPr lang="en-US" altLang="ko-KR" dirty="0" err="1" smtClean="0"/>
              <a:t>redimensioning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Program 1 and 2 produce the same result but 1 is faster.</a:t>
            </a:r>
          </a:p>
          <a:p>
            <a:r>
              <a:rPr lang="en-US" altLang="ko-KR" sz="2400" spc="-150" dirty="0" smtClean="0">
                <a:latin typeface="Consolas" panose="020B0609020204030204" pitchFamily="49" charset="0"/>
              </a:rPr>
              <a:t>#Program1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n &lt;- 1000000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x &lt;- rep(0, n)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in 1:n) x[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] &lt;-</a:t>
            </a:r>
            <a:r>
              <a:rPr lang="en-US" altLang="ko-KR" sz="2400" spc="-150" dirty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spc="-150" dirty="0" smtClean="0">
                <a:latin typeface="Consolas" panose="020B0609020204030204" pitchFamily="49" charset="0"/>
              </a:rPr>
              <a:t>#Program2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n &lt;- 1000000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x &lt;- 1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in 2:n) x[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] &lt;-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en-US" altLang="ko-KR" sz="2400" spc="-150" dirty="0" smtClean="0"/>
              <a:t>Program1 of </a:t>
            </a:r>
            <a:r>
              <a:rPr lang="en-US" altLang="ko-KR" sz="2400" spc="-150" dirty="0" err="1" smtClean="0"/>
              <a:t>preallocation</a:t>
            </a:r>
            <a:r>
              <a:rPr lang="en-US" altLang="ko-KR" sz="2400" spc="-150" dirty="0" smtClean="0"/>
              <a:t> is faster than Program2 of </a:t>
            </a:r>
            <a:r>
              <a:rPr lang="en-US" altLang="ko-KR" sz="2400" spc="-150" dirty="0" err="1" smtClean="0"/>
              <a:t>redimensioning</a:t>
            </a:r>
            <a:r>
              <a:rPr lang="en-US" altLang="ko-KR" spc="-15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with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while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dirty="0" smtClean="0"/>
              <a:t> is evaluated first.</a:t>
            </a:r>
          </a:p>
          <a:p>
            <a:r>
              <a:rPr lang="en-US" altLang="ko-KR" dirty="0" smtClean="0"/>
              <a:t>If it is </a:t>
            </a:r>
            <a:r>
              <a:rPr lang="en-US" altLang="ko-KR" spc="-150" dirty="0" smtClean="0">
                <a:latin typeface="Consolas" panose="020B0609020204030204" pitchFamily="49" charset="0"/>
              </a:rPr>
              <a:t>TRUE</a:t>
            </a:r>
            <a:r>
              <a:rPr lang="en-US" altLang="ko-KR" dirty="0" smtClean="0"/>
              <a:t>, then the expression in { } is executed.</a:t>
            </a:r>
          </a:p>
          <a:p>
            <a:pPr lvl="1"/>
            <a:r>
              <a:rPr lang="en-US" altLang="ko-KR" dirty="0" smtClean="0"/>
              <a:t>back to the start of the command.</a:t>
            </a:r>
          </a:p>
          <a:p>
            <a:r>
              <a:rPr lang="en-US" altLang="ko-KR" dirty="0" smtClean="0"/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dirty="0" smtClean="0"/>
              <a:t> is </a:t>
            </a:r>
            <a:r>
              <a:rPr lang="en-US" altLang="ko-KR" spc="-150" dirty="0" smtClean="0">
                <a:latin typeface="Consolas" panose="020B0609020204030204" pitchFamily="49" charset="0"/>
              </a:rPr>
              <a:t>FALSE</a:t>
            </a:r>
            <a:r>
              <a:rPr lang="en-US" altLang="ko-KR" dirty="0" smtClean="0"/>
              <a:t>, the loop stop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can always rewrite a </a:t>
            </a:r>
            <a:r>
              <a:rPr lang="en-US" altLang="ko-KR" dirty="0" smtClean="0">
                <a:latin typeface="Consolas" panose="020B0609020204030204" pitchFamily="49" charset="0"/>
              </a:rPr>
              <a:t>for</a:t>
            </a:r>
            <a:r>
              <a:rPr lang="en-US" altLang="ko-KR" dirty="0" smtClean="0"/>
              <a:t> loop as a </a:t>
            </a:r>
            <a:r>
              <a:rPr lang="en-US" altLang="ko-KR" dirty="0" smtClean="0">
                <a:latin typeface="Consolas" panose="020B0609020204030204" pitchFamily="49" charset="0"/>
              </a:rPr>
              <a:t>while</a:t>
            </a:r>
            <a:r>
              <a:rPr lang="en-US" altLang="ko-KR" dirty="0" smtClean="0"/>
              <a:t> loop.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14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Fibonacci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 &lt;- c(1, 1)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&lt;- 2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(F[n] &lt;= 100)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n &lt;- n +1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F[n] &lt;- F[n-1] + F[n-2]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cat("The first Fibonacci number &gt; 100 is F(", n, ") =", F[n], "\n")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10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70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Example : compound interest 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7396"/>
            <a:ext cx="10515600" cy="5089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rm</a:t>
            </a:r>
            <a:r>
              <a:rPr lang="en-US" altLang="ko-KR" spc="-150" dirty="0">
                <a:latin typeface="Consolas" panose="020B0609020204030204" pitchFamily="49" charset="0"/>
              </a:rPr>
              <a:t>(list=ls</a:t>
            </a:r>
            <a:r>
              <a:rPr lang="en-US" altLang="ko-KR" spc="-150" dirty="0" smtClean="0">
                <a:latin typeface="Consolas" panose="020B0609020204030204" pitchFamily="49" charset="0"/>
              </a:rPr>
              <a:t>())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r </a:t>
            </a:r>
            <a:r>
              <a:rPr lang="en-US" altLang="ko-KR" spc="-150" dirty="0">
                <a:latin typeface="Consolas" panose="020B0609020204030204" pitchFamily="49" charset="0"/>
              </a:rPr>
              <a:t>&lt;- 0.11   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    # </a:t>
            </a:r>
            <a:r>
              <a:rPr lang="en-US" altLang="ko-KR" spc="-150" dirty="0">
                <a:latin typeface="Consolas" panose="020B0609020204030204" pitchFamily="49" charset="0"/>
              </a:rPr>
              <a:t>Annual </a:t>
            </a:r>
            <a:r>
              <a:rPr lang="en-US" altLang="ko-KR" spc="-150" dirty="0" smtClean="0">
                <a:latin typeface="Consolas" panose="020B0609020204030204" pitchFamily="49" charset="0"/>
              </a:rPr>
              <a:t>rate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period </a:t>
            </a:r>
            <a:r>
              <a:rPr lang="en-US" altLang="ko-KR" spc="-150" dirty="0">
                <a:latin typeface="Consolas" panose="020B0609020204030204" pitchFamily="49" charset="0"/>
              </a:rPr>
              <a:t>&lt;- 1/12  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Time between repayments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debt_initial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&lt;- 1000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Amount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borrowed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repayments </a:t>
            </a:r>
            <a:r>
              <a:rPr lang="en-US" altLang="ko-KR" spc="-150" dirty="0">
                <a:latin typeface="Consolas" panose="020B0609020204030204" pitchFamily="49" charset="0"/>
              </a:rPr>
              <a:t>&lt;- 12     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# </a:t>
            </a:r>
            <a:r>
              <a:rPr lang="en-US" altLang="ko-KR" spc="-150" dirty="0">
                <a:latin typeface="Consolas" panose="020B0609020204030204" pitchFamily="49" charset="0"/>
              </a:rPr>
              <a:t>Amount repaid each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# Calculations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time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debt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debt_initial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</a:rPr>
              <a:t>(debt &gt; 0)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time &lt;- time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debt &lt;- debt*(1 + r*period) </a:t>
            </a:r>
            <a:r>
              <a:rPr lang="en-US" altLang="ko-KR" spc="-150" dirty="0" smtClean="0">
                <a:latin typeface="Consolas" panose="020B0609020204030204" pitchFamily="49" charset="0"/>
              </a:rPr>
              <a:t>– repayments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# </a:t>
            </a:r>
            <a:r>
              <a:rPr lang="en-US" altLang="ko-KR" spc="-150" dirty="0" smtClean="0">
                <a:latin typeface="Consolas" panose="020B0609020204030204" pitchFamily="49" charset="0"/>
              </a:rPr>
              <a:t>Output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cat</a:t>
            </a:r>
            <a:r>
              <a:rPr lang="en-US" altLang="ko-KR" spc="-150" dirty="0">
                <a:latin typeface="Consolas" panose="020B0609020204030204" pitchFamily="49" charset="0"/>
              </a:rPr>
              <a:t>('Loan will be repaid in', time, 'years\n')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vector operations is more efficient computationally.</a:t>
            </a:r>
          </a:p>
          <a:p>
            <a:r>
              <a:rPr lang="en-US" altLang="ko-KR" dirty="0" smtClean="0"/>
              <a:t>Sum of the first n squares using loop: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 &lt;- 100; S &lt;- 0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1:n)  S &lt;- S + i^2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Alternatively, using vector operations: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sum((1:n)^2)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ifelse</a:t>
            </a:r>
            <a:r>
              <a:rPr lang="en-US" altLang="ko-KR" dirty="0" smtClean="0"/>
              <a:t> function performs elementwise conditional evaluation upon a vector.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ifelse</a:t>
            </a:r>
            <a:r>
              <a:rPr lang="en-US" altLang="ko-KR" spc="-150" dirty="0" smtClean="0">
                <a:latin typeface="Consolas" panose="020B0609020204030204" pitchFamily="49" charset="0"/>
              </a:rPr>
              <a:t>(test, A, B)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test</a:t>
            </a:r>
            <a:r>
              <a:rPr lang="en-US" altLang="ko-KR" dirty="0" smtClean="0"/>
              <a:t> : logical expression</a:t>
            </a:r>
          </a:p>
          <a:p>
            <a:pPr lvl="1"/>
            <a:r>
              <a:rPr lang="en-US" altLang="ko-KR" dirty="0" smtClean="0"/>
              <a:t>returns a vector consist of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A</a:t>
            </a:r>
            <a:r>
              <a:rPr lang="en-US" altLang="ko-KR" dirty="0" smtClean="0"/>
              <a:t> : when element of test are true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</a:rPr>
              <a:t>B</a:t>
            </a:r>
            <a:r>
              <a:rPr lang="en-US" altLang="ko-KR" dirty="0" smtClean="0"/>
              <a:t> : when element of test are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c(-2, -1, 1, 2)</a:t>
            </a:r>
            <a:br>
              <a:rPr lang="en-US" altLang="ko-KR" i="1" dirty="0" smtClean="0"/>
            </a:br>
            <a:r>
              <a:rPr lang="en-US" altLang="ko-KR" dirty="0" smtClean="0"/>
              <a:t>&gt; </a:t>
            </a:r>
            <a:r>
              <a:rPr lang="en-US" altLang="ko-KR" i="1" dirty="0" err="1" smtClean="0"/>
              <a:t>ifelse</a:t>
            </a:r>
            <a:r>
              <a:rPr lang="en-US" altLang="ko-KR" i="1" dirty="0" smtClean="0"/>
              <a:t>( x&gt;0, "Positive", "Negative")</a:t>
            </a:r>
            <a:br>
              <a:rPr lang="en-US" altLang="ko-KR" i="1" dirty="0" smtClean="0"/>
            </a:br>
            <a:r>
              <a:rPr lang="en-US" altLang="ko-KR" dirty="0" smtClean="0"/>
              <a:t>[1] "Negative" "Negative" "Positive" "Positive"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55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Vector-based programming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pmin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pmax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vectorised</a:t>
            </a:r>
            <a:r>
              <a:rPr lang="en-US" altLang="ko-KR" dirty="0" smtClean="0"/>
              <a:t> versions of the minimum and maximum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pmin</a:t>
            </a:r>
            <a:r>
              <a:rPr lang="en-US" altLang="ko-KR" i="1" dirty="0" smtClean="0"/>
              <a:t>( c(1, 2, 3), c(3, 2, 1), c(2, 2, 2))</a:t>
            </a:r>
          </a:p>
          <a:p>
            <a:pPr marL="0" indent="0">
              <a:buNone/>
            </a:pPr>
            <a:r>
              <a:rPr lang="en-US" altLang="ko-KR" dirty="0" smtClean="0"/>
              <a:t>[1] 1 2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78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&lt;- 3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1:3)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</a:t>
            </a:r>
            <a:r>
              <a:rPr lang="en-US" altLang="ko-KR" spc="-150" dirty="0" smtClean="0">
                <a:latin typeface="Consolas" panose="020B0609020204030204" pitchFamily="49" charset="0"/>
              </a:rPr>
              <a:t>show(x)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if </a:t>
            </a:r>
            <a:r>
              <a:rPr lang="en-US" altLang="ko-KR" spc="-150" dirty="0">
                <a:latin typeface="Consolas" panose="020B0609020204030204" pitchFamily="49" charset="0"/>
              </a:rPr>
              <a:t>(x %% 2 == 0)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x/2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&lt;- 3*x + 1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show(x)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6966" y="518984"/>
            <a:ext cx="6196834" cy="56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5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debugging – correcting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To find an error or bug, you need to see how your variables change.</a:t>
            </a:r>
          </a:p>
          <a:p>
            <a:pPr lvl="1"/>
            <a:r>
              <a:rPr lang="en-US" altLang="ko-KR" dirty="0" smtClean="0"/>
              <a:t>include statements like </a:t>
            </a:r>
            <a:r>
              <a:rPr lang="en-US" altLang="ko-KR" spc="-150" dirty="0" smtClean="0">
                <a:latin typeface="Consolas" panose="020B0609020204030204" pitchFamily="49" charset="0"/>
              </a:rPr>
              <a:t>cat("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pc="-150" dirty="0" smtClean="0">
                <a:latin typeface="Consolas" panose="020B0609020204030204" pitchFamily="49" charset="0"/>
              </a:rPr>
              <a:t>=",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pc="-150" dirty="0" smtClean="0">
                <a:latin typeface="Consolas" panose="020B0609020204030204" pitchFamily="49" charset="0"/>
              </a:rPr>
              <a:t>, "\n")</a:t>
            </a:r>
          </a:p>
          <a:p>
            <a:endParaRPr lang="en-US" altLang="ko-KR" dirty="0"/>
          </a:p>
          <a:p>
            <a:r>
              <a:rPr lang="en-US" altLang="ko-KR" dirty="0" smtClean="0"/>
              <a:t>dry run : using simple starting conditions for which you know what the answer should be.</a:t>
            </a:r>
          </a:p>
          <a:p>
            <a:pPr lvl="1"/>
            <a:r>
              <a:rPr lang="en-US" altLang="ko-KR" dirty="0" smtClean="0"/>
              <a:t>use short and simple versions of the final program</a:t>
            </a:r>
          </a:p>
          <a:p>
            <a:endParaRPr lang="en-US" altLang="ko-KR" dirty="0"/>
          </a:p>
          <a:p>
            <a:r>
              <a:rPr lang="en-US" altLang="ko-KR" dirty="0" smtClean="0"/>
              <a:t>Use graph and summary statistics.</a:t>
            </a:r>
          </a:p>
          <a:p>
            <a:endParaRPr lang="en-US" altLang="ko-KR" dirty="0"/>
          </a:p>
          <a:p>
            <a:r>
              <a:rPr lang="en-US" altLang="ko-KR" dirty="0" smtClean="0"/>
              <a:t>Careful use of indentation.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06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x &lt;- 3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1:3)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show(x)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cat("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 = ",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solidFill>
                  <a:schemeClr val="accent5"/>
                </a:solidFill>
                <a:latin typeface="Consolas" panose="020B0609020204030204" pitchFamily="49" charset="0"/>
              </a:rPr>
              <a:t>, "\n")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if (x %% 2 == 0)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x/2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&lt;- 3*x + 1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show(x)</a:t>
            </a:r>
            <a:endParaRPr lang="ko-KR" altLang="en-US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4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Branching with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is</a:t>
            </a:r>
            <a:r>
              <a:rPr lang="en-US" altLang="ko-KR" spc="-150" dirty="0"/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TRUE </a:t>
            </a:r>
            <a:r>
              <a:rPr lang="en-US" altLang="ko-KR" dirty="0"/>
              <a:t>then the first group of expression is executed and the second group of expression is not executed.</a:t>
            </a: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>
                <a:latin typeface="Consolas" panose="020B0609020204030204" pitchFamily="49" charset="0"/>
              </a:rPr>
              <a:t>Conversely </a:t>
            </a:r>
            <a:r>
              <a:rPr lang="en-US" altLang="ko-KR" dirty="0"/>
              <a:t>if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logical_expression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is</a:t>
            </a:r>
            <a:r>
              <a:rPr lang="en-US" altLang="ko-KR" spc="-150" dirty="0">
                <a:latin typeface="Consolas" panose="020B0609020204030204" pitchFamily="49" charset="0"/>
              </a:rPr>
              <a:t> FALSE </a:t>
            </a:r>
            <a:r>
              <a:rPr lang="en-US" altLang="ko-KR" dirty="0"/>
              <a:t>then only the second group expression is executed.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20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 programming habits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Good programming is clear rather than clever.</a:t>
            </a:r>
          </a:p>
          <a:p>
            <a:pPr lvl="1"/>
            <a:r>
              <a:rPr lang="en-US" altLang="ko-KR" dirty="0" smtClean="0"/>
              <a:t>in practice, much more time is spent correcting and modifying codes than is ever spent writing them.</a:t>
            </a:r>
          </a:p>
          <a:p>
            <a:r>
              <a:rPr lang="en-US" altLang="ko-KR" dirty="0" smtClean="0"/>
              <a:t>Write comments.</a:t>
            </a:r>
          </a:p>
          <a:p>
            <a:r>
              <a:rPr lang="en-US" altLang="ko-KR" dirty="0" smtClean="0"/>
              <a:t>Variable name should be descriptive.</a:t>
            </a:r>
          </a:p>
          <a:p>
            <a:pPr lvl="1"/>
            <a:r>
              <a:rPr lang="en-US" altLang="ko-KR" dirty="0" smtClean="0"/>
              <a:t>Avoid using reserved names of functions</a:t>
            </a:r>
          </a:p>
          <a:p>
            <a:pPr lvl="2"/>
            <a:r>
              <a:rPr lang="en-US" altLang="ko-KR" dirty="0" smtClean="0"/>
              <a:t>for example, t, c and q are all function names in R</a:t>
            </a:r>
          </a:p>
          <a:p>
            <a:pPr lvl="2"/>
            <a:r>
              <a:rPr lang="en-US" altLang="ko-KR" dirty="0" smtClean="0"/>
              <a:t>check with exists() function</a:t>
            </a:r>
          </a:p>
          <a:p>
            <a:r>
              <a:rPr lang="en-US" altLang="ko-KR" dirty="0" smtClean="0"/>
              <a:t>Use black line </a:t>
            </a:r>
            <a:r>
              <a:rPr lang="en-US" altLang="ko-KR" smtClean="0"/>
              <a:t>to separate sections.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93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>
          <a:xfrm>
            <a:off x="838200" y="724930"/>
            <a:ext cx="5181600" cy="5452033"/>
          </a:xfrm>
        </p:spPr>
        <p:txBody>
          <a:bodyPr/>
          <a:lstStyle/>
          <a:p>
            <a:r>
              <a:rPr lang="en-US" altLang="ko-KR" dirty="0"/>
              <a:t>If you type</a:t>
            </a:r>
          </a:p>
          <a:p>
            <a:pPr lvl="1"/>
            <a:r>
              <a:rPr lang="en-US" altLang="ko-KR" sz="2800" spc="-150" dirty="0">
                <a:latin typeface="Consolas" panose="020B0609020204030204" pitchFamily="49" charset="0"/>
              </a:rPr>
              <a:t>if (</a:t>
            </a:r>
            <a:r>
              <a:rPr lang="en-US" altLang="ko-KR" sz="2800" spc="-150" dirty="0" err="1">
                <a:latin typeface="Consolas" panose="020B0609020204030204" pitchFamily="49" charset="0"/>
              </a:rPr>
              <a:t>logical_expression</a:t>
            </a:r>
            <a:r>
              <a:rPr lang="en-US" altLang="ko-KR" sz="2800" spc="-150" dirty="0">
                <a:latin typeface="Consolas" panose="020B0609020204030204" pitchFamily="49" charset="0"/>
              </a:rPr>
              <a:t>) {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expression_1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…} 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else {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expression_2</a:t>
            </a:r>
            <a:br>
              <a:rPr lang="en-US" altLang="ko-KR" sz="2800" spc="-150" dirty="0">
                <a:latin typeface="Consolas" panose="020B0609020204030204" pitchFamily="49" charset="0"/>
              </a:rPr>
            </a:br>
            <a:r>
              <a:rPr lang="en-US" altLang="ko-KR" sz="2800" spc="-150" dirty="0">
                <a:latin typeface="Consolas" panose="020B0609020204030204" pitchFamily="49" charset="0"/>
              </a:rPr>
              <a:t>	…}</a:t>
            </a:r>
          </a:p>
          <a:p>
            <a:r>
              <a:rPr lang="en-US" altLang="ko-KR" dirty="0"/>
              <a:t>then you get an error.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6172200" y="790832"/>
            <a:ext cx="5181600" cy="5386131"/>
          </a:xfrm>
        </p:spPr>
        <p:txBody>
          <a:bodyPr/>
          <a:lstStyle/>
          <a:p>
            <a:r>
              <a:rPr lang="en-US" altLang="ko-KR" dirty="0" smtClean="0"/>
              <a:t>This is because </a:t>
            </a:r>
            <a:r>
              <a:rPr lang="en-US" altLang="ko-KR" dirty="0" smtClean="0">
                <a:latin typeface="Consolas" panose="020B0609020204030204" pitchFamily="49" charset="0"/>
              </a:rPr>
              <a:t>R</a:t>
            </a:r>
            <a:r>
              <a:rPr lang="en-US" altLang="ko-KR" dirty="0" smtClean="0"/>
              <a:t> </a:t>
            </a:r>
            <a:r>
              <a:rPr lang="en-US" altLang="ko-KR" dirty="0" smtClean="0"/>
              <a:t>believes </a:t>
            </a:r>
            <a:r>
              <a:rPr lang="en-US" altLang="ko-KR" dirty="0" smtClean="0"/>
              <a:t>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if</a:t>
            </a:r>
            <a:r>
              <a:rPr lang="en-US" altLang="ko-KR" dirty="0" smtClean="0"/>
              <a:t> statement is finished before it sees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 part.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That </a:t>
            </a:r>
            <a:r>
              <a:rPr lang="en-US" altLang="ko-KR" dirty="0" smtClean="0"/>
              <a:t>is, </a:t>
            </a:r>
            <a:r>
              <a:rPr lang="en-US" altLang="ko-KR" dirty="0" smtClean="0">
                <a:latin typeface="Consolas" panose="020B0609020204030204" pitchFamily="49" charset="0"/>
              </a:rPr>
              <a:t>R</a:t>
            </a:r>
            <a:r>
              <a:rPr lang="en-US" altLang="ko-KR" dirty="0" smtClean="0"/>
              <a:t> treats the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 as the start of a new command, but there is no command that starts with an </a:t>
            </a:r>
            <a:r>
              <a:rPr lang="en-US" altLang="ko-KR" spc="-150" dirty="0" smtClean="0">
                <a:latin typeface="Consolas" panose="020B0609020204030204" pitchFamily="49" charset="0"/>
              </a:rPr>
              <a:t>else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 are equivalent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if (logical_expression_1){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expression_1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if (logical_expression_2){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	expression_2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} else{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	expression_3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}</a:t>
            </a:r>
            <a:endParaRPr lang="ko-KR" altLang="en-US" sz="2400" spc="-150" dirty="0">
              <a:latin typeface="Consolas" panose="020B0609020204030204" pitchFamily="49" charset="0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if (logical_expression_1){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expression_1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} else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if </a:t>
            </a:r>
            <a:r>
              <a:rPr lang="en-US" altLang="ko-KR" sz="2400" spc="-150" dirty="0">
                <a:latin typeface="Consolas" panose="020B0609020204030204" pitchFamily="49" charset="0"/>
              </a:rPr>
              <a:t>(logical_expression_2){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>
                <a:latin typeface="Consolas" panose="020B0609020204030204" pitchFamily="49" charset="0"/>
              </a:rPr>
              <a:t>	expression_2</a:t>
            </a:r>
            <a:br>
              <a:rPr lang="en-US" altLang="ko-KR" sz="2400" spc="-150" dirty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} </a:t>
            </a:r>
            <a:r>
              <a:rPr lang="en-US" altLang="ko-KR" sz="2400" spc="-150" dirty="0">
                <a:latin typeface="Consolas" panose="020B06090202040302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altLang="ko-KR" sz="2400" spc="-150" dirty="0">
                <a:latin typeface="Consolas" panose="020B0609020204030204" pitchFamily="49" charset="0"/>
              </a:rPr>
              <a:t>	expression_3</a:t>
            </a:r>
          </a:p>
          <a:p>
            <a:pPr marL="0" indent="0">
              <a:buNone/>
            </a:pPr>
            <a:r>
              <a:rPr lang="en-US" altLang="ko-KR" sz="2400" spc="-150" smtClean="0">
                <a:latin typeface="Consolas" panose="020B0609020204030204" pitchFamily="49" charset="0"/>
              </a:rPr>
              <a:t>}</a:t>
            </a:r>
            <a:endParaRPr lang="en-US" altLang="ko-KR" sz="2400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400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0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altLang="ko-KR" dirty="0" smtClean="0"/>
              <a:t>example : root of quadratic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a</a:t>
            </a:r>
            <a:r>
              <a:rPr lang="en-US" altLang="ko-KR" spc="-150" dirty="0" smtClean="0">
                <a:latin typeface="Consolas" panose="020B0609020204030204" pitchFamily="49" charset="0"/>
              </a:rPr>
              <a:t>0 &lt;- 1; a1 &lt;- 4; a2 &lt;- 5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a1^2 - 4*a2*a0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&gt; 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c( (-a1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(a1^2 - 4*a2*a0))/(2*a2),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(-a1 -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(a1^2 - 4*a2*a0))/(2*a2) 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if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discrim</a:t>
            </a:r>
            <a:r>
              <a:rPr lang="en-US" altLang="ko-KR" spc="-150" dirty="0" smtClean="0">
                <a:latin typeface="Consolas" panose="020B0609020204030204" pitchFamily="49" charset="0"/>
              </a:rPr>
              <a:t> == 0)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-a1/(2*a2)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 else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roots &lt;- c()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with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for (x in vector)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expression_1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…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smtClean="0">
                <a:latin typeface="Consolas" panose="020B0609020204030204" pitchFamily="49" charset="0"/>
              </a:rPr>
              <a:t>x</a:t>
            </a:r>
            <a:r>
              <a:rPr lang="en-US" altLang="ko-KR" dirty="0" smtClean="0"/>
              <a:t> is a simple variable.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547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summing a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We have a built-in function </a:t>
            </a:r>
            <a:r>
              <a:rPr lang="en-US" altLang="ko-KR" spc="-150" dirty="0" smtClean="0">
                <a:latin typeface="Consolas" panose="020B0609020204030204" pitchFamily="49" charset="0"/>
              </a:rPr>
              <a:t>sum() </a:t>
            </a:r>
            <a:r>
              <a:rPr lang="en-US" altLang="ko-KR" dirty="0" smtClean="0"/>
              <a:t>but for an illustrative purpose:</a:t>
            </a:r>
          </a:p>
          <a:p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seq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9, by = 2))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(x in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x_list</a:t>
            </a:r>
            <a:r>
              <a:rPr lang="en-US" altLang="ko-KR" spc="-150" dirty="0" smtClean="0">
                <a:latin typeface="Consolas" panose="020B0609020204030204" pitchFamily="49" charset="0"/>
              </a:rPr>
              <a:t>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cat("The current loop element is", x, 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cat("The cumulative total is",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sum_x</a:t>
            </a:r>
            <a:r>
              <a:rPr lang="en-US" altLang="ko-KR" spc="-150" dirty="0" smtClean="0">
                <a:latin typeface="Consolas" panose="020B0609020204030204" pitchFamily="49" charset="0"/>
              </a:rPr>
              <a:t>, "\n")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cat() </a:t>
            </a:r>
            <a:r>
              <a:rPr lang="en-US" altLang="ko-KR" dirty="0" smtClean="0"/>
              <a:t>: for concatenate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\n</a:t>
            </a:r>
            <a:r>
              <a:rPr lang="en-US" altLang="ko-KR" dirty="0" smtClean="0"/>
              <a:t> : new line</a:t>
            </a:r>
          </a:p>
        </p:txBody>
      </p:sp>
    </p:spTree>
    <p:extLst>
      <p:ext uri="{BB962C8B-B14F-4D97-AF65-F5344CB8AC3E}">
        <p14:creationId xmlns:p14="http://schemas.microsoft.com/office/powerpoint/2010/main" val="38709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n factorial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 &lt;- 6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1:n) 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&lt;-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 *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show(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n_factorial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7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751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Example : pension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9157"/>
            <a:ext cx="10515600" cy="50978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r &lt;- 0.11             # Annual interest </a:t>
            </a:r>
            <a:r>
              <a:rPr lang="en-US" altLang="ko-KR" spc="-150" dirty="0" smtClean="0">
                <a:latin typeface="Consolas" panose="020B0609020204030204" pitchFamily="49" charset="0"/>
              </a:rPr>
              <a:t>rate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term </a:t>
            </a:r>
            <a:r>
              <a:rPr lang="en-US" altLang="ko-KR" spc="-150" dirty="0">
                <a:latin typeface="Consolas" panose="020B0609020204030204" pitchFamily="49" charset="0"/>
              </a:rPr>
              <a:t>&lt;- 10            # Forecast duration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period </a:t>
            </a:r>
            <a:r>
              <a:rPr lang="en-US" altLang="ko-KR" spc="-150" dirty="0">
                <a:latin typeface="Consolas" panose="020B0609020204030204" pitchFamily="49" charset="0"/>
              </a:rPr>
              <a:t>&lt;- 1/12        # Time between payments (in </a:t>
            </a:r>
            <a:r>
              <a:rPr lang="en-US" altLang="ko-KR" spc="-150" dirty="0" smtClean="0">
                <a:latin typeface="Consolas" panose="020B0609020204030204" pitchFamily="49" charset="0"/>
              </a:rPr>
              <a:t>years)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payments </a:t>
            </a:r>
            <a:r>
              <a:rPr lang="en-US" altLang="ko-KR" spc="-150" dirty="0">
                <a:latin typeface="Consolas" panose="020B0609020204030204" pitchFamily="49" charset="0"/>
              </a:rPr>
              <a:t>&lt;- 100       # Amount deposited each 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# Calculations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n </a:t>
            </a:r>
            <a:r>
              <a:rPr lang="en-US" altLang="ko-KR" spc="-150" dirty="0">
                <a:latin typeface="Consolas" panose="020B0609020204030204" pitchFamily="49" charset="0"/>
              </a:rPr>
              <a:t>&lt;- floor(term/period)  # Number of </a:t>
            </a:r>
            <a:r>
              <a:rPr lang="en-US" altLang="ko-KR" spc="-150" dirty="0" smtClean="0">
                <a:latin typeface="Consolas" panose="020B0609020204030204" pitchFamily="49" charset="0"/>
              </a:rPr>
              <a:t>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pension </a:t>
            </a:r>
            <a:r>
              <a:rPr lang="en-US" altLang="ko-KR" spc="-150" dirty="0">
                <a:latin typeface="Consolas" panose="020B0609020204030204" pitchFamily="49" charset="0"/>
              </a:rPr>
              <a:t>&lt;-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1:n) </a:t>
            </a:r>
            <a:r>
              <a:rPr lang="en-US" altLang="ko-KR" spc="-150" dirty="0" smtClean="0">
                <a:latin typeface="Consolas" panose="020B0609020204030204" pitchFamily="49" charset="0"/>
              </a:rPr>
              <a:t>{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>
                <a:latin typeface="Consolas" panose="020B0609020204030204" pitchFamily="49" charset="0"/>
              </a:rPr>
              <a:t>pension[i+1] &lt;- pension[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]*(1 + r*period)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payments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}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time </a:t>
            </a:r>
            <a:r>
              <a:rPr lang="en-US" altLang="ko-KR" spc="-150" dirty="0">
                <a:latin typeface="Consolas" panose="020B0609020204030204" pitchFamily="49" charset="0"/>
              </a:rPr>
              <a:t>&lt;- (0:n)*</a:t>
            </a:r>
            <a:r>
              <a:rPr lang="en-US" altLang="ko-KR" spc="-150" dirty="0" smtClean="0">
                <a:latin typeface="Consolas" panose="020B0609020204030204" pitchFamily="49" charset="0"/>
              </a:rPr>
              <a:t>period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# Output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plot(time</a:t>
            </a:r>
            <a:r>
              <a:rPr lang="en-US" altLang="ko-KR" spc="-150" dirty="0">
                <a:latin typeface="Consolas" panose="020B0609020204030204" pitchFamily="49" charset="0"/>
              </a:rPr>
              <a:t>, pension)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0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579</Words>
  <Application>Microsoft Office PowerPoint</Application>
  <PresentationFormat>와이드스크린</PresentationFormat>
  <Paragraphs>122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Basic programming</vt:lpstr>
      <vt:lpstr>Branching with if</vt:lpstr>
      <vt:lpstr>PowerPoint 프레젠테이션</vt:lpstr>
      <vt:lpstr>two are equivalent</vt:lpstr>
      <vt:lpstr>example : root of quadratic</vt:lpstr>
      <vt:lpstr>Looping with for</vt:lpstr>
      <vt:lpstr>Example : summing a vector</vt:lpstr>
      <vt:lpstr>Example : n factorial 1</vt:lpstr>
      <vt:lpstr>Example : pension </vt:lpstr>
      <vt:lpstr>Example : redimensioning</vt:lpstr>
      <vt:lpstr>Looping with while</vt:lpstr>
      <vt:lpstr>Example : Fibonacci numbers</vt:lpstr>
      <vt:lpstr>Example : compound interest rate</vt:lpstr>
      <vt:lpstr>Vector-based programming</vt:lpstr>
      <vt:lpstr>Vector-based programming (2)</vt:lpstr>
      <vt:lpstr>Vector-based programming (3)</vt:lpstr>
      <vt:lpstr>Program flow</vt:lpstr>
      <vt:lpstr>Basic debugging – correcting errors</vt:lpstr>
      <vt:lpstr>Example</vt:lpstr>
      <vt:lpstr>Good programming habits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dc:creator>sw</dc:creator>
  <cp:lastModifiedBy>kyungsub@gmail.com</cp:lastModifiedBy>
  <cp:revision>96</cp:revision>
  <dcterms:created xsi:type="dcterms:W3CDTF">2016-02-04T09:51:31Z</dcterms:created>
  <dcterms:modified xsi:type="dcterms:W3CDTF">2017-03-16T02:39:25Z</dcterms:modified>
</cp:coreProperties>
</file>