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74" r:id="rId9"/>
    <p:sldId id="262" r:id="rId10"/>
    <p:sldId id="263" r:id="rId11"/>
    <p:sldId id="264" r:id="rId12"/>
    <p:sldId id="265" r:id="rId13"/>
    <p:sldId id="267" r:id="rId14"/>
    <p:sldId id="266" r:id="rId15"/>
    <p:sldId id="268" r:id="rId16"/>
    <p:sldId id="269" r:id="rId17"/>
    <p:sldId id="270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171F-4DB4-4C87-94E6-CC9F5158ED9B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63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171F-4DB4-4C87-94E6-CC9F5158ED9B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3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171F-4DB4-4C87-94E6-CC9F5158ED9B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44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171F-4DB4-4C87-94E6-CC9F5158ED9B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56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171F-4DB4-4C87-94E6-CC9F5158ED9B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22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171F-4DB4-4C87-94E6-CC9F5158ED9B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33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171F-4DB4-4C87-94E6-CC9F5158ED9B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84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171F-4DB4-4C87-94E6-CC9F5158ED9B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5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171F-4DB4-4C87-94E6-CC9F5158ED9B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0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171F-4DB4-4C87-94E6-CC9F5158ED9B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3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171F-4DB4-4C87-94E6-CC9F5158ED9B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3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1171F-4DB4-4C87-94E6-CC9F5158ED9B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97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Programming with functions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14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 and its </a:t>
            </a:r>
            <a:r>
              <a:rPr lang="en-US" altLang="ko-KR" dirty="0" smtClean="0"/>
              <a:t>consequences(2)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test &lt;- function(x)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y &lt;- x+1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return(y)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en-US" altLang="ko-KR" i="1" dirty="0" smtClean="0"/>
              <a:t>test(1)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[1] 2</a:t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en-US" altLang="ko-KR" i="1" dirty="0" smtClean="0"/>
              <a:t>y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Error : Object "y" not found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test2 &lt;- function(x)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y &lt;- x + z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return(y)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en-US" altLang="ko-KR" i="1" dirty="0" smtClean="0"/>
              <a:t>z &lt;- 1</a:t>
            </a:r>
            <a:br>
              <a:rPr lang="en-US" altLang="ko-KR" i="1" dirty="0" smtClean="0"/>
            </a:br>
            <a:r>
              <a:rPr lang="en-US" altLang="ko-KR" dirty="0" smtClean="0"/>
              <a:t>&gt; </a:t>
            </a:r>
            <a:r>
              <a:rPr lang="en-US" altLang="ko-KR" i="1" dirty="0" smtClean="0"/>
              <a:t>test2(1)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[1] 2</a:t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en-US" altLang="ko-KR" i="1" dirty="0" smtClean="0"/>
              <a:t>z&lt;- 2</a:t>
            </a:r>
            <a:br>
              <a:rPr lang="en-US" altLang="ko-KR" i="1" dirty="0" smtClean="0"/>
            </a:br>
            <a:r>
              <a:rPr lang="en-US" altLang="ko-KR" dirty="0" smtClean="0"/>
              <a:t>&gt; </a:t>
            </a:r>
            <a:r>
              <a:rPr lang="en-US" altLang="ko-KR" i="1" dirty="0" smtClean="0"/>
              <a:t>test2(1)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[1] 3</a:t>
            </a:r>
          </a:p>
        </p:txBody>
      </p:sp>
    </p:spTree>
    <p:extLst>
      <p:ext uri="{BB962C8B-B14F-4D97-AF65-F5344CB8AC3E}">
        <p14:creationId xmlns:p14="http://schemas.microsoft.com/office/powerpoint/2010/main" val="263947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Optional argument and default value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To give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argument_1</a:t>
            </a:r>
            <a:r>
              <a:rPr lang="en-US" altLang="ko-KR" dirty="0" smtClean="0"/>
              <a:t> the default value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x1</a:t>
            </a:r>
            <a:r>
              <a:rPr lang="en-US" altLang="ko-KR" dirty="0" smtClean="0"/>
              <a:t> we use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argument_1 = x1 </a:t>
            </a:r>
            <a:r>
              <a:rPr lang="en-US" altLang="ko-KR" dirty="0" smtClean="0"/>
              <a:t>within the function definition.</a:t>
            </a:r>
          </a:p>
          <a:p>
            <a:r>
              <a:rPr lang="en-US" altLang="ko-KR" dirty="0" smtClean="0"/>
              <a:t>If an argument has a default then it may be omitted when calling the function, in which case the default is used.</a:t>
            </a:r>
            <a:br>
              <a:rPr lang="en-US" altLang="ko-KR" dirty="0" smtClean="0"/>
            </a:br>
            <a:endParaRPr lang="en-US" altLang="ko-KR" dirty="0" smtClean="0"/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test3 &lt;- function(x=1, y=1, z=1)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return(x*100+y*10+z)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en-US" altLang="ko-KR" i="1" dirty="0" smtClean="0"/>
              <a:t>test3(2,2)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[1] 221</a:t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en-US" altLang="ko-KR" i="1" dirty="0" smtClean="0"/>
              <a:t>test(y=2, z=2)</a:t>
            </a:r>
            <a:br>
              <a:rPr lang="en-US" altLang="ko-KR" i="1" dirty="0" smtClean="0"/>
            </a:br>
            <a:r>
              <a:rPr lang="en-US" altLang="ko-KR" dirty="0" smtClean="0"/>
              <a:t>[1] 122</a:t>
            </a:r>
          </a:p>
        </p:txBody>
      </p:sp>
    </p:spTree>
    <p:extLst>
      <p:ext uri="{BB962C8B-B14F-4D97-AF65-F5344CB8AC3E}">
        <p14:creationId xmlns:p14="http://schemas.microsoft.com/office/powerpoint/2010/main" val="379214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Vector-based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Many R functions are </a:t>
            </a:r>
            <a:r>
              <a:rPr lang="en-US" altLang="ko-KR" dirty="0" err="1" smtClean="0"/>
              <a:t>vectorised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To further facilitate vector-based programming, R provides functions that enable the </a:t>
            </a:r>
            <a:r>
              <a:rPr lang="en-US" altLang="ko-KR" dirty="0" err="1" smtClean="0"/>
              <a:t>vectorisation</a:t>
            </a:r>
            <a:r>
              <a:rPr lang="en-US" altLang="ko-KR" dirty="0" smtClean="0"/>
              <a:t> of user-defined functions.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apply,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sapply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lapply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tapply</a:t>
            </a:r>
            <a:r>
              <a:rPr lang="en-US" altLang="ko-KR" spc="-150" dirty="0" smtClean="0"/>
              <a:t>, and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mapply</a:t>
            </a:r>
            <a:r>
              <a:rPr lang="en-US" altLang="ko-KR" dirty="0" smtClean="0"/>
              <a:t>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sapply</a:t>
            </a:r>
            <a:r>
              <a:rPr lang="en-US" altLang="ko-KR" spc="-150" dirty="0" smtClean="0">
                <a:latin typeface="Consolas" panose="020B0609020204030204" pitchFamily="49" charset="0"/>
              </a:rPr>
              <a:t>(X, FUN)</a:t>
            </a:r>
          </a:p>
          <a:p>
            <a:pPr lvl="1"/>
            <a:r>
              <a:rPr lang="en-US" altLang="ko-KR" dirty="0" smtClean="0"/>
              <a:t>apply function FUN to every element of vector X.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256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Density of primes – </a:t>
            </a:r>
            <a:r>
              <a:rPr lang="en-US" altLang="ko-KR" dirty="0" err="1"/>
              <a:t>sapply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be the number of primes less than or equal to n.</a:t>
                </a:r>
              </a:p>
              <a:p>
                <a:r>
                  <a:rPr lang="en-US" altLang="ko-KR" dirty="0" smtClean="0"/>
                  <a:t>Then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To check this, first we define a function 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prime</a:t>
                </a:r>
                <a:r>
                  <a:rPr lang="en-US" altLang="ko-KR" dirty="0" smtClean="0"/>
                  <a:t> that tests if a given integer is prime.</a:t>
                </a:r>
              </a:p>
              <a:p>
                <a:r>
                  <a:rPr lang="en-US" altLang="ko-KR" dirty="0" smtClean="0"/>
                  <a:t>We then use </a:t>
                </a:r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sapply</a:t>
                </a:r>
                <a:r>
                  <a:rPr lang="en-US" altLang="ko-KR" dirty="0" smtClean="0"/>
                  <a:t> to apply 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prime</a:t>
                </a:r>
                <a:r>
                  <a:rPr lang="en-US" altLang="ko-KR" dirty="0" smtClean="0"/>
                  <a:t> to the vector 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2:n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304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prime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prime &lt;- function(n)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if </a:t>
            </a:r>
            <a:r>
              <a:rPr lang="en-US" altLang="ko-KR" spc="-150" dirty="0">
                <a:latin typeface="Consolas" panose="020B0609020204030204" pitchFamily="49" charset="0"/>
              </a:rPr>
              <a:t>( n==1 )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</a:t>
            </a:r>
            <a:r>
              <a:rPr lang="en-US" altLang="ko-KR" spc="-150" dirty="0" err="1">
                <a:latin typeface="Consolas" panose="020B0609020204030204" pitchFamily="49" charset="0"/>
              </a:rPr>
              <a:t>is.prime</a:t>
            </a:r>
            <a:r>
              <a:rPr lang="en-US" altLang="ko-KR" spc="-150" dirty="0">
                <a:latin typeface="Consolas" panose="020B0609020204030204" pitchFamily="49" charset="0"/>
              </a:rPr>
              <a:t> 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FALSE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 </a:t>
            </a:r>
            <a:r>
              <a:rPr lang="en-US" altLang="ko-KR" spc="-150" dirty="0">
                <a:latin typeface="Consolas" panose="020B0609020204030204" pitchFamily="49" charset="0"/>
              </a:rPr>
              <a:t>else if ( n==2)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</a:t>
            </a:r>
            <a:r>
              <a:rPr lang="en-US" altLang="ko-KR" spc="-150" dirty="0" err="1">
                <a:latin typeface="Consolas" panose="020B0609020204030204" pitchFamily="49" charset="0"/>
              </a:rPr>
              <a:t>is.prime</a:t>
            </a:r>
            <a:r>
              <a:rPr lang="en-US" altLang="ko-KR" spc="-150" dirty="0">
                <a:latin typeface="Consolas" panose="020B0609020204030204" pitchFamily="49" charset="0"/>
              </a:rPr>
              <a:t> 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TRUE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 </a:t>
            </a:r>
            <a:r>
              <a:rPr lang="en-US" altLang="ko-KR" spc="-150" dirty="0">
                <a:latin typeface="Consolas" panose="020B0609020204030204" pitchFamily="49" charset="0"/>
              </a:rPr>
              <a:t>else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</a:t>
            </a:r>
            <a:r>
              <a:rPr lang="en-US" altLang="ko-KR" spc="-150" dirty="0" err="1">
                <a:latin typeface="Consolas" panose="020B0609020204030204" pitchFamily="49" charset="0"/>
              </a:rPr>
              <a:t>is.prime</a:t>
            </a:r>
            <a:r>
              <a:rPr lang="en-US" altLang="ko-KR" spc="-150" dirty="0">
                <a:latin typeface="Consolas" panose="020B0609020204030204" pitchFamily="49" charset="0"/>
              </a:rPr>
              <a:t> 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TRUE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for ( m in 2:(n/2) 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			if ( n%%m == 0 ) </a:t>
            </a:r>
            <a:r>
              <a:rPr lang="en-US" altLang="ko-KR" spc="-150" dirty="0" err="1">
                <a:latin typeface="Consolas" panose="020B0609020204030204" pitchFamily="49" charset="0"/>
              </a:rPr>
              <a:t>is.prime</a:t>
            </a:r>
            <a:r>
              <a:rPr lang="en-US" altLang="ko-KR" spc="-150" dirty="0">
                <a:latin typeface="Consolas" panose="020B0609020204030204" pitchFamily="49" charset="0"/>
              </a:rPr>
              <a:t> 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FALSE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}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return(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is.prime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  <a:r>
              <a:rPr lang="en-US" altLang="ko-KR" spc="-150" dirty="0">
                <a:latin typeface="Consolas" panose="020B0609020204030204" pitchFamily="49" charset="0"/>
              </a:rPr>
              <a:t>	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423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prime density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n &lt;- 1000</a:t>
            </a: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m.vec</a:t>
            </a:r>
            <a:r>
              <a:rPr lang="en-US" altLang="ko-KR" spc="-150" dirty="0" smtClean="0">
                <a:latin typeface="Consolas" panose="020B0609020204030204" pitchFamily="49" charset="0"/>
              </a:rPr>
              <a:t> &lt;- 2:n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primes &lt;-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sapply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m.vec</a:t>
            </a:r>
            <a:r>
              <a:rPr lang="en-US" altLang="ko-KR" spc="-150" dirty="0" smtClean="0">
                <a:latin typeface="Consolas" panose="020B0609020204030204" pitchFamily="49" charset="0"/>
              </a:rPr>
              <a:t>, prime)</a:t>
            </a: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num.primes</a:t>
            </a:r>
            <a:r>
              <a:rPr lang="en-US" altLang="ko-KR" spc="-150" dirty="0" smtClean="0">
                <a:latin typeface="Consolas" panose="020B0609020204030204" pitchFamily="49" charset="0"/>
              </a:rPr>
              <a:t> &lt;-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cumsum</a:t>
            </a:r>
            <a:r>
              <a:rPr lang="en-US" altLang="ko-KR" spc="-150" dirty="0" smtClean="0">
                <a:latin typeface="Consolas" panose="020B0609020204030204" pitchFamily="49" charset="0"/>
              </a:rPr>
              <a:t>(primes)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plot(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m.vec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num.primes</a:t>
            </a:r>
            <a:r>
              <a:rPr lang="en-US" altLang="ko-KR" spc="-150" dirty="0" smtClean="0">
                <a:latin typeface="Consolas" panose="020B0609020204030204" pitchFamily="49" charset="0"/>
              </a:rPr>
              <a:t>/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m.vec</a:t>
            </a:r>
            <a:r>
              <a:rPr lang="en-US" altLang="ko-KR" spc="-150" dirty="0" smtClean="0">
                <a:latin typeface="Consolas" panose="020B0609020204030204" pitchFamily="49" charset="0"/>
              </a:rPr>
              <a:t>, type = "l", main = "prime density",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xlab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"n",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ylab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"")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lines(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m.vec</a:t>
            </a:r>
            <a:r>
              <a:rPr lang="en-US" altLang="ko-KR" spc="-150" dirty="0" smtClean="0">
                <a:latin typeface="Consolas" panose="020B0609020204030204" pitchFamily="49" charset="0"/>
              </a:rPr>
              <a:t>, 1/log(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m.vec</a:t>
            </a:r>
            <a:r>
              <a:rPr lang="en-US" altLang="ko-KR" spc="-150" dirty="0" smtClean="0">
                <a:latin typeface="Consolas" panose="020B0609020204030204" pitchFamily="49" charset="0"/>
              </a:rPr>
              <a:t>), col= "red")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20" y="777987"/>
            <a:ext cx="3809998" cy="380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18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Recursive programing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recursive program is one that calls itself.</a:t>
            </a:r>
          </a:p>
          <a:p>
            <a:r>
              <a:rPr lang="en-US" altLang="ko-KR" dirty="0" smtClean="0"/>
              <a:t>This is useful because many algorithms are recursive in nature.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50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 factorial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nfact2 &lt;- function(n)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if (n==1)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cat("called nfact2(1)\n")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return(1)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 else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cat("called nfact2(", n, ")\n",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sep</a:t>
            </a:r>
            <a:r>
              <a:rPr lang="en-US" altLang="ko-KR" spc="-150" dirty="0" smtClean="0">
                <a:latin typeface="Consolas" panose="020B0609020204030204" pitchFamily="49" charset="0"/>
              </a:rPr>
              <a:t>="")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return(n*nfact2(n-1))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7436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Sieve of Eratosthenes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The </a:t>
                </a:r>
                <a:r>
                  <a:rPr lang="en-US" altLang="ko-KR" dirty="0"/>
                  <a:t>Sieve of </a:t>
                </a:r>
                <a:r>
                  <a:rPr lang="en-US" altLang="ko-KR" dirty="0" smtClean="0"/>
                  <a:t>Eratosthenes is an algorithm for finding all of the primes less than or equal to a given number n.</a:t>
                </a:r>
              </a:p>
              <a:p>
                <a:endParaRPr lang="en-US" altLang="ko-KR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 smtClean="0"/>
                  <a:t>Start with the list 2,3,…,n and p=2.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 smtClean="0"/>
                  <a:t>Remove from the list all elements that are multiples of p (but keep p itself).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 smtClean="0"/>
                  <a:t>Increase p to the smallest element of the remaining list that is larger than the current p.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 smtClean="0"/>
                  <a:t>If p is larger 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dirty="0" smtClean="0"/>
                  <a:t> then stop, otherwise go back to step 2.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3361" r="-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095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Sieve of </a:t>
            </a:r>
            <a:r>
              <a:rPr lang="en-US" altLang="ko-KR" dirty="0" smtClean="0"/>
              <a:t>Eratosthenes(2)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err="1">
                <a:latin typeface="Consolas" panose="020B0609020204030204" pitchFamily="49" charset="0"/>
              </a:rPr>
              <a:t>primesieve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</a:rPr>
              <a:t>&lt;- </a:t>
            </a:r>
            <a:r>
              <a:rPr lang="en-US" altLang="ko-KR" spc="-150" dirty="0">
                <a:latin typeface="Consolas" panose="020B0609020204030204" pitchFamily="49" charset="0"/>
              </a:rPr>
              <a:t>function(sieved, </a:t>
            </a:r>
            <a:r>
              <a:rPr lang="en-US" altLang="ko-KR" spc="-150" dirty="0" err="1">
                <a:latin typeface="Consolas" panose="020B0609020204030204" pitchFamily="49" charset="0"/>
              </a:rPr>
              <a:t>unsieved</a:t>
            </a:r>
            <a:r>
              <a:rPr lang="en-US" altLang="ko-KR" spc="-150" dirty="0">
                <a:latin typeface="Consolas" panose="020B0609020204030204" pitchFamily="49" charset="0"/>
              </a:rPr>
              <a:t>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p &lt;-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unsieved</a:t>
            </a:r>
            <a:r>
              <a:rPr lang="en-US" altLang="ko-KR" spc="-150" dirty="0" smtClean="0">
                <a:latin typeface="Consolas" panose="020B0609020204030204" pitchFamily="49" charset="0"/>
              </a:rPr>
              <a:t>[1]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n &lt;-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unsieved</a:t>
            </a:r>
            <a:r>
              <a:rPr lang="en-US" altLang="ko-KR" spc="-150" dirty="0" smtClean="0">
                <a:latin typeface="Consolas" panose="020B0609020204030204" pitchFamily="49" charset="0"/>
              </a:rPr>
              <a:t>[length(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unsieved</a:t>
            </a:r>
            <a:r>
              <a:rPr lang="en-US" altLang="ko-KR" spc="-150" dirty="0" smtClean="0">
                <a:latin typeface="Consolas" panose="020B0609020204030204" pitchFamily="49" charset="0"/>
              </a:rPr>
              <a:t>)]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if ( p^2 &gt; n 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return(c(sieved,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unsieved</a:t>
            </a:r>
            <a:r>
              <a:rPr lang="en-US" altLang="ko-KR" spc="-150" dirty="0" smtClean="0">
                <a:latin typeface="Consolas" panose="020B0609020204030204" pitchFamily="49" charset="0"/>
              </a:rPr>
              <a:t>))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 else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unsieved</a:t>
            </a:r>
            <a:r>
              <a:rPr lang="en-US" altLang="ko-KR" spc="-150" dirty="0" smtClean="0">
                <a:latin typeface="Consolas" panose="020B0609020204030204" pitchFamily="49" charset="0"/>
              </a:rPr>
              <a:t> &lt;-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unsieved</a:t>
            </a:r>
            <a:r>
              <a:rPr lang="en-US" altLang="ko-KR" spc="-150" dirty="0" smtClean="0">
                <a:latin typeface="Consolas" panose="020B0609020204030204" pitchFamily="49" charset="0"/>
              </a:rPr>
              <a:t>[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unsieved</a:t>
            </a:r>
            <a:r>
              <a:rPr lang="en-US" altLang="ko-KR" spc="-150" dirty="0" smtClean="0">
                <a:latin typeface="Consolas" panose="020B0609020204030204" pitchFamily="49" charset="0"/>
              </a:rPr>
              <a:t> %% p != 0]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sieved &lt;- c(sieved, p)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return(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primesieve</a:t>
            </a:r>
            <a:r>
              <a:rPr lang="en-US" altLang="ko-KR" spc="-150" dirty="0" smtClean="0">
                <a:latin typeface="Consolas" panose="020B0609020204030204" pitchFamily="49" charset="0"/>
              </a:rPr>
              <a:t>(sieved,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unsieved</a:t>
            </a:r>
            <a:r>
              <a:rPr lang="en-US" altLang="ko-KR" spc="-150" dirty="0" smtClean="0">
                <a:latin typeface="Consolas" panose="020B0609020204030204" pitchFamily="49" charset="0"/>
              </a:rPr>
              <a:t>))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945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A function has a form: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  <a:t>name &lt;- function(argument_1, argument_2, …) {</a:t>
            </a:r>
            <a:b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  <a:t>	expression_1</a:t>
            </a:r>
            <a:b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  <a:t>	expression_2</a:t>
            </a:r>
            <a:b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  <a:t>	…</a:t>
            </a:r>
            <a:b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  <a:t>	return(output)</a:t>
            </a:r>
            <a:b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  <a:t>argument_1, arguments_2 </a:t>
            </a:r>
            <a:r>
              <a:rPr lang="en-US" altLang="ko-KR" dirty="0" smtClean="0">
                <a:ea typeface="나눔명조" panose="02020603020101020101" pitchFamily="18" charset="-127"/>
                <a:cs typeface="Consolas" panose="020B0609020204030204" pitchFamily="49" charset="0"/>
              </a:rPr>
              <a:t>are the names of variables.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  <a:t>name</a:t>
            </a:r>
            <a:r>
              <a:rPr lang="en-US" altLang="ko-KR" dirty="0" smtClean="0"/>
              <a:t> is the name of function.</a:t>
            </a:r>
          </a:p>
          <a:p>
            <a:r>
              <a:rPr lang="en-US" altLang="ko-KR" dirty="0" smtClean="0"/>
              <a:t>To call or run the function we type: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name(x1, x2, …)</a:t>
            </a:r>
          </a:p>
          <a:p>
            <a:pPr lvl="1"/>
            <a:r>
              <a:rPr lang="en-US" altLang="ko-KR" dirty="0" smtClean="0"/>
              <a:t>the value of this expression is the value of </a:t>
            </a:r>
            <a: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  <a:t>output.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16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A function may have more than one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dirty="0" smtClean="0"/>
              <a:t> statement, in which case it stops after executing the first one it reaches.</a:t>
            </a:r>
          </a:p>
          <a:p>
            <a:r>
              <a:rPr lang="en-US" altLang="ko-KR" dirty="0" smtClean="0"/>
              <a:t>If there is no statement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return(output) </a:t>
            </a:r>
            <a:r>
              <a:rPr lang="en-US" altLang="ko-KR" dirty="0" smtClean="0">
                <a:cs typeface="Consolas" panose="020B0609020204030204" pitchFamily="49" charset="0"/>
              </a:rPr>
              <a:t>then the value returned by the function is the values of the last expression in the braces.</a:t>
            </a:r>
          </a:p>
          <a:p>
            <a:r>
              <a:rPr lang="en-US" altLang="ko-KR" dirty="0" smtClean="0">
                <a:cs typeface="Consolas" panose="020B0609020204030204" pitchFamily="49" charset="0"/>
              </a:rPr>
              <a:t>A function always returns a value.</a:t>
            </a:r>
          </a:p>
          <a:p>
            <a:pPr lvl="1"/>
            <a:r>
              <a:rPr lang="en-US" altLang="ko-KR" dirty="0" smtClean="0">
                <a:cs typeface="Consolas" panose="020B0609020204030204" pitchFamily="49" charset="0"/>
              </a:rPr>
              <a:t>For some functions the value returned is unimportant.</a:t>
            </a:r>
          </a:p>
          <a:p>
            <a:pPr lvl="1"/>
            <a:r>
              <a:rPr lang="en-US" altLang="ko-KR" dirty="0" smtClean="0">
                <a:cs typeface="Consolas" panose="020B0609020204030204" pitchFamily="49" charset="0"/>
              </a:rPr>
              <a:t>In such cases one usually omits the return statement, or returns NULL.</a:t>
            </a:r>
          </a:p>
          <a:p>
            <a:r>
              <a:rPr lang="en-US" altLang="ko-KR" dirty="0" smtClean="0">
                <a:cs typeface="Consolas" panose="020B0609020204030204" pitchFamily="49" charset="0"/>
              </a:rPr>
              <a:t>If the value returned by a function is not assigned to a variable, then it is printed.</a:t>
            </a:r>
            <a:endParaRPr lang="ko-KR" alt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4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982"/>
          </a:xfrm>
        </p:spPr>
        <p:txBody>
          <a:bodyPr/>
          <a:lstStyle/>
          <a:p>
            <a:r>
              <a:rPr lang="en-US" altLang="ko-KR" dirty="0" smtClean="0"/>
              <a:t>Find zeros of a2*x^2+a1*x+a0=0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108"/>
            <a:ext cx="10515600" cy="506485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quad3 &lt;- function(a0, a1, a2)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	if(a2 </a:t>
            </a:r>
            <a:r>
              <a:rPr lang="en-US" altLang="ko-KR" spc="-150" dirty="0">
                <a:latin typeface="Consolas" panose="020B0609020204030204" pitchFamily="49" charset="0"/>
              </a:rPr>
              <a:t>== 0 &amp;&amp; a1 == 0 &amp;&amp; a0 == 0)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roots 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NA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 </a:t>
            </a:r>
            <a:r>
              <a:rPr lang="en-US" altLang="ko-KR" spc="-150" dirty="0">
                <a:latin typeface="Consolas" panose="020B0609020204030204" pitchFamily="49" charset="0"/>
              </a:rPr>
              <a:t>else if (a2 == 0 &amp;&amp; a1 == 0 )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roots 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NULL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 </a:t>
            </a:r>
            <a:r>
              <a:rPr lang="en-US" altLang="ko-KR" spc="-150" dirty="0">
                <a:latin typeface="Consolas" panose="020B0609020204030204" pitchFamily="49" charset="0"/>
              </a:rPr>
              <a:t>else if ( a2 == 0 )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roots &lt;- -</a:t>
            </a:r>
            <a:r>
              <a:rPr lang="en-US" altLang="ko-KR" spc="-150" dirty="0" smtClean="0">
                <a:latin typeface="Consolas" panose="020B0609020204030204" pitchFamily="49" charset="0"/>
              </a:rPr>
              <a:t>a0/a1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 </a:t>
            </a:r>
            <a:r>
              <a:rPr lang="en-US" altLang="ko-KR" spc="-150" dirty="0">
                <a:latin typeface="Consolas" panose="020B0609020204030204" pitchFamily="49" charset="0"/>
              </a:rPr>
              <a:t>else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</a:t>
            </a:r>
            <a:r>
              <a:rPr lang="en-US" altLang="ko-KR" spc="-150" dirty="0" err="1">
                <a:latin typeface="Consolas" panose="020B0609020204030204" pitchFamily="49" charset="0"/>
              </a:rPr>
              <a:t>discrim</a:t>
            </a:r>
            <a:r>
              <a:rPr lang="en-US" altLang="ko-KR" spc="-150" dirty="0">
                <a:latin typeface="Consolas" panose="020B0609020204030204" pitchFamily="49" charset="0"/>
              </a:rPr>
              <a:t> &lt;- a1^2 - </a:t>
            </a:r>
            <a:r>
              <a:rPr lang="en-US" altLang="ko-KR" spc="-150" dirty="0" smtClean="0">
                <a:latin typeface="Consolas" panose="020B0609020204030204" pitchFamily="49" charset="0"/>
              </a:rPr>
              <a:t>4*a2*a0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if (</a:t>
            </a:r>
            <a:r>
              <a:rPr lang="en-US" altLang="ko-KR" spc="-150" dirty="0" err="1">
                <a:latin typeface="Consolas" panose="020B0609020204030204" pitchFamily="49" charset="0"/>
              </a:rPr>
              <a:t>discrim</a:t>
            </a:r>
            <a:r>
              <a:rPr lang="en-US" altLang="ko-KR" spc="-150" dirty="0">
                <a:latin typeface="Consolas" panose="020B0609020204030204" pitchFamily="49" charset="0"/>
              </a:rPr>
              <a:t> &gt; 0)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	roots &lt;- (-a1 +c(1,-1) * </a:t>
            </a:r>
            <a:r>
              <a:rPr lang="en-US" altLang="ko-KR" spc="-150" dirty="0" err="1">
                <a:latin typeface="Consolas" panose="020B0609020204030204" pitchFamily="49" charset="0"/>
              </a:rPr>
              <a:t>sqrt</a:t>
            </a:r>
            <a:r>
              <a:rPr lang="en-US" altLang="ko-KR" spc="-150" dirty="0">
                <a:latin typeface="Consolas" panose="020B0609020204030204" pitchFamily="49" charset="0"/>
              </a:rPr>
              <a:t>(a1^2-4*a2*a0))/(2*a2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} else if (</a:t>
            </a:r>
            <a:r>
              <a:rPr lang="en-US" altLang="ko-KR" spc="-150" dirty="0" err="1">
                <a:latin typeface="Consolas" panose="020B0609020204030204" pitchFamily="49" charset="0"/>
              </a:rPr>
              <a:t>discrim</a:t>
            </a:r>
            <a:r>
              <a:rPr lang="en-US" altLang="ko-KR" spc="-150" dirty="0">
                <a:latin typeface="Consolas" panose="020B0609020204030204" pitchFamily="49" charset="0"/>
              </a:rPr>
              <a:t> == 0)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	roots &lt;- -a1/(2*a2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} else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	roots 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NULL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</a:t>
            </a: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return(roots)</a:t>
            </a:r>
            <a:r>
              <a:rPr lang="en-US" altLang="ko-KR" spc="-150" smtClean="0">
                <a:latin typeface="Consolas" panose="020B0609020204030204" pitchFamily="49" charset="0"/>
              </a:rPr>
              <a:t/>
            </a:r>
            <a:br>
              <a:rPr lang="en-US" altLang="ko-KR" spc="-150" smtClean="0">
                <a:latin typeface="Consolas" panose="020B0609020204030204" pitchFamily="49" charset="0"/>
              </a:rPr>
            </a:br>
            <a:r>
              <a:rPr lang="en-US" altLang="ko-KR" spc="-150" smtClean="0">
                <a:latin typeface="Consolas" panose="020B0609020204030204" pitchFamily="49" charset="0"/>
              </a:rPr>
              <a:t>}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96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most important advantage of using a function is that once it is loaded, it can be used again and again without having to reload it.</a:t>
            </a:r>
          </a:p>
          <a:p>
            <a:endParaRPr lang="en-US" altLang="ko-KR" dirty="0"/>
          </a:p>
          <a:p>
            <a:r>
              <a:rPr lang="en-US" altLang="ko-KR" dirty="0" smtClean="0"/>
              <a:t>The second most important use of functions is to break down a programming task into smaller logical units.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62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 choose 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 smtClean="0"/>
                  <a:t>The number of ways that you can choose r things from a set of n, ignoring the order, is 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n_factorial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 &lt;-function(n) {</a:t>
                </a:r>
                <a:br>
                  <a:rPr lang="en-US" altLang="ko-KR" spc="-150" dirty="0" smtClean="0">
                    <a:latin typeface="Consolas" panose="020B0609020204030204" pitchFamily="49" charset="0"/>
                  </a:rPr>
                </a:br>
                <a:r>
                  <a:rPr lang="en-US" altLang="ko-KR" spc="-150" dirty="0" smtClean="0">
                    <a:latin typeface="Consolas" panose="020B0609020204030204" pitchFamily="49" charset="0"/>
                  </a:rPr>
                  <a:t>	</a:t>
                </a:r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n_fact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 &lt;- prod(1:n)</a:t>
                </a:r>
                <a:br>
                  <a:rPr lang="en-US" altLang="ko-KR" spc="-150" dirty="0" smtClean="0">
                    <a:latin typeface="Consolas" panose="020B0609020204030204" pitchFamily="49" charset="0"/>
                  </a:rPr>
                </a:br>
                <a:r>
                  <a:rPr lang="en-US" altLang="ko-KR" spc="-150" dirty="0" smtClean="0">
                    <a:latin typeface="Consolas" panose="020B0609020204030204" pitchFamily="49" charset="0"/>
                  </a:rPr>
                  <a:t>	return(</a:t>
                </a:r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n_fact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)</a:t>
                </a:r>
                <a:br>
                  <a:rPr lang="en-US" altLang="ko-KR" spc="-150" dirty="0" smtClean="0">
                    <a:latin typeface="Consolas" panose="020B0609020204030204" pitchFamily="49" charset="0"/>
                  </a:rPr>
                </a:br>
                <a:r>
                  <a:rPr lang="en-US" altLang="ko-KR" spc="-150" dirty="0" smtClean="0">
                    <a:latin typeface="Consolas" panose="020B0609020204030204" pitchFamily="49" charset="0"/>
                  </a:rPr>
                  <a:t>}</a:t>
                </a:r>
                <a:br>
                  <a:rPr lang="en-US" altLang="ko-KR" spc="-150" dirty="0" smtClean="0">
                    <a:latin typeface="Consolas" panose="020B0609020204030204" pitchFamily="49" charset="0"/>
                  </a:rPr>
                </a:br>
                <a:r>
                  <a:rPr lang="en-US" altLang="ko-KR" spc="-150" dirty="0" smtClean="0">
                    <a:latin typeface="Consolas" panose="020B0609020204030204" pitchFamily="49" charset="0"/>
                  </a:rPr>
                  <a:t/>
                </a:r>
                <a:br>
                  <a:rPr lang="en-US" altLang="ko-KR" spc="-150" dirty="0" smtClean="0">
                    <a:latin typeface="Consolas" panose="020B0609020204030204" pitchFamily="49" charset="0"/>
                  </a:rPr>
                </a:br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n_choose_r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 &lt;- function(n, r) {</a:t>
                </a:r>
                <a:br>
                  <a:rPr lang="en-US" altLang="ko-KR" spc="-150" dirty="0" smtClean="0">
                    <a:latin typeface="Consolas" panose="020B0609020204030204" pitchFamily="49" charset="0"/>
                  </a:rPr>
                </a:br>
                <a:r>
                  <a:rPr lang="en-US" altLang="ko-KR" spc="-150" dirty="0" smtClean="0">
                    <a:latin typeface="Consolas" panose="020B0609020204030204" pitchFamily="49" charset="0"/>
                  </a:rPr>
                  <a:t>	</a:t>
                </a:r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n_ch_r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 &lt;- </a:t>
                </a:r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n_factorial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(n)/</a:t>
                </a:r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n_factorial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(r)/</a:t>
                </a:r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n_factorial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(n-r)</a:t>
                </a:r>
                <a:br>
                  <a:rPr lang="en-US" altLang="ko-KR" spc="-150" dirty="0" smtClean="0">
                    <a:latin typeface="Consolas" panose="020B0609020204030204" pitchFamily="49" charset="0"/>
                  </a:rPr>
                </a:br>
                <a:r>
                  <a:rPr lang="en-US" altLang="ko-KR" spc="-150" dirty="0" smtClean="0">
                    <a:latin typeface="Consolas" panose="020B0609020204030204" pitchFamily="49" charset="0"/>
                  </a:rPr>
                  <a:t>	return(</a:t>
                </a:r>
                <a:r>
                  <a:rPr lang="en-US" altLang="ko-KR" spc="-150" dirty="0" err="1">
                    <a:latin typeface="Consolas" panose="020B0609020204030204" pitchFamily="49" charset="0"/>
                  </a:rPr>
                  <a:t>n</a:t>
                </a:r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_ch_r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)</a:t>
                </a:r>
                <a:br>
                  <a:rPr lang="en-US" altLang="ko-KR" spc="-150" dirty="0" smtClean="0">
                    <a:latin typeface="Consolas" panose="020B0609020204030204" pitchFamily="49" charset="0"/>
                  </a:rPr>
                </a:br>
                <a:r>
                  <a:rPr lang="en-US" altLang="ko-KR" spc="-150" dirty="0" smtClean="0"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47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Winsorised</a:t>
            </a:r>
            <a:r>
              <a:rPr lang="en-US" altLang="ko-KR" dirty="0" smtClean="0"/>
              <a:t> mean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k-</a:t>
                </a:r>
                <a:r>
                  <a:rPr lang="en-US" altLang="ko-KR" dirty="0" err="1" smtClean="0"/>
                  <a:t>th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Winsorised</a:t>
                </a:r>
                <a:r>
                  <a:rPr lang="en-US" altLang="ko-KR" dirty="0" smtClean="0"/>
                  <a:t> mean of x={x</a:t>
                </a:r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, …, </a:t>
                </a:r>
                <a:r>
                  <a:rPr lang="en-US" altLang="ko-KR" dirty="0" err="1" smtClean="0"/>
                  <a:t>x</a:t>
                </a:r>
                <a:r>
                  <a:rPr lang="en-US" altLang="ko-KR" baseline="-25000" dirty="0" err="1" smtClean="0"/>
                  <a:t>n</a:t>
                </a:r>
                <a:r>
                  <a:rPr lang="en-US" altLang="ko-KR" dirty="0" smtClean="0"/>
                  <a:t>} is defined as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wmean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 &lt;- function(x, k) {</a:t>
                </a:r>
              </a:p>
              <a:p>
                <a:pPr marL="0" indent="0">
                  <a:buNone/>
                </a:pPr>
                <a:r>
                  <a:rPr lang="en-US" altLang="ko-KR" spc="-150" dirty="0">
                    <a:latin typeface="Consolas" panose="020B0609020204030204" pitchFamily="49" charset="0"/>
                  </a:rPr>
                  <a:t>	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x &lt;- sort(x)</a:t>
                </a:r>
              </a:p>
              <a:p>
                <a:pPr marL="0" indent="0">
                  <a:buNone/>
                </a:pPr>
                <a:r>
                  <a:rPr lang="en-US" altLang="ko-KR" spc="-150" dirty="0">
                    <a:latin typeface="Consolas" panose="020B0609020204030204" pitchFamily="49" charset="0"/>
                  </a:rPr>
                  <a:t>	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n &lt;- length(x)</a:t>
                </a:r>
              </a:p>
              <a:p>
                <a:pPr marL="0" indent="0">
                  <a:buNone/>
                </a:pPr>
                <a:r>
                  <a:rPr lang="en-US" altLang="ko-KR" spc="-150" dirty="0">
                    <a:latin typeface="Consolas" panose="020B0609020204030204" pitchFamily="49" charset="0"/>
                  </a:rPr>
                  <a:t>	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x[1:k] &lt;- x[k+1]</a:t>
                </a:r>
              </a:p>
              <a:p>
                <a:pPr marL="0" indent="0">
                  <a:buNone/>
                </a:pPr>
                <a:r>
                  <a:rPr lang="en-US" altLang="ko-KR" spc="-150" dirty="0">
                    <a:latin typeface="Consolas" panose="020B0609020204030204" pitchFamily="49" charset="0"/>
                  </a:rPr>
                  <a:t>	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x[(n-k+1):n] &lt;- x[n-k]</a:t>
                </a:r>
              </a:p>
              <a:p>
                <a:pPr marL="0" indent="0">
                  <a:buNone/>
                </a:pPr>
                <a:r>
                  <a:rPr lang="en-US" altLang="ko-KR" spc="-150" dirty="0">
                    <a:latin typeface="Consolas" panose="020B0609020204030204" pitchFamily="49" charset="0"/>
                  </a:rPr>
                  <a:t>	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return(mean(x))</a:t>
                </a:r>
              </a:p>
              <a:p>
                <a:pPr marL="0" indent="0">
                  <a:buNone/>
                </a:pPr>
                <a:r>
                  <a:rPr lang="en-US" altLang="ko-KR" spc="-150" dirty="0">
                    <a:latin typeface="Consolas" panose="020B0609020204030204" pitchFamily="49" charset="0"/>
                  </a:rPr>
                  <a:t>}</a:t>
                </a:r>
                <a:endParaRPr lang="en-US" altLang="ko-KR" spc="-150" dirty="0" smtClean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44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929"/>
          </a:xfrm>
        </p:spPr>
        <p:txBody>
          <a:bodyPr/>
          <a:lstStyle/>
          <a:p>
            <a:r>
              <a:rPr lang="en-US" altLang="ko-KR" dirty="0" smtClean="0"/>
              <a:t>Swap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548714"/>
            <a:ext cx="5181600" cy="462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#swap values of x[1] and x[2</a:t>
            </a:r>
            <a:r>
              <a:rPr lang="en-US" altLang="ko-KR" spc="-150" dirty="0" smtClean="0">
                <a:latin typeface="Consolas" panose="020B0609020204030204" pitchFamily="49" charset="0"/>
              </a:rPr>
              <a:t>]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f1  swap &lt;- function(x){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f2    y &lt;- x[2]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f3    x[2] &lt;- x[1]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f4    x[1] &lt;- y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f5    return(x)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f6  }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p1  x &lt;- c(7, 8, 9)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p2  x[1:2] &lt;- swap(x[1:2])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p3  x[2:3] &lt;- swap(x[2:3])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926285"/>
            <a:ext cx="5886481" cy="525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Scope and its consequences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Argument and variables defined within a function exist only within that function.</a:t>
            </a:r>
          </a:p>
          <a:p>
            <a:pPr lvl="1"/>
            <a:r>
              <a:rPr lang="en-US" altLang="ko-KR" dirty="0" smtClean="0"/>
              <a:t>If you define and use a variable x inside a function, it does not exist outside the function.</a:t>
            </a:r>
          </a:p>
          <a:p>
            <a:pPr lvl="1"/>
            <a:r>
              <a:rPr lang="en-US" altLang="ko-KR" dirty="0" smtClean="0"/>
              <a:t>If variables with the same name exist inside and outside a function, then they are separate and do not interact at all.</a:t>
            </a:r>
          </a:p>
          <a:p>
            <a:r>
              <a:rPr lang="en-US" altLang="ko-KR" dirty="0" smtClean="0"/>
              <a:t>The variable defined outside the function can be seen inside the function (provided there is not a variable with the same name defined inside).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15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580</Words>
  <Application>Microsoft Office PowerPoint</Application>
  <PresentationFormat>와이드스크린</PresentationFormat>
  <Paragraphs>88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나눔명조</vt:lpstr>
      <vt:lpstr>맑은 고딕</vt:lpstr>
      <vt:lpstr>Arial</vt:lpstr>
      <vt:lpstr>Cambria Math</vt:lpstr>
      <vt:lpstr>Consolas</vt:lpstr>
      <vt:lpstr>Office 테마</vt:lpstr>
      <vt:lpstr>Programming with functions</vt:lpstr>
      <vt:lpstr>Functions</vt:lpstr>
      <vt:lpstr>Functions(2)</vt:lpstr>
      <vt:lpstr>Find zeros of a2*x^2+a1*x+a0=0</vt:lpstr>
      <vt:lpstr>Functions(3)</vt:lpstr>
      <vt:lpstr>n choose r</vt:lpstr>
      <vt:lpstr>Winsorised mean</vt:lpstr>
      <vt:lpstr>Swap</vt:lpstr>
      <vt:lpstr>Scope and its consequences</vt:lpstr>
      <vt:lpstr>Scope and its consequences(2)</vt:lpstr>
      <vt:lpstr>Optional argument and default value</vt:lpstr>
      <vt:lpstr>Vector-based programming</vt:lpstr>
      <vt:lpstr>Density of primes – sapply</vt:lpstr>
      <vt:lpstr>Test prime</vt:lpstr>
      <vt:lpstr>prime density</vt:lpstr>
      <vt:lpstr>Recursive programing</vt:lpstr>
      <vt:lpstr>n factorial</vt:lpstr>
      <vt:lpstr>Sieve of Eratosthenes</vt:lpstr>
      <vt:lpstr>Sieve of Eratosthenes(2)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functions</dc:title>
  <dc:creator>sw</dc:creator>
  <cp:lastModifiedBy>sw</cp:lastModifiedBy>
  <cp:revision>114</cp:revision>
  <dcterms:created xsi:type="dcterms:W3CDTF">2016-02-05T08:27:31Z</dcterms:created>
  <dcterms:modified xsi:type="dcterms:W3CDTF">2017-03-25T08:27:32Z</dcterms:modified>
</cp:coreProperties>
</file>