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7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2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4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0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5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1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6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9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9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6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3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4205-4AC6-4F4F-98FC-799961764A52}" type="datetimeFigureOut">
              <a:rPr lang="ko-KR" altLang="en-US" smtClean="0"/>
              <a:t>2016-04-03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5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Sophisticated data structures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element in 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Selectin a column using [[?]] preserves the mode of the object that is being extracted.</a:t>
            </a:r>
          </a:p>
          <a:p>
            <a:r>
              <a:rPr lang="en-US" altLang="ko-KR" dirty="0" smtClean="0"/>
              <a:t>Whereas, [?] keeps the mode of the object from which the extraction is being made.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[1] "list"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[5])</a:t>
            </a:r>
          </a:p>
          <a:p>
            <a:pPr marL="0" indent="0">
              <a:buNone/>
            </a:pPr>
            <a:r>
              <a:rPr lang="en-US" altLang="ko-KR" dirty="0" smtClean="0"/>
              <a:t>[1] "list"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[[5]])</a:t>
            </a:r>
          </a:p>
          <a:p>
            <a:pPr marL="0" indent="0">
              <a:buNone/>
            </a:pPr>
            <a:r>
              <a:rPr lang="en-US" altLang="ko-KR" dirty="0" smtClean="0"/>
              <a:t>[1] "numeric"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80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 and adding 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construct a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from a collection of vectors or </a:t>
            </a:r>
            <a:r>
              <a:rPr lang="en-US" altLang="ko-KR" dirty="0" err="1" smtClean="0"/>
              <a:t>dataframes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(col1=x1, col2=x2, …, df1, df2, …)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col1 </a:t>
            </a:r>
            <a:r>
              <a:rPr lang="en-US" altLang="ko-KR" spc="-150" dirty="0" smtClean="0">
                <a:cs typeface="Consolas" panose="020B0609020204030204" pitchFamily="49" charset="0"/>
              </a:rPr>
              <a:t>and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col2 </a:t>
            </a:r>
            <a:r>
              <a:rPr lang="en-US" altLang="ko-KR" spc="-150" dirty="0" smtClean="0">
                <a:cs typeface="Consolas" panose="020B0609020204030204" pitchFamily="49" charset="0"/>
              </a:rPr>
              <a:t>are column names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x1 </a:t>
            </a:r>
            <a:r>
              <a:rPr lang="en-US" altLang="ko-KR" spc="-150" dirty="0" smtClean="0">
                <a:cs typeface="Consolas" panose="020B0609020204030204" pitchFamily="49" charset="0"/>
              </a:rPr>
              <a:t>and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x2 </a:t>
            </a:r>
            <a:r>
              <a:rPr lang="en-US" altLang="ko-KR" spc="-150" dirty="0" smtClean="0">
                <a:cs typeface="Consolas" panose="020B0609020204030204" pitchFamily="49" charset="0"/>
              </a:rPr>
              <a:t>are vectors of equal lengths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df1 </a:t>
            </a:r>
            <a:r>
              <a:rPr lang="en-US" altLang="ko-KR" spc="-150" dirty="0" smtClean="0">
                <a:cs typeface="Consolas" panose="020B0609020204030204" pitchFamily="49" charset="0"/>
              </a:rPr>
              <a:t>and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df2 </a:t>
            </a:r>
            <a:r>
              <a:rPr lang="en-US" altLang="ko-KR" spc="-150" dirty="0" smtClean="0">
                <a:cs typeface="Consolas" panose="020B0609020204030204" pitchFamily="49" charset="0"/>
              </a:rPr>
              <a:t>are </a:t>
            </a:r>
            <a:r>
              <a:rPr lang="en-US" altLang="ko-KR" spc="-150" dirty="0" err="1" smtClean="0">
                <a:cs typeface="Consolas" panose="020B0609020204030204" pitchFamily="49" charset="0"/>
              </a:rPr>
              <a:t>dataframes</a:t>
            </a:r>
            <a:r>
              <a:rPr lang="en-US" altLang="ko-KR" spc="-150" dirty="0" smtClean="0">
                <a:cs typeface="Consolas" panose="020B0609020204030204" pitchFamily="49" charset="0"/>
              </a:rPr>
              <a:t> whose columns must be the same length with x1, x2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create a new variable within a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by naming it and assigning it a value.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ufc$volume.m3 &lt;- pi*(ufc$dbh.cm/200)^2*</a:t>
            </a:r>
            <a:r>
              <a:rPr lang="en-US" altLang="ko-KR" i="1" dirty="0" err="1" smtClean="0"/>
              <a:t>ufc$height</a:t>
            </a:r>
            <a:r>
              <a:rPr lang="en-US" altLang="ko-KR" i="1" dirty="0" smtClean="0"/>
              <a:t>/2</a:t>
            </a:r>
          </a:p>
          <a:p>
            <a:pPr marL="0" indent="0">
              <a:buNone/>
            </a:pPr>
            <a:r>
              <a:rPr lang="en-US" altLang="ko-KR" i="1" dirty="0" smtClean="0"/>
              <a:t>&gt; mean(ufc$volume.m3)</a:t>
            </a:r>
            <a:br>
              <a:rPr lang="en-US" altLang="ko-KR" i="1" dirty="0" smtClean="0"/>
            </a:br>
            <a:r>
              <a:rPr lang="en-US" altLang="ko-KR" dirty="0" smtClean="0"/>
              <a:t>[1] 1.93294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79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 of 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name(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 return the names of the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To change the names of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you pass a vector of strings to names(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ufc.names</a:t>
            </a:r>
            <a:r>
              <a:rPr lang="en-US" altLang="ko-KR" i="1" dirty="0" smtClean="0"/>
              <a:t> &lt;- names(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))</a:t>
            </a:r>
          </a:p>
          <a:p>
            <a:pPr marL="0" indent="0">
              <a:buNone/>
            </a:pPr>
            <a:r>
              <a:rPr lang="en-US" altLang="ko-KR" dirty="0"/>
              <a:t>[1] "plot"     "tree"     "species"  "dbh.cm"   "</a:t>
            </a:r>
            <a:r>
              <a:rPr lang="en-US" altLang="ko-KR" dirty="0" err="1"/>
              <a:t>height.m</a:t>
            </a:r>
            <a:r>
              <a:rPr lang="en-US" altLang="ko-KR" dirty="0" smtClean="0"/>
              <a:t>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names(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 &lt;- c("P", "T", "S", "D", "H", "V")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names(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[1] "</a:t>
            </a:r>
            <a:r>
              <a:rPr lang="en-US" altLang="ko-KR" dirty="0"/>
              <a:t>P</a:t>
            </a:r>
            <a:r>
              <a:rPr lang="en-US" altLang="ko-KR" dirty="0" smtClean="0"/>
              <a:t>" </a:t>
            </a:r>
            <a:r>
              <a:rPr lang="en-US" altLang="ko-KR" dirty="0"/>
              <a:t>"T</a:t>
            </a:r>
            <a:r>
              <a:rPr lang="en-US" altLang="ko-KR" dirty="0" smtClean="0"/>
              <a:t>" </a:t>
            </a:r>
            <a:r>
              <a:rPr lang="en-US" altLang="ko-KR" dirty="0"/>
              <a:t>"S</a:t>
            </a:r>
            <a:r>
              <a:rPr lang="en-US" altLang="ko-KR" dirty="0" smtClean="0"/>
              <a:t>" </a:t>
            </a:r>
            <a:r>
              <a:rPr lang="en-US" altLang="ko-KR" dirty="0"/>
              <a:t>"D</a:t>
            </a:r>
            <a:r>
              <a:rPr lang="en-US" altLang="ko-KR" dirty="0" smtClean="0"/>
              <a:t>" </a:t>
            </a:r>
            <a:r>
              <a:rPr lang="en-US" altLang="ko-KR" dirty="0"/>
              <a:t>"H</a:t>
            </a:r>
            <a:r>
              <a:rPr lang="en-US" altLang="ko-KR" dirty="0" smtClean="0"/>
              <a:t>" </a:t>
            </a:r>
            <a:r>
              <a:rPr lang="en-US" altLang="ko-KR" dirty="0"/>
              <a:t>"V</a:t>
            </a:r>
            <a:r>
              <a:rPr lang="en-US" altLang="ko-KR" dirty="0" smtClean="0"/>
              <a:t>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names(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 &lt;- </a:t>
            </a:r>
            <a:r>
              <a:rPr lang="en-US" altLang="ko-KR" i="1" dirty="0" err="1" smtClean="0"/>
              <a:t>ufc.names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97478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subset is a convenient tool for selectin rows of </a:t>
            </a:r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fir.height</a:t>
            </a:r>
            <a:r>
              <a:rPr lang="en-US" altLang="ko-KR" i="1" dirty="0" smtClean="0"/>
              <a:t> &lt;- subset(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, subset=species %in% c("DF", "GF"), 		select = c(plot, tree, </a:t>
            </a:r>
            <a:r>
              <a:rPr lang="en-US" altLang="ko-KR" i="1" dirty="0" err="1" smtClean="0"/>
              <a:t>height.m</a:t>
            </a:r>
            <a:r>
              <a:rPr lang="en-US" altLang="ko-KR" i="1" dirty="0" smtClean="0"/>
              <a:t>))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head(</a:t>
            </a:r>
            <a:r>
              <a:rPr lang="en-US" altLang="ko-KR" i="1" dirty="0" err="1" smtClean="0"/>
              <a:t>fir.height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plot tree </a:t>
            </a:r>
            <a:r>
              <a:rPr lang="en-US" altLang="ko-KR" dirty="0" err="1"/>
              <a:t>height.m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     </a:t>
            </a:r>
            <a:r>
              <a:rPr lang="en-US" altLang="ko-KR" dirty="0"/>
              <a:t>2    1     20.5</a:t>
            </a:r>
          </a:p>
          <a:p>
            <a:pPr marL="0" indent="0">
              <a:buNone/>
            </a:pPr>
            <a:r>
              <a:rPr lang="en-US" altLang="ko-KR" dirty="0" smtClean="0"/>
              <a:t>3     3    </a:t>
            </a:r>
            <a:r>
              <a:rPr lang="en-US" altLang="ko-KR" dirty="0"/>
              <a:t>2     </a:t>
            </a:r>
            <a:r>
              <a:rPr lang="en-US" altLang="ko-KR" dirty="0" smtClean="0"/>
              <a:t>30.0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%in% y </a:t>
            </a:r>
            <a:r>
              <a:rPr lang="en-US" altLang="ko-KR" dirty="0" smtClean="0"/>
              <a:t>returns a logical vector whose </a:t>
            </a:r>
            <a:r>
              <a:rPr lang="en-US" altLang="ko-KR" dirty="0" err="1" smtClean="0"/>
              <a:t>i-th</a:t>
            </a:r>
            <a:r>
              <a:rPr lang="en-US" altLang="ko-KR" dirty="0" smtClean="0"/>
              <a:t> element is TRUE if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x[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altLang="ko-KR" dirty="0" smtClean="0"/>
              <a:t>is in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711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write a </a:t>
            </a:r>
            <a:r>
              <a:rPr lang="en-US" altLang="ko-KR" dirty="0" err="1" smtClean="0"/>
              <a:t>dataframe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wirte.table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file="", append=FALSE,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 ", 			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row.names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col.names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ko-KR" spc="-150" dirty="0" smtClean="0">
                <a:cs typeface="Consolas" panose="020B0609020204030204" pitchFamily="49" charset="0"/>
              </a:rPr>
              <a:t>is a </a:t>
            </a:r>
            <a:r>
              <a:rPr lang="en-US" altLang="ko-KR" spc="-150" dirty="0" err="1" smtClean="0">
                <a:cs typeface="Consolas" panose="020B0609020204030204" pitchFamily="49" charset="0"/>
              </a:rPr>
              <a:t>dataframe</a:t>
            </a:r>
            <a:r>
              <a:rPr lang="en-US" altLang="ko-KR" spc="-150" dirty="0" smtClean="0">
                <a:cs typeface="Consolas" panose="020B0609020204030204" pitchFamily="49" charset="0"/>
              </a:rPr>
              <a:t> to be written.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ko-KR" spc="-150" dirty="0" smtClean="0">
                <a:cs typeface="Consolas" panose="020B0609020204030204" pitchFamily="49" charset="0"/>
              </a:rPr>
              <a:t>is the address of the file to write to.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append </a:t>
            </a:r>
            <a:r>
              <a:rPr lang="en-US" altLang="ko-KR" spc="-150" dirty="0" smtClean="0">
                <a:cs typeface="Consolas" panose="020B0609020204030204" pitchFamily="49" charset="0"/>
              </a:rPr>
              <a:t>indicates whether or not to append.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cs typeface="Consolas" panose="020B0609020204030204" pitchFamily="49" charset="0"/>
              </a:rPr>
              <a:t>is the character used to separate the values.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row.name </a:t>
            </a:r>
            <a:r>
              <a:rPr lang="en-US" altLang="ko-KR" spc="-150" dirty="0" smtClean="0">
                <a:cs typeface="Consolas" panose="020B0609020204030204" pitchFamily="49" charset="0"/>
              </a:rPr>
              <a:t>indicates whether or not to include the row names as the first column.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col.names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cs typeface="Consolas" panose="020B0609020204030204" pitchFamily="49" charset="0"/>
              </a:rPr>
              <a:t>indicates whether or not to include the column names as the first row. </a:t>
            </a:r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8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We have seen that a vector is an indexed set of objects.</a:t>
            </a:r>
          </a:p>
          <a:p>
            <a:pPr lvl="1"/>
            <a:r>
              <a:rPr lang="en-US" altLang="ko-KR" dirty="0" smtClean="0"/>
              <a:t>All the elements of a vector to be the same type – numeric, character or logical – which is called the mode of the vector.</a:t>
            </a:r>
          </a:p>
          <a:p>
            <a:r>
              <a:rPr lang="en-US" altLang="ko-KR" dirty="0" smtClean="0"/>
              <a:t>List is an indexed set of objects, but the element of a list can be of different type, including other list.</a:t>
            </a:r>
          </a:p>
          <a:p>
            <a:pPr lvl="1"/>
            <a:r>
              <a:rPr lang="en-US" altLang="ko-KR" dirty="0" smtClean="0"/>
              <a:t>The mode of a list is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A list is created using the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list(…) </a:t>
            </a:r>
            <a:r>
              <a:rPr lang="en-US" altLang="ko-KR" spc="-150" dirty="0" smtClean="0">
                <a:cs typeface="Consolas" panose="020B0609020204030204" pitchFamily="49" charset="0"/>
              </a:rPr>
              <a:t>command, with comma </a:t>
            </a:r>
            <a:r>
              <a:rPr lang="en-US" altLang="ko-KR" spc="-150" dirty="0" smtClean="0">
                <a:cs typeface="Consolas" panose="020B0609020204030204" pitchFamily="49" charset="0"/>
              </a:rPr>
              <a:t>separated </a:t>
            </a:r>
            <a:r>
              <a:rPr lang="en-US" altLang="ko-KR" spc="-150" dirty="0" smtClean="0">
                <a:cs typeface="Consolas" panose="020B0609020204030204" pitchFamily="49" charset="0"/>
              </a:rPr>
              <a:t>arguments.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Single square brackets [ ] are used to select a </a:t>
            </a:r>
            <a:r>
              <a:rPr lang="en-US" altLang="ko-KR" spc="-150" dirty="0" err="1" smtClean="0">
                <a:cs typeface="Consolas" panose="020B0609020204030204" pitchFamily="49" charset="0"/>
              </a:rPr>
              <a:t>sublist</a:t>
            </a:r>
            <a:r>
              <a:rPr lang="en-US" altLang="ko-KR" spc="-150" dirty="0" smtClean="0">
                <a:cs typeface="Consolas" panose="020B0609020204030204" pitchFamily="49" charset="0"/>
              </a:rPr>
              <a:t>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Double square brackets [[ ]] are used to extract a single element.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5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17973" cy="30923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 &lt;- list("one", TRUE, 3, c("f", "o", "u", "r"))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[[2]]</a:t>
            </a:r>
            <a:endParaRPr lang="en-US" altLang="ko-KR" i="1" dirty="0"/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[[2]])</a:t>
            </a:r>
          </a:p>
          <a:p>
            <a:pPr marL="0" indent="0">
              <a:buNone/>
            </a:pPr>
            <a:r>
              <a:rPr lang="en-US" altLang="ko-KR" dirty="0" smtClean="0"/>
              <a:t>[1] "logical"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[2]</a:t>
            </a:r>
          </a:p>
          <a:p>
            <a:pPr marL="0" indent="0">
              <a:buNone/>
            </a:pPr>
            <a:r>
              <a:rPr lang="en-US" altLang="ko-KR" dirty="0" smtClean="0"/>
              <a:t>[[1]]</a:t>
            </a:r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8200" y="5066270"/>
            <a:ext cx="10299356" cy="11765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When displaying a list, </a:t>
            </a:r>
          </a:p>
          <a:p>
            <a:r>
              <a:rPr lang="en-US" altLang="ko-KR" dirty="0" smtClean="0"/>
              <a:t>R uses double brackets [[1]], [[2]], etc., to indicate list elements, </a:t>
            </a:r>
          </a:p>
          <a:p>
            <a:r>
              <a:rPr lang="en-US" altLang="ko-KR" dirty="0" smtClean="0"/>
              <a:t>then single brackets [1], [2], etc., to indicate vector elements.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570573" y="1825625"/>
            <a:ext cx="4205416" cy="2474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[2])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[1] "list"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[[4]][1]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[1] "f"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[4][1]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[[1]]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[1] "f" "o" "u" "r"</a:t>
            </a:r>
          </a:p>
        </p:txBody>
      </p:sp>
    </p:spTree>
    <p:extLst>
      <p:ext uri="{BB962C8B-B14F-4D97-AF65-F5344CB8AC3E}">
        <p14:creationId xmlns:p14="http://schemas.microsoft.com/office/powerpoint/2010/main" val="12383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 of elements of list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The element of a list can be named when the list is created.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i="1" dirty="0" smtClean="0"/>
              <a:t>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 &lt;- list(first = "one", second=TRUE, third=3, fourth = </a:t>
            </a:r>
            <a:r>
              <a:rPr lang="en-US" altLang="ko-KR" i="1" dirty="0"/>
              <a:t>c("f", "o", "u", "r</a:t>
            </a:r>
            <a:r>
              <a:rPr lang="en-US" altLang="ko-KR" i="1" dirty="0" smtClean="0"/>
              <a:t>"))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i="1" dirty="0" smtClean="0"/>
              <a:t> names(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[1] "first" "second" "third" "fourth"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my.list$second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/>
              <a:t>The element of a list can be </a:t>
            </a:r>
            <a:r>
              <a:rPr lang="en-US" altLang="ko-KR" dirty="0" smtClean="0"/>
              <a:t>named by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altLang="ko-KR" dirty="0" smtClean="0"/>
              <a:t> attribute.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names(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) &lt;- c("Fi", "Se", "</a:t>
            </a:r>
            <a:r>
              <a:rPr lang="en-US" altLang="ko-KR" i="1" dirty="0" err="1" smtClean="0"/>
              <a:t>Th</a:t>
            </a:r>
            <a:r>
              <a:rPr lang="en-US" altLang="ko-KR" i="1" dirty="0" smtClean="0"/>
              <a:t>", "</a:t>
            </a:r>
            <a:r>
              <a:rPr lang="en-US" altLang="ko-KR" i="1" dirty="0" err="1" smtClean="0"/>
              <a:t>Fo</a:t>
            </a:r>
            <a:r>
              <a:rPr lang="en-US" altLang="ko-KR" i="1" dirty="0" smtClean="0"/>
              <a:t>")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my.list$"Se</a:t>
            </a:r>
            <a:r>
              <a:rPr lang="en-US" altLang="ko-KR" i="1" dirty="0" smtClean="0"/>
              <a:t>"     # or </a:t>
            </a:r>
            <a:r>
              <a:rPr lang="en-US" altLang="ko-KR" i="1" dirty="0" err="1" smtClean="0"/>
              <a:t>my.list$Se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[["Se"]]</a:t>
            </a:r>
          </a:p>
          <a:p>
            <a:pPr marL="0" indent="0">
              <a:buNone/>
            </a:pPr>
            <a:r>
              <a:rPr lang="en-US" altLang="ko-KR" dirty="0" smtClean="0"/>
              <a:t>[1] 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4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as output of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Many functions produce list object as their </a:t>
            </a:r>
            <a:r>
              <a:rPr lang="en-US" altLang="ko-KR" dirty="0" err="1" smtClean="0"/>
              <a:t>ouput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For example, when fit a least squares regression, the regression object itself is a list, </a:t>
            </a:r>
          </a:p>
          <a:p>
            <a:r>
              <a:rPr lang="en-US" altLang="ko-KR" dirty="0" smtClean="0"/>
              <a:t>and can manipulated using list operations.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lm.xy</a:t>
            </a:r>
            <a:r>
              <a:rPr lang="en-US" altLang="ko-KR" i="1" dirty="0" smtClean="0"/>
              <a:t> &lt;- lm(</a:t>
            </a:r>
            <a:r>
              <a:rPr lang="en-US" altLang="ko-KR" i="1" dirty="0" err="1" smtClean="0"/>
              <a:t>y~x</a:t>
            </a:r>
            <a:r>
              <a:rPr lang="en-US" altLang="ko-KR" i="1" dirty="0" smtClean="0"/>
              <a:t>, </a:t>
            </a:r>
            <a:r>
              <a:rPr lang="en-US" altLang="ko-KR" i="1" dirty="0" smtClean="0"/>
              <a:t>data=</a:t>
            </a:r>
            <a:r>
              <a:rPr lang="en-US" altLang="ko-KR" i="1" dirty="0" err="1" smtClean="0"/>
              <a:t>data.frame</a:t>
            </a:r>
            <a:r>
              <a:rPr lang="en-US" altLang="ko-KR" i="1" dirty="0" smtClean="0"/>
              <a:t>(x=1:5</a:t>
            </a:r>
            <a:r>
              <a:rPr lang="en-US" altLang="ko-KR" i="1" dirty="0" smtClean="0"/>
              <a:t>, y=1:5))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lm.xy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[1] "list"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names(</a:t>
            </a:r>
            <a:r>
              <a:rPr lang="en-US" altLang="ko-KR" i="1" dirty="0" err="1" smtClean="0"/>
              <a:t>lm.xy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[1] "coefficients"  "residuals"     "effects"       "rank"         </a:t>
            </a:r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en-US" altLang="ko-KR" dirty="0"/>
              <a:t>5] "</a:t>
            </a:r>
            <a:r>
              <a:rPr lang="en-US" altLang="ko-KR" dirty="0" err="1"/>
              <a:t>fitted.values</a:t>
            </a:r>
            <a:r>
              <a:rPr lang="en-US" altLang="ko-KR" dirty="0"/>
              <a:t>" "assign"        "</a:t>
            </a:r>
            <a:r>
              <a:rPr lang="en-US" altLang="ko-KR" dirty="0" err="1"/>
              <a:t>qr</a:t>
            </a:r>
            <a:r>
              <a:rPr lang="en-US" altLang="ko-KR" dirty="0"/>
              <a:t>"            "</a:t>
            </a:r>
            <a:r>
              <a:rPr lang="en-US" altLang="ko-KR" dirty="0" err="1"/>
              <a:t>df.residual</a:t>
            </a:r>
            <a:r>
              <a:rPr lang="en-US" altLang="ko-KR" dirty="0"/>
              <a:t>"  </a:t>
            </a:r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en-US" altLang="ko-KR" dirty="0"/>
              <a:t>9] "</a:t>
            </a:r>
            <a:r>
              <a:rPr lang="en-US" altLang="ko-KR" dirty="0" err="1"/>
              <a:t>xlevels</a:t>
            </a:r>
            <a:r>
              <a:rPr lang="en-US" altLang="ko-KR" dirty="0"/>
              <a:t>"       "call"          "terms"         "model" 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cs typeface="Consolas" panose="020B0609020204030204" pitchFamily="49" charset="0"/>
              </a:rPr>
              <a:t>can be used to summarize a list or </a:t>
            </a:r>
            <a:r>
              <a:rPr lang="en-US" altLang="ko-KR" dirty="0" err="1" smtClean="0">
                <a:cs typeface="Consolas" panose="020B0609020204030204" pitchFamily="49" charset="0"/>
              </a:rPr>
              <a:t>dataframe</a:t>
            </a:r>
            <a:r>
              <a:rPr lang="en-US" altLang="ko-KR" dirty="0" smtClean="0">
                <a:cs typeface="Consolas" panose="020B0609020204030204" pitchFamily="49" charset="0"/>
              </a:rPr>
              <a:t> :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lm.xy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63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 family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 has several functions that allow you to easily apply a function to all or selected elements of a list or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altLang="ko-KR" dirty="0" smtClean="0"/>
              <a:t> allows us to </a:t>
            </a:r>
            <a:r>
              <a:rPr lang="en-US" altLang="ko-KR" dirty="0" err="1" smtClean="0"/>
              <a:t>vectorise</a:t>
            </a:r>
            <a:r>
              <a:rPr lang="en-US" altLang="ko-KR" dirty="0" smtClean="0"/>
              <a:t> the application of a function to subsets of data.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INDEX, FUN, …)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: target vector to be applied.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ko-KR" dirty="0" smtClean="0"/>
              <a:t> : a factor, the same length as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, used to group the elements. (If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ko-KR" dirty="0" smtClean="0"/>
              <a:t> is not a factor, then it will be automatically converted to a factor.)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altLang="ko-KR" dirty="0" smtClean="0"/>
              <a:t> : a function to be applied. It is applied to </a:t>
            </a:r>
            <a:r>
              <a:rPr lang="en-US" altLang="ko-KR" dirty="0" err="1" smtClean="0"/>
              <a:t>subvectors</a:t>
            </a:r>
            <a:r>
              <a:rPr lang="en-US" altLang="ko-KR" dirty="0" smtClean="0"/>
              <a:t> of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corresponding to a single level of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41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Sophisticated 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 provides sophisticated structure for the storage and manipulation of data.</a:t>
            </a:r>
          </a:p>
          <a:p>
            <a:pPr lvl="1"/>
            <a:r>
              <a:rPr lang="en-US" altLang="ko-KR" dirty="0" smtClean="0"/>
              <a:t>simplify data representation, manipulation and analysis.</a:t>
            </a:r>
          </a:p>
          <a:p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 like a matrix, </a:t>
            </a:r>
          </a:p>
          <a:p>
            <a:pPr lvl="1"/>
            <a:r>
              <a:rPr lang="en-US" altLang="ko-KR" dirty="0" smtClean="0"/>
              <a:t>but extended to allow for different object models in different columns</a:t>
            </a:r>
          </a:p>
          <a:p>
            <a:r>
              <a:rPr lang="en-US" altLang="ko-KR" dirty="0" smtClean="0"/>
              <a:t>list</a:t>
            </a:r>
          </a:p>
          <a:p>
            <a:pPr lvl="1"/>
            <a:r>
              <a:rPr lang="en-US" altLang="ko-KR" dirty="0" smtClean="0"/>
              <a:t>is a general data structure that can house many kinds of R object.</a:t>
            </a:r>
          </a:p>
          <a:p>
            <a:r>
              <a:rPr lang="en-US" altLang="ko-KR" dirty="0" smtClean="0"/>
              <a:t>factor</a:t>
            </a:r>
          </a:p>
          <a:p>
            <a:pPr lvl="1"/>
            <a:r>
              <a:rPr lang="en-US" altLang="ko-KR" dirty="0" smtClean="0"/>
              <a:t>special variable that represent categorical objects.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119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tapply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Using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altLang="ko-KR" dirty="0" smtClean="0"/>
              <a:t> we obtain average height group by species as follows: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tapply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ufc$height.m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ufc$species</a:t>
            </a:r>
            <a:r>
              <a:rPr lang="en-US" altLang="ko-KR" dirty="0" smtClean="0"/>
              <a:t>, mean)</a:t>
            </a:r>
          </a:p>
          <a:p>
            <a:pPr marL="0" indent="0">
              <a:buNone/>
            </a:pPr>
            <a:r>
              <a:rPr lang="en-US" altLang="ko-KR" dirty="0"/>
              <a:t> DF       </a:t>
            </a:r>
            <a:r>
              <a:rPr lang="en-US" altLang="ko-KR" dirty="0" smtClean="0"/>
              <a:t> GF         WC        WL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25.30000 24.34322 23.48777 25.47273 </a:t>
            </a:r>
            <a:endParaRPr lang="en-US" altLang="ko-KR" dirty="0" smtClean="0"/>
          </a:p>
          <a:p>
            <a:r>
              <a:rPr lang="en-US" altLang="ko-KR" dirty="0" smtClean="0"/>
              <a:t>To round the results: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round(</a:t>
            </a:r>
            <a:r>
              <a:rPr lang="en-US" altLang="ko-KR" i="1" dirty="0" err="1" smtClean="0"/>
              <a:t>tapply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ufc$height.m</a:t>
            </a:r>
            <a:r>
              <a:rPr lang="en-US" altLang="ko-KR" i="1" dirty="0"/>
              <a:t>, </a:t>
            </a:r>
            <a:r>
              <a:rPr lang="en-US" altLang="ko-KR" i="1" dirty="0" err="1"/>
              <a:t>ufc$species</a:t>
            </a:r>
            <a:r>
              <a:rPr lang="en-US" altLang="ko-KR" i="1" dirty="0"/>
              <a:t>, mean</a:t>
            </a:r>
            <a:r>
              <a:rPr lang="en-US" altLang="ko-KR" i="1" dirty="0" smtClean="0"/>
              <a:t>), digits=1)</a:t>
            </a:r>
          </a:p>
          <a:p>
            <a:pPr marL="0" indent="0">
              <a:buNone/>
            </a:pPr>
            <a:endParaRPr lang="en-US" altLang="ko-KR" i="1" dirty="0" smtClean="0"/>
          </a:p>
          <a:p>
            <a:r>
              <a:rPr lang="en-US" altLang="ko-KR" dirty="0" smtClean="0"/>
              <a:t>To find out how many samples we have of each species: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i="1" dirty="0" err="1"/>
              <a:t>tapply</a:t>
            </a:r>
            <a:r>
              <a:rPr lang="en-US" altLang="ko-KR" i="1" dirty="0"/>
              <a:t>(</a:t>
            </a:r>
            <a:r>
              <a:rPr lang="en-US" altLang="ko-KR" i="1" dirty="0" err="1"/>
              <a:t>ufc$species</a:t>
            </a:r>
            <a:r>
              <a:rPr lang="en-US" altLang="ko-KR" i="1" dirty="0"/>
              <a:t>, </a:t>
            </a:r>
            <a:r>
              <a:rPr lang="en-US" altLang="ko-KR" i="1" dirty="0" err="1"/>
              <a:t>ufc$species</a:t>
            </a:r>
            <a:r>
              <a:rPr lang="en-US" altLang="ko-KR" i="1" dirty="0"/>
              <a:t>, length)</a:t>
            </a:r>
          </a:p>
          <a:p>
            <a:pPr marL="0" indent="0">
              <a:buNone/>
            </a:pPr>
            <a:r>
              <a:rPr lang="en-US" altLang="ko-KR" dirty="0"/>
              <a:t> DF  GF  WC  WL </a:t>
            </a:r>
          </a:p>
          <a:p>
            <a:pPr marL="0" indent="0">
              <a:buNone/>
            </a:pPr>
            <a:r>
              <a:rPr lang="en-US" altLang="ko-KR" dirty="0"/>
              <a:t> 57 118 139  22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782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lapply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sapply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FUN, …) </a:t>
            </a:r>
            <a:r>
              <a:rPr lang="en-US" altLang="ko-KR" dirty="0" smtClean="0"/>
              <a:t>applies the function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altLang="ko-KR" dirty="0" smtClean="0"/>
              <a:t> to each element of the list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and returns a list.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FUN, …) </a:t>
            </a:r>
            <a:r>
              <a:rPr lang="en-US" altLang="ko-KR" dirty="0" smtClean="0"/>
              <a:t>applies the function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altLang="ko-KR" dirty="0" smtClean="0"/>
              <a:t> to each element of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, which can be a list or a vector, </a:t>
            </a:r>
          </a:p>
          <a:p>
            <a:pPr lvl="1"/>
            <a:r>
              <a:rPr lang="en-US" altLang="ko-KR" dirty="0" smtClean="0"/>
              <a:t>and by default will try to return the results in a vector or a matrix, if this make sense, otherwise in a list.</a:t>
            </a:r>
          </a:p>
        </p:txBody>
      </p:sp>
    </p:spTree>
    <p:extLst>
      <p:ext uri="{BB962C8B-B14F-4D97-AF65-F5344CB8AC3E}">
        <p14:creationId xmlns:p14="http://schemas.microsoft.com/office/powerpoint/2010/main" val="215428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lapply</a:t>
            </a:r>
            <a:r>
              <a:rPr lang="en-US" altLang="ko-KR" dirty="0"/>
              <a:t> and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To obtain the mean diameter, height, and volume of trees: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i="1" dirty="0" err="1"/>
              <a:t>lapply</a:t>
            </a:r>
            <a:r>
              <a:rPr lang="en-US" altLang="ko-KR" i="1" dirty="0"/>
              <a:t>(</a:t>
            </a:r>
            <a:r>
              <a:rPr lang="en-US" altLang="ko-KR" i="1" dirty="0" err="1"/>
              <a:t>ufc</a:t>
            </a:r>
            <a:r>
              <a:rPr lang="en-US" altLang="ko-KR" i="1" dirty="0"/>
              <a:t>[4:6], mean</a:t>
            </a:r>
            <a:r>
              <a:rPr lang="en-US" altLang="ko-KR" i="1" dirty="0" smtClean="0"/>
              <a:t>)   # return a list</a:t>
            </a:r>
          </a:p>
          <a:p>
            <a:pPr marL="0" indent="0">
              <a:buNone/>
            </a:pPr>
            <a:r>
              <a:rPr lang="en-US" altLang="ko-KR" dirty="0"/>
              <a:t>$dbh.cm</a:t>
            </a:r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en-US" altLang="ko-KR" dirty="0" smtClean="0"/>
              <a:t>37.41369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dirty="0" err="1"/>
              <a:t>height.m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en-US" altLang="ko-KR" dirty="0" smtClean="0"/>
              <a:t>24.2256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$volume.m3</a:t>
            </a:r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en-US" altLang="ko-KR" dirty="0" smtClean="0"/>
              <a:t>1.93294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i="1" dirty="0" err="1"/>
              <a:t>sapply</a:t>
            </a:r>
            <a:r>
              <a:rPr lang="en-US" altLang="ko-KR" i="1" dirty="0"/>
              <a:t>(</a:t>
            </a:r>
            <a:r>
              <a:rPr lang="en-US" altLang="ko-KR" i="1" dirty="0" err="1"/>
              <a:t>ufc</a:t>
            </a:r>
            <a:r>
              <a:rPr lang="en-US" altLang="ko-KR" i="1" dirty="0"/>
              <a:t>[4:6], mean</a:t>
            </a:r>
            <a:r>
              <a:rPr lang="en-US" altLang="ko-KR" i="1" dirty="0" smtClean="0"/>
              <a:t>)   # return a vector</a:t>
            </a:r>
          </a:p>
          <a:p>
            <a:pPr marL="0" indent="0">
              <a:buNone/>
            </a:pPr>
            <a:r>
              <a:rPr lang="en-US" altLang="ko-KR" dirty="0"/>
              <a:t> dbh.cm  </a:t>
            </a:r>
            <a:r>
              <a:rPr lang="en-US" altLang="ko-KR" dirty="0" err="1"/>
              <a:t>height.m</a:t>
            </a:r>
            <a:r>
              <a:rPr lang="en-US" altLang="ko-KR" dirty="0"/>
              <a:t> volume.m3 </a:t>
            </a:r>
          </a:p>
          <a:p>
            <a:pPr marL="0" indent="0">
              <a:buNone/>
            </a:pPr>
            <a:r>
              <a:rPr lang="en-US" altLang="ko-KR" dirty="0"/>
              <a:t> 37.41369  24.22560   1.93294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12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ata type for ordinal and categorical vectors.</a:t>
            </a:r>
          </a:p>
          <a:p>
            <a:r>
              <a:rPr lang="en-US" altLang="ko-KR" dirty="0" smtClean="0"/>
              <a:t>The possible values of a factor are referred to as its level.</a:t>
            </a:r>
          </a:p>
          <a:p>
            <a:r>
              <a:rPr lang="en-US" altLang="ko-KR" dirty="0" smtClean="0"/>
              <a:t>To create a factor, apply function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factor </a:t>
            </a:r>
            <a:r>
              <a:rPr lang="en-US" altLang="ko-KR" spc="-150" dirty="0" smtClean="0">
                <a:cs typeface="Consolas" panose="020B0609020204030204" pitchFamily="49" charset="0"/>
              </a:rPr>
              <a:t>to some vector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hair &lt;- c("blonde", "black", "brown", "brown", "black", "gray", "none")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hair &lt;- factor(hair)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levels(hair)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[1] "black"  "blonde" "brown"  "gray"   "none"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Specify level using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levels</a:t>
            </a:r>
            <a:r>
              <a:rPr lang="en-US" altLang="ko-KR" spc="-150" dirty="0" smtClean="0">
                <a:cs typeface="Consolas" panose="020B0609020204030204" pitchFamily="49" charset="0"/>
              </a:rPr>
              <a:t> argument.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hair &lt;- factor(hair, levels=c("black", "blonde", "brown", "gray", "white", "none"))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table(hair)</a:t>
            </a:r>
            <a:r>
              <a:rPr lang="en-US" altLang="ko-KR" spc="-150" dirty="0" smtClean="0"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cs typeface="Consolas" panose="020B0609020204030204" pitchFamily="49" charset="0"/>
              </a:rPr>
            </a:br>
            <a:r>
              <a:rPr lang="en-US" altLang="ko-KR" spc="-150" dirty="0" smtClean="0">
                <a:cs typeface="Consolas" panose="020B0609020204030204" pitchFamily="49" charset="0"/>
              </a:rPr>
              <a:t> hair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 black blonde  brown   gray  white   none 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     2      1         2         1       0        1 </a:t>
            </a:r>
          </a:p>
          <a:p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2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is a list of vectors (with equal length).</a:t>
            </a:r>
          </a:p>
          <a:p>
            <a:r>
              <a:rPr lang="en-US" altLang="ko-KR" dirty="0" smtClean="0"/>
              <a:t>Each vector (column) is a variable in experiment.</a:t>
            </a:r>
          </a:p>
          <a:p>
            <a:r>
              <a:rPr lang="en-US" altLang="ko-KR" dirty="0" smtClean="0"/>
              <a:t>Each row is a single observation.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3888"/>
              </p:ext>
            </p:extLst>
          </p:nvPr>
        </p:nvGraphicFramePr>
        <p:xfrm>
          <a:off x="1447110" y="3445017"/>
          <a:ext cx="618936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73"/>
                <a:gridCol w="1237873"/>
                <a:gridCol w="1237873"/>
                <a:gridCol w="1237873"/>
                <a:gridCol w="123787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Plot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Species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Height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20.5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33.0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30.0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read.table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 smtClean="0"/>
              <a:t>Large </a:t>
            </a:r>
            <a:r>
              <a:rPr lang="en-US" altLang="ko-KR" spc="-150" dirty="0" err="1" smtClean="0"/>
              <a:t>dataframe</a:t>
            </a:r>
            <a:r>
              <a:rPr lang="en-US" altLang="ko-KR" spc="-150" dirty="0" smtClean="0"/>
              <a:t> are usually read into R from a file, using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(file, header=FALSE,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="")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filename to be read, can be relative or absolute.</a:t>
            </a:r>
          </a:p>
          <a:p>
            <a:pPr lvl="1"/>
            <a:r>
              <a:rPr lang="en-US" altLang="ko-KR" dirty="0" smtClean="0">
                <a:cs typeface="Consolas" panose="020B0609020204030204" pitchFamily="49" charset="0"/>
              </a:rPr>
              <a:t>the same number of values in each row.</a:t>
            </a:r>
          </a:p>
          <a:p>
            <a:pPr lvl="1"/>
            <a:r>
              <a:rPr lang="en-US" altLang="ko-KR" spc="-150" dirty="0" smtClean="0">
                <a:cs typeface="Consolas" panose="020B0609020204030204" pitchFamily="49" charset="0"/>
              </a:rPr>
              <a:t>the values may be different modes, but the pattern of modes must be the same in each row.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</a:p>
          <a:p>
            <a:pPr lvl="1"/>
            <a:r>
              <a:rPr lang="en-US" altLang="ko-KR" spc="-150" dirty="0" smtClean="0">
                <a:cs typeface="Consolas" panose="020B0609020204030204" pitchFamily="49" charset="0"/>
              </a:rPr>
              <a:t>whether or not the first line of the file is the variable names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cs typeface="Consolas" panose="020B0609020204030204" pitchFamily="49" charset="0"/>
              </a:rPr>
              <a:t>gives the character used to separate values in each row.</a:t>
            </a:r>
          </a:p>
          <a:p>
            <a:pPr lvl="1"/>
            <a:r>
              <a:rPr lang="en-US" altLang="ko-KR" spc="-150" dirty="0" smtClean="0">
                <a:cs typeface="Consolas" panose="020B0609020204030204" pitchFamily="49" charset="0"/>
              </a:rPr>
              <a:t>default "" has the special interpretation that a variable amount of white space (spaces, tabs, returns) can separate values.</a:t>
            </a:r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1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about </a:t>
            </a:r>
            <a:r>
              <a:rPr lang="en-US" altLang="ko-KR" dirty="0" err="1" smtClean="0"/>
              <a:t>read.table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cs typeface="Consolas" panose="020B0609020204030204" pitchFamily="49" charset="0"/>
              </a:rPr>
              <a:t>Two commonly used variants of </a:t>
            </a:r>
            <a:r>
              <a:rPr lang="en-US" altLang="ko-KR" spc="-150" dirty="0" err="1" smtClean="0">
                <a:cs typeface="Consolas" panose="020B0609020204030204" pitchFamily="49" charset="0"/>
              </a:rPr>
              <a:t>read.table</a:t>
            </a:r>
            <a:endParaRPr lang="en-US" altLang="ko-KR" spc="-150" dirty="0" smtClean="0"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read.csv(file)</a:t>
            </a:r>
          </a:p>
          <a:p>
            <a:pPr lvl="2"/>
            <a:r>
              <a:rPr lang="en-US" altLang="ko-KR" dirty="0" smtClean="0"/>
              <a:t>for comma-separated data</a:t>
            </a:r>
          </a:p>
          <a:p>
            <a:pPr lvl="2"/>
            <a:r>
              <a:rPr lang="en-US" altLang="ko-KR" dirty="0" smtClean="0"/>
              <a:t>equivalent to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(file, header=TRUE,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=",")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read.delim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</a:p>
          <a:p>
            <a:pPr lvl="2"/>
            <a:r>
              <a:rPr lang="en-US" altLang="ko-KR" dirty="0" smtClean="0">
                <a:cs typeface="Consolas" panose="020B0609020204030204" pitchFamily="49" charset="0"/>
              </a:rPr>
              <a:t>for tab-delimitated data</a:t>
            </a:r>
          </a:p>
          <a:p>
            <a:pPr lvl="2"/>
            <a:r>
              <a:rPr lang="en-US" altLang="ko-KR" dirty="0" smtClean="0">
                <a:cs typeface="Consolas" panose="020B0609020204030204" pitchFamily="49" charset="0"/>
              </a:rPr>
              <a:t>equivalent to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(file, header=TRUE,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="\t")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4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a header is present, it is used to name the columns of the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You can assign your own column names after reading the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(using the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altLang="ko-KR" dirty="0" smtClean="0"/>
              <a:t> function).</a:t>
            </a:r>
          </a:p>
          <a:p>
            <a:r>
              <a:rPr lang="en-US" altLang="ko-KR" dirty="0" smtClean="0"/>
              <a:t>Or when you read it in, using the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col.names</a:t>
            </a:r>
            <a:r>
              <a:rPr lang="en-US" altLang="ko-KR" dirty="0" smtClean="0"/>
              <a:t> argument,</a:t>
            </a:r>
          </a:p>
          <a:p>
            <a:pPr lvl="1"/>
            <a:r>
              <a:rPr lang="en-US" altLang="ko-KR" dirty="0" smtClean="0"/>
              <a:t>which should be assigned a character vector the same lengths of the column number.</a:t>
            </a:r>
          </a:p>
          <a:p>
            <a:r>
              <a:rPr lang="en-US" altLang="ko-KR" dirty="0" smtClean="0"/>
              <a:t>If there is no </a:t>
            </a:r>
            <a:r>
              <a:rPr lang="en-US" altLang="ko-KR" dirty="0" smtClean="0"/>
              <a:t>head </a:t>
            </a:r>
            <a:r>
              <a:rPr lang="en-US" altLang="ko-KR" dirty="0" smtClean="0"/>
              <a:t>and no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col.names</a:t>
            </a:r>
            <a:r>
              <a:rPr lang="en-US" altLang="ko-KR" dirty="0"/>
              <a:t> argument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then R uses the names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"V1", "V2"</a:t>
            </a:r>
            <a:r>
              <a:rPr lang="en-US" altLang="ko-KR" dirty="0" smtClean="0"/>
              <a:t>, etc.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143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 csv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ufc.csv is comma separated and there is a header line.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 </a:t>
            </a:r>
            <a:r>
              <a:rPr lang="en-US" altLang="ko-KR" i="1" dirty="0"/>
              <a:t>&lt;- read.csv("</a:t>
            </a:r>
            <a:r>
              <a:rPr lang="en-US" altLang="ko-KR" i="1" dirty="0" smtClean="0"/>
              <a:t>C:/Code/R/simulation/ufc.csv")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altLang="ko-KR" dirty="0" smtClean="0"/>
              <a:t> to examine the object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head(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tail(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plot </a:t>
            </a:r>
            <a:r>
              <a:rPr lang="en-US" altLang="ko-KR" dirty="0"/>
              <a:t>tree species dbh.cm </a:t>
            </a:r>
            <a:r>
              <a:rPr lang="en-US" altLang="ko-KR" dirty="0" err="1"/>
              <a:t>height.m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331  </a:t>
            </a:r>
            <a:r>
              <a:rPr lang="en-US" altLang="ko-KR" dirty="0"/>
              <a:t>143    1      GF   28.0     21.0</a:t>
            </a:r>
            <a:endParaRPr lang="en-US" altLang="ko-KR" dirty="0" smtClean="0"/>
          </a:p>
          <a:p>
            <a:r>
              <a:rPr lang="en-US" altLang="ko-KR" dirty="0" smtClean="0"/>
              <a:t>Each column has a unique name and we can extract that variable by means of names using $.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</a:t>
            </a:r>
            <a:r>
              <a:rPr lang="en-US" altLang="ko-KR" i="1" dirty="0" err="1" smtClean="0"/>
              <a:t>ufc$heigth.m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x[1:5]</a:t>
            </a:r>
          </a:p>
          <a:p>
            <a:pPr marL="0" indent="0">
              <a:buNone/>
            </a:pPr>
            <a:r>
              <a:rPr lang="en-US" altLang="ko-KR" dirty="0" smtClean="0"/>
              <a:t>[1] 20.5 33.0 30.0 20.7 22.5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33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accessing element in </a:t>
            </a:r>
            <a:r>
              <a:rPr lang="en-US" altLang="ko-KR" dirty="0" err="1" smtClean="0"/>
              <a:t>data.frame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We can use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[[?]]</a:t>
            </a:r>
            <a:r>
              <a:rPr lang="en-US" altLang="ko-KR" dirty="0" smtClean="0"/>
              <a:t> to extract columns.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ufc$height.m</a:t>
            </a:r>
            <a:r>
              <a:rPr lang="en-US" altLang="ko-KR" spc="-150" dirty="0" smtClean="0"/>
              <a:t>, 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ufc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[[5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</a:t>
            </a:r>
            <a:r>
              <a:rPr lang="en-US" altLang="ko-KR" spc="-150" dirty="0" smtClean="0"/>
              <a:t>and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ufc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[["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height.m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"]] </a:t>
            </a:r>
            <a:r>
              <a:rPr lang="en-US" altLang="ko-KR" dirty="0" smtClean="0"/>
              <a:t>are all equivalent.</a:t>
            </a:r>
          </a:p>
          <a:p>
            <a:r>
              <a:rPr lang="en-US" altLang="ko-KR" dirty="0" smtClean="0"/>
              <a:t>You can extract the elements of a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directly using matrix indexing.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[1:5, 5]</a:t>
            </a:r>
          </a:p>
          <a:p>
            <a:pPr marL="0" indent="0">
              <a:buNone/>
            </a:pPr>
            <a:r>
              <a:rPr lang="en-US" altLang="ko-KR" dirty="0" smtClean="0"/>
              <a:t>[1] 20.5 33.0 30.0 20.7 22.5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To select more than one of the variables in a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we use [?].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ufc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[4:5]</a:t>
            </a:r>
            <a:r>
              <a:rPr lang="en-US" altLang="ko-KR" dirty="0" smtClean="0"/>
              <a:t> is equivalent to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ufc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[c("dbh.cm",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height.m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")]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diam.height</a:t>
            </a:r>
            <a:r>
              <a:rPr lang="en-US" altLang="ko-KR" i="1" dirty="0" smtClean="0"/>
              <a:t> &lt;- 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[4:5]    #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diam.height</a:t>
            </a:r>
            <a:r>
              <a:rPr lang="en-US" altLang="ko-KR" i="1" dirty="0" smtClean="0"/>
              <a:t>[1:5, ]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is.data.frame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diam.height</a:t>
            </a:r>
            <a:r>
              <a:rPr lang="en-US" altLang="ko-KR" i="1" dirty="0"/>
              <a:t>)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351946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1731</Words>
  <Application>Microsoft Office PowerPoint</Application>
  <PresentationFormat>와이드스크린</PresentationFormat>
  <Paragraphs>236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Consolas</vt:lpstr>
      <vt:lpstr>Office 테마</vt:lpstr>
      <vt:lpstr>Sophisticated data structures</vt:lpstr>
      <vt:lpstr>Sophisticated data structures</vt:lpstr>
      <vt:lpstr>Factor</vt:lpstr>
      <vt:lpstr>Dataframe</vt:lpstr>
      <vt:lpstr>read.table</vt:lpstr>
      <vt:lpstr>more about read.table</vt:lpstr>
      <vt:lpstr>Header</vt:lpstr>
      <vt:lpstr>read csv file</vt:lpstr>
      <vt:lpstr>accessing element in data.frame</vt:lpstr>
      <vt:lpstr>accessing element in data.frame (2)</vt:lpstr>
      <vt:lpstr>creating data.frame and adding column</vt:lpstr>
      <vt:lpstr>name of column</vt:lpstr>
      <vt:lpstr>subset</vt:lpstr>
      <vt:lpstr>write a dataframe</vt:lpstr>
      <vt:lpstr>List</vt:lpstr>
      <vt:lpstr>List example</vt:lpstr>
      <vt:lpstr>name of elements of list</vt:lpstr>
      <vt:lpstr>list as output of function</vt:lpstr>
      <vt:lpstr>apply family</vt:lpstr>
      <vt:lpstr>tapply example</vt:lpstr>
      <vt:lpstr>lapply and sapply</vt:lpstr>
      <vt:lpstr>lapply and sapply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Sophisticated data structures</dc:title>
  <dc:creator>sw</dc:creator>
  <cp:lastModifiedBy>sw</cp:lastModifiedBy>
  <cp:revision>144</cp:revision>
  <dcterms:created xsi:type="dcterms:W3CDTF">2016-02-13T12:56:27Z</dcterms:created>
  <dcterms:modified xsi:type="dcterms:W3CDTF">2016-04-03T13:24:41Z</dcterms:modified>
</cp:coreProperties>
</file>