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hdphoto1.wdp" ContentType="image/vnd.ms-photo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906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나눔바른고딕"/>
              </a:rPr>
              <a:t>Click to move the slide</a:t>
            </a:r>
            <a:endParaRPr b="0" lang="ko-KR" sz="1800" spc="-1" strike="noStrike">
              <a:solidFill>
                <a:srgbClr val="000000"/>
              </a:solidFill>
              <a:latin typeface="나눔바른고딕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E10C21E-F506-4DE8-9C05-BC095D6DA46E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952560" y="685800"/>
            <a:ext cx="4952520" cy="3428640"/>
          </a:xfrm>
          <a:prstGeom prst="rect">
            <a:avLst/>
          </a:prstGeom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4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9D978F5-6B9F-42DE-8EC2-198A1354C29F}" type="slidenum"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952560" y="685800"/>
            <a:ext cx="4952520" cy="342864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7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B6F5565-A01D-4EFC-82D3-F1516C8166CD}" type="slidenum"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952560" y="685800"/>
            <a:ext cx="4952520" cy="3428640"/>
          </a:xfrm>
          <a:prstGeom prst="rect">
            <a:avLst/>
          </a:prstGeom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7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F3D65F5-42E3-452D-8882-1C9B0A981C1E}" type="slidenum"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952560" y="685800"/>
            <a:ext cx="4952520" cy="3428640"/>
          </a:xfrm>
          <a:prstGeom prst="rect">
            <a:avLst/>
          </a:prstGeom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8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29FD47C-4B98-4C41-B3B9-7EE10671F2EE}" type="slidenum"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952560" y="685800"/>
            <a:ext cx="4952520" cy="3428640"/>
          </a:xfrm>
          <a:prstGeom prst="rect">
            <a:avLst/>
          </a:prstGeom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8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86335C5-A20E-4105-814B-7259521BA383}" type="slidenum"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952560" y="685800"/>
            <a:ext cx="4952520" cy="3428640"/>
          </a:xfrm>
          <a:prstGeom prst="rect">
            <a:avLst/>
          </a:prstGeom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8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A31454C-DCBB-4E74-8B85-C1CF75765D9E}" type="slidenum"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952560" y="685800"/>
            <a:ext cx="4952520" cy="3428640"/>
          </a:xfrm>
          <a:prstGeom prst="rect">
            <a:avLst/>
          </a:prstGeom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8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35DC3C0-9238-4E88-9D9D-0D81193D34BA}" type="slidenum"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952560" y="685800"/>
            <a:ext cx="4952520" cy="3428640"/>
          </a:xfrm>
          <a:prstGeom prst="rect">
            <a:avLst/>
          </a:prstGeom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9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A1EF6E6-62EB-4ECC-86E3-6235E9E7904C}" type="slidenum"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952560" y="685800"/>
            <a:ext cx="4952520" cy="3428640"/>
          </a:xfrm>
          <a:prstGeom prst="rect">
            <a:avLst/>
          </a:prstGeom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9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AC50112-EF79-4F41-8B9C-ABE30FCE5731}" type="slidenum"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952560" y="685800"/>
            <a:ext cx="4952520" cy="3428640"/>
          </a:xfrm>
          <a:prstGeom prst="rect">
            <a:avLst/>
          </a:prstGeom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9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4F7AB3B-AC3F-4A65-8148-C662DE73CC77}" type="slidenum"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952560" y="685800"/>
            <a:ext cx="4952520" cy="3428640"/>
          </a:xfrm>
          <a:prstGeom prst="rect">
            <a:avLst/>
          </a:prstGeom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5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909CCAF-0C5B-4AC4-94AF-E1DFAA4CB3C0}" type="slidenum"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952560" y="685800"/>
            <a:ext cx="4952520" cy="3428640"/>
          </a:xfrm>
          <a:prstGeom prst="rect">
            <a:avLst/>
          </a:prstGeom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5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D8900B0-4130-415D-9611-6CC5FDC02940}" type="slidenum"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952560" y="685800"/>
            <a:ext cx="4952520" cy="3428640"/>
          </a:xfrm>
          <a:prstGeom prst="rect">
            <a:avLst/>
          </a:prstGeom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EC41D2D-B898-4024-A25D-CFF7CBC594CE}" type="slidenum"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952560" y="685800"/>
            <a:ext cx="4952520" cy="3428640"/>
          </a:xfrm>
          <a:prstGeom prst="rect">
            <a:avLst/>
          </a:prstGeom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5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62F83AA-434D-4BF1-89E0-D3D0A32D29D9}" type="slidenum"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952560" y="685800"/>
            <a:ext cx="4952520" cy="3428640"/>
          </a:xfrm>
          <a:prstGeom prst="rect">
            <a:avLst/>
          </a:prstGeom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6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F3C9AD7-6723-4467-9B8D-47A2756D12C0}" type="slidenum"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952560" y="685800"/>
            <a:ext cx="4952520" cy="3428640"/>
          </a:xfrm>
          <a:prstGeom prst="rect">
            <a:avLst/>
          </a:prstGeom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6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0BDDBD8-0287-458F-AE7D-C59F7BB28E4B}" type="slidenum"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952560" y="685800"/>
            <a:ext cx="4952520" cy="3428640"/>
          </a:xfrm>
          <a:prstGeom prst="rect">
            <a:avLst/>
          </a:prstGeom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6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BEB2A75-D125-4E7A-85B1-26246F188FEA}" type="slidenum"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952560" y="685800"/>
            <a:ext cx="4952520" cy="3428640"/>
          </a:xfrm>
          <a:prstGeom prst="rect">
            <a:avLst/>
          </a:prstGeom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7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EBE4F7F-09F9-44DF-94F3-F314DD30DE40}" type="slidenum"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나눔바른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나눔바른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나눔바른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나눔바른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나눔바른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나눔바른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나눔바른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나눔바른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나눔바른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나눔바른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95360" y="6356520"/>
            <a:ext cx="2311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FC7AB18-020E-4675-8759-E9146EBE47C3}" type="datetime">
              <a:rPr b="0" lang="en-US" sz="1200" spc="-1" strike="noStrike">
                <a:solidFill>
                  <a:srgbClr val="8b8b8b"/>
                </a:solidFill>
                <a:latin typeface="맑은 고딕"/>
                <a:ea typeface="맑은 고딕"/>
              </a:rPr>
              <a:t>8/30/21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384720" y="6356520"/>
            <a:ext cx="313668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099200" y="6356520"/>
            <a:ext cx="23112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9DEABC3-106A-4C7D-AF24-1D797C5DFD2D}" type="slidenum">
              <a:rPr b="0" lang="en-US" sz="1200" spc="-1" strike="noStrike">
                <a:solidFill>
                  <a:srgbClr val="8b8b8b"/>
                </a:solidFill>
                <a:latin typeface="맑은 고딕"/>
                <a:ea typeface="맑은 고딕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나눔바른고딕"/>
              </a:rPr>
              <a:t>Click to edit the title text format</a:t>
            </a:r>
            <a:endParaRPr b="0" lang="ko-KR" sz="1800" spc="-1" strike="noStrike">
              <a:solidFill>
                <a:srgbClr val="000000"/>
              </a:solidFill>
              <a:latin typeface="나눔바른고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Click to edit the outline text format</a:t>
            </a:r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Second Outline Level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Third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Fourth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Fifth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Sixth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Seventh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microsoft.com/office/2007/relationships/hdphoto" Target="../media/hdphoto1.wdp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-315360"/>
            <a:ext cx="9905760" cy="7173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그림 1" descr=""/>
          <p:cNvPicPr/>
          <p:nvPr/>
        </p:nvPicPr>
        <p:blipFill>
          <a:blip r:embed="rId1"/>
          <a:stretch/>
        </p:blipFill>
        <p:spPr>
          <a:xfrm>
            <a:off x="0" y="720"/>
            <a:ext cx="9905760" cy="685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0" y="0"/>
            <a:ext cx="9905760" cy="6922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9" name="그림 6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3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9201600" y="259920"/>
            <a:ext cx="456840" cy="269640"/>
          </a:xfrm>
          <a:prstGeom prst="rect">
            <a:avLst/>
          </a:prstGeom>
          <a:ln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0" y="240840"/>
            <a:ext cx="99057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38" strike="noStrike">
                <a:solidFill>
                  <a:srgbClr val="d9d9d9"/>
                </a:solidFill>
                <a:latin typeface="맑은 고딕"/>
                <a:ea typeface="맑은 고딕"/>
              </a:rPr>
              <a:t> </a:t>
            </a:r>
            <a:r>
              <a:rPr b="1" lang="en-US" sz="1400" spc="-97" strike="noStrike">
                <a:solidFill>
                  <a:srgbClr val="d9d9d9"/>
                </a:solidFill>
                <a:latin typeface="맑은 고딕"/>
                <a:ea typeface="맑은 고딕"/>
              </a:rPr>
              <a:t>8. </a:t>
            </a:r>
            <a:r>
              <a:rPr b="1" lang="en-US" sz="1400" spc="-97" strike="noStrike">
                <a:solidFill>
                  <a:srgbClr val="d9d9d9"/>
                </a:solidFill>
                <a:latin typeface="맑은 고딕"/>
                <a:ea typeface="맑은 고딕"/>
              </a:rPr>
              <a:t>문제가 잘 해결된다면</a:t>
            </a:r>
            <a:r>
              <a:rPr b="1" lang="en-US" sz="1400" spc="-97" strike="noStrike">
                <a:solidFill>
                  <a:srgbClr val="d9d9d9"/>
                </a:solidFill>
                <a:latin typeface="맑은 고딕"/>
                <a:ea typeface="맑은 고딕"/>
              </a:rPr>
              <a:t>, </a:t>
            </a:r>
            <a:r>
              <a:rPr b="1" lang="en-US" sz="1400" spc="-97" strike="noStrike">
                <a:solidFill>
                  <a:srgbClr val="d9d9d9"/>
                </a:solidFill>
                <a:latin typeface="맑은 고딕"/>
                <a:ea typeface="맑은 고딕"/>
              </a:rPr>
              <a:t>이 시장은 얼마나 괜찮은 곳인가</a:t>
            </a:r>
            <a:r>
              <a:rPr b="1" lang="en-US" sz="1400" spc="-97" strike="noStrike">
                <a:solidFill>
                  <a:srgbClr val="d9d9d9"/>
                </a:solidFill>
                <a:latin typeface="맑은 고딕"/>
                <a:ea typeface="맑은 고딕"/>
              </a:rPr>
              <a:t>?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918000" y="1124640"/>
            <a:ext cx="7947000" cy="4248000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4"/>
          <p:cNvSpPr/>
          <p:nvPr/>
        </p:nvSpPr>
        <p:spPr>
          <a:xfrm>
            <a:off x="3080880" y="2093760"/>
            <a:ext cx="5784480" cy="3279240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5"/>
          <p:cNvSpPr/>
          <p:nvPr/>
        </p:nvSpPr>
        <p:spPr>
          <a:xfrm>
            <a:off x="5096880" y="3158640"/>
            <a:ext cx="3768120" cy="2206800"/>
          </a:xfrm>
          <a:prstGeom prst="rect">
            <a:avLst/>
          </a:prstGeom>
          <a:solidFill>
            <a:schemeClr val="bg1">
              <a:lumMod val="65000"/>
              <a:alpha val="36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6"/>
          <p:cNvSpPr/>
          <p:nvPr/>
        </p:nvSpPr>
        <p:spPr>
          <a:xfrm>
            <a:off x="1064520" y="1268640"/>
            <a:ext cx="96840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TAM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35" name="CustomShape 7"/>
          <p:cNvSpPr/>
          <p:nvPr/>
        </p:nvSpPr>
        <p:spPr>
          <a:xfrm>
            <a:off x="3224880" y="2205000"/>
            <a:ext cx="96840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SAM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36" name="CustomShape 8"/>
          <p:cNvSpPr/>
          <p:nvPr/>
        </p:nvSpPr>
        <p:spPr>
          <a:xfrm>
            <a:off x="5270040" y="3249000"/>
            <a:ext cx="96840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SOM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37" name="CustomShape 9"/>
          <p:cNvSpPr/>
          <p:nvPr/>
        </p:nvSpPr>
        <p:spPr>
          <a:xfrm>
            <a:off x="1168920" y="3777480"/>
            <a:ext cx="1728000" cy="484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50" spc="-69" strike="noStrike">
                <a:solidFill>
                  <a:srgbClr val="808080"/>
                </a:solidFill>
                <a:latin typeface="맑은 고딕"/>
                <a:ea typeface="맑은 고딕"/>
              </a:rPr>
              <a:t>전체 시장은 어디인가</a:t>
            </a:r>
            <a:r>
              <a:rPr b="1" lang="en-US" sz="1050" spc="-69" strike="noStrike">
                <a:solidFill>
                  <a:srgbClr val="808080"/>
                </a:solidFill>
                <a:latin typeface="맑은 고딕"/>
                <a:ea typeface="맑은 고딕"/>
              </a:rPr>
              <a:t>?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50" spc="-69" strike="noStrike">
                <a:solidFill>
                  <a:srgbClr val="808080"/>
                </a:solidFill>
                <a:latin typeface="맑은 고딕"/>
                <a:ea typeface="맑은 고딕"/>
              </a:rPr>
              <a:t>국가 체육시설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38" name="CustomShape 10"/>
          <p:cNvSpPr/>
          <p:nvPr/>
        </p:nvSpPr>
        <p:spPr>
          <a:xfrm>
            <a:off x="1168920" y="4306320"/>
            <a:ext cx="1728000" cy="484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50" spc="-69" strike="noStrike">
                <a:solidFill>
                  <a:srgbClr val="808080"/>
                </a:solidFill>
                <a:latin typeface="맑은 고딕"/>
                <a:ea typeface="맑은 고딕"/>
              </a:rPr>
              <a:t>추정 규모는</a:t>
            </a:r>
            <a:r>
              <a:rPr b="1" lang="en-US" sz="1050" spc="-69" strike="noStrike">
                <a:solidFill>
                  <a:srgbClr val="808080"/>
                </a:solidFill>
                <a:latin typeface="맑은 고딕"/>
                <a:ea typeface="맑은 고딕"/>
              </a:rPr>
              <a:t>?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39" name="CustomShape 11"/>
          <p:cNvSpPr/>
          <p:nvPr/>
        </p:nvSpPr>
        <p:spPr>
          <a:xfrm>
            <a:off x="3224880" y="3777480"/>
            <a:ext cx="1728000" cy="484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50" spc="-69" strike="noStrike">
                <a:solidFill>
                  <a:srgbClr val="808080"/>
                </a:solidFill>
                <a:latin typeface="맑은 고딕"/>
                <a:ea typeface="맑은 고딕"/>
              </a:rPr>
              <a:t>유효 시장은 어디인가</a:t>
            </a:r>
            <a:r>
              <a:rPr b="1" lang="en-US" sz="1050" spc="-69" strike="noStrike">
                <a:solidFill>
                  <a:srgbClr val="808080"/>
                </a:solidFill>
                <a:latin typeface="맑은 고딕"/>
                <a:ea typeface="맑은 고딕"/>
              </a:rPr>
              <a:t>?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50" spc="-69" strike="noStrike">
                <a:solidFill>
                  <a:srgbClr val="808080"/>
                </a:solidFill>
                <a:latin typeface="맑은 고딕"/>
                <a:ea typeface="맑은 고딕"/>
              </a:rPr>
              <a:t>테니스 사업장 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40" name="CustomShape 12"/>
          <p:cNvSpPr/>
          <p:nvPr/>
        </p:nvSpPr>
        <p:spPr>
          <a:xfrm>
            <a:off x="3224880" y="4306320"/>
            <a:ext cx="1728000" cy="484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50" spc="-69" strike="noStrike">
                <a:solidFill>
                  <a:srgbClr val="808080"/>
                </a:solidFill>
                <a:latin typeface="맑은 고딕"/>
                <a:ea typeface="맑은 고딕"/>
              </a:rPr>
              <a:t>추정 규모는</a:t>
            </a:r>
            <a:r>
              <a:rPr b="1" lang="en-US" sz="1050" spc="-69" strike="noStrike">
                <a:solidFill>
                  <a:srgbClr val="808080"/>
                </a:solidFill>
                <a:latin typeface="맑은 고딕"/>
                <a:ea typeface="맑은 고딕"/>
              </a:rPr>
              <a:t>?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41" name="CustomShape 13"/>
          <p:cNvSpPr/>
          <p:nvPr/>
        </p:nvSpPr>
        <p:spPr>
          <a:xfrm>
            <a:off x="5973120" y="3777480"/>
            <a:ext cx="1728000" cy="484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50" spc="-69" strike="noStrike">
                <a:solidFill>
                  <a:srgbClr val="808080"/>
                </a:solidFill>
                <a:latin typeface="맑은 고딕"/>
                <a:ea typeface="맑은 고딕"/>
              </a:rPr>
              <a:t>목표 시장은 어디인가</a:t>
            </a:r>
            <a:r>
              <a:rPr b="1" lang="en-US" sz="1050" spc="-69" strike="noStrike">
                <a:solidFill>
                  <a:srgbClr val="808080"/>
                </a:solidFill>
                <a:latin typeface="맑은 고딕"/>
                <a:ea typeface="맑은 고딕"/>
              </a:rPr>
              <a:t>?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50" spc="-69" strike="noStrike">
                <a:solidFill>
                  <a:srgbClr val="808080"/>
                </a:solidFill>
                <a:latin typeface="맑은 고딕"/>
                <a:ea typeface="맑은 고딕"/>
              </a:rPr>
              <a:t>테니스 개인 이용자 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42" name="CustomShape 14"/>
          <p:cNvSpPr/>
          <p:nvPr/>
        </p:nvSpPr>
        <p:spPr>
          <a:xfrm>
            <a:off x="5973120" y="4306320"/>
            <a:ext cx="1728000" cy="484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50" spc="-69" strike="noStrike">
                <a:solidFill>
                  <a:srgbClr val="808080"/>
                </a:solidFill>
                <a:latin typeface="맑은 고딕"/>
                <a:ea typeface="맑은 고딕"/>
              </a:rPr>
              <a:t>추정 규모는</a:t>
            </a:r>
            <a:r>
              <a:rPr b="1" lang="en-US" sz="1050" spc="-69" strike="noStrike">
                <a:solidFill>
                  <a:srgbClr val="808080"/>
                </a:solidFill>
                <a:latin typeface="맑은 고딕"/>
                <a:ea typeface="맑은 고딕"/>
              </a:rPr>
              <a:t>?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43" name="CustomShape 15"/>
          <p:cNvSpPr/>
          <p:nvPr/>
        </p:nvSpPr>
        <p:spPr>
          <a:xfrm>
            <a:off x="918000" y="5589360"/>
            <a:ext cx="5174640" cy="79164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이 페이지에서 전달하고 싶은 메시지는 무엇인가</a:t>
            </a: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?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어떤 이해를 이끌어내고 싶은가</a:t>
            </a: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?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44" name="CustomShape 16"/>
          <p:cNvSpPr/>
          <p:nvPr/>
        </p:nvSpPr>
        <p:spPr>
          <a:xfrm>
            <a:off x="6238800" y="5589360"/>
            <a:ext cx="2626200" cy="79164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타겟은 라이트유저</a:t>
            </a:r>
            <a:endParaRPr b="0" lang="en-US" sz="105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0"/>
            <a:ext cx="9905760" cy="6922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6" name="그림 6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3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9201600" y="259920"/>
            <a:ext cx="456840" cy="269640"/>
          </a:xfrm>
          <a:prstGeom prst="rect">
            <a:avLst/>
          </a:prstGeom>
          <a:ln>
            <a:noFill/>
          </a:ln>
        </p:spPr>
      </p:pic>
      <p:sp>
        <p:nvSpPr>
          <p:cNvPr id="147" name="CustomShape 2"/>
          <p:cNvSpPr/>
          <p:nvPr/>
        </p:nvSpPr>
        <p:spPr>
          <a:xfrm>
            <a:off x="0" y="240840"/>
            <a:ext cx="99057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38" strike="noStrike">
                <a:solidFill>
                  <a:srgbClr val="d9d9d9"/>
                </a:solidFill>
                <a:latin typeface="맑은 고딕"/>
                <a:ea typeface="맑은 고딕"/>
              </a:rPr>
              <a:t>9. </a:t>
            </a:r>
            <a:r>
              <a:rPr b="1" lang="en-US" sz="1400" spc="-38" strike="noStrike">
                <a:solidFill>
                  <a:srgbClr val="d9d9d9"/>
                </a:solidFill>
                <a:latin typeface="맑은 고딕"/>
                <a:ea typeface="맑은 고딕"/>
              </a:rPr>
              <a:t>이런 시장에서 어떤 방법으로 돈을 벌 것인가</a:t>
            </a:r>
            <a:r>
              <a:rPr b="1" lang="en-US" sz="1400" spc="-38" strike="noStrike">
                <a:solidFill>
                  <a:srgbClr val="d9d9d9"/>
                </a:solidFill>
                <a:latin typeface="맑은 고딕"/>
                <a:ea typeface="맑은 고딕"/>
              </a:rPr>
              <a:t>?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918000" y="1196640"/>
            <a:ext cx="2330280" cy="4104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주 수익원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판매</a:t>
            </a:r>
            <a:r>
              <a:rPr b="0" lang="en-US" sz="105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: 80</a:t>
            </a:r>
            <a:r>
              <a:rPr b="0" lang="en-US" sz="105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만원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렌탈</a:t>
            </a:r>
            <a:r>
              <a:rPr b="0" lang="en-US" sz="105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: 1</a:t>
            </a:r>
            <a:r>
              <a:rPr b="0" lang="en-US" sz="105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달 </a:t>
            </a:r>
            <a:r>
              <a:rPr b="0" lang="en-US" sz="105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10</a:t>
            </a:r>
            <a:r>
              <a:rPr b="0" lang="en-US" sz="105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만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3762360" y="1196640"/>
            <a:ext cx="2330280" cy="4104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50000"/>
              </a:lnSpc>
            </a:pP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부 수익원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부품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0" name="CustomShape 5"/>
          <p:cNvSpPr/>
          <p:nvPr/>
        </p:nvSpPr>
        <p:spPr>
          <a:xfrm>
            <a:off x="6534720" y="1196640"/>
            <a:ext cx="2330280" cy="1944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50000"/>
              </a:lnSpc>
            </a:pP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기타 수익원 </a:t>
            </a: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1" name="CustomShape 6"/>
          <p:cNvSpPr/>
          <p:nvPr/>
        </p:nvSpPr>
        <p:spPr>
          <a:xfrm>
            <a:off x="6534720" y="3357000"/>
            <a:ext cx="2330280" cy="1944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50000"/>
              </a:lnSpc>
            </a:pP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기타 수익원 </a:t>
            </a: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2" name="CustomShape 7"/>
          <p:cNvSpPr/>
          <p:nvPr/>
        </p:nvSpPr>
        <p:spPr>
          <a:xfrm>
            <a:off x="918000" y="5589360"/>
            <a:ext cx="5174640" cy="79164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이 페이지에서 전달하고 싶은 메시지는 무엇인가</a:t>
            </a: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?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어떤 이해를 이끌어내고 싶은가</a:t>
            </a: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?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53" name="CustomShape 8"/>
          <p:cNvSpPr/>
          <p:nvPr/>
        </p:nvSpPr>
        <p:spPr>
          <a:xfrm>
            <a:off x="6238800" y="5589360"/>
            <a:ext cx="2626200" cy="79164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비고</a:t>
            </a:r>
            <a:endParaRPr b="0" lang="en-US" sz="105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0"/>
            <a:ext cx="9905760" cy="6922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5" name="그림 6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3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9201600" y="259920"/>
            <a:ext cx="456840" cy="269640"/>
          </a:xfrm>
          <a:prstGeom prst="rect">
            <a:avLst/>
          </a:prstGeom>
          <a:ln>
            <a:noFill/>
          </a:ln>
        </p:spPr>
      </p:pic>
      <p:sp>
        <p:nvSpPr>
          <p:cNvPr id="156" name="CustomShape 2"/>
          <p:cNvSpPr/>
          <p:nvPr/>
        </p:nvSpPr>
        <p:spPr>
          <a:xfrm>
            <a:off x="0" y="240840"/>
            <a:ext cx="99057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38" strike="noStrike">
                <a:solidFill>
                  <a:srgbClr val="d9d9d9"/>
                </a:solidFill>
                <a:latin typeface="맑은 고딕"/>
                <a:ea typeface="맑은 고딕"/>
              </a:rPr>
              <a:t> </a:t>
            </a:r>
            <a:r>
              <a:rPr b="1" lang="en-US" sz="1400" spc="-97" strike="noStrike">
                <a:solidFill>
                  <a:srgbClr val="d9d9d9"/>
                </a:solidFill>
                <a:latin typeface="맑은 고딕"/>
                <a:ea typeface="맑은 고딕"/>
              </a:rPr>
              <a:t>10. </a:t>
            </a:r>
            <a:r>
              <a:rPr b="1" lang="en-US" sz="1400" spc="-97" strike="noStrike">
                <a:solidFill>
                  <a:srgbClr val="d9d9d9"/>
                </a:solidFill>
                <a:latin typeface="맑은 고딕"/>
                <a:ea typeface="맑은 고딕"/>
              </a:rPr>
              <a:t>이 방법대로라면 얼마나 벌 수 있을 것인가</a:t>
            </a:r>
            <a:r>
              <a:rPr b="1" lang="en-US" sz="1400" spc="-97" strike="noStrike">
                <a:solidFill>
                  <a:srgbClr val="d9d9d9"/>
                </a:solidFill>
                <a:latin typeface="맑은 고딕"/>
                <a:ea typeface="맑은 고딕"/>
              </a:rPr>
              <a:t>?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918000" y="3213000"/>
            <a:ext cx="2330280" cy="50364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2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Y + 1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918000" y="3717000"/>
            <a:ext cx="2330280" cy="158364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매출 목표액</a:t>
            </a: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, 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영업이익 목표액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3762360" y="2709000"/>
            <a:ext cx="2330280" cy="50364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Y + 2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0" name="CustomShape 6"/>
          <p:cNvSpPr/>
          <p:nvPr/>
        </p:nvSpPr>
        <p:spPr>
          <a:xfrm>
            <a:off x="3762360" y="3213000"/>
            <a:ext cx="2330280" cy="2088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매출 목표액</a:t>
            </a: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, 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영업이익 목표액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1" name="CustomShape 7"/>
          <p:cNvSpPr/>
          <p:nvPr/>
        </p:nvSpPr>
        <p:spPr>
          <a:xfrm>
            <a:off x="6534720" y="1484640"/>
            <a:ext cx="2330280" cy="50364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Y + 3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2" name="CustomShape 8"/>
          <p:cNvSpPr/>
          <p:nvPr/>
        </p:nvSpPr>
        <p:spPr>
          <a:xfrm>
            <a:off x="6534720" y="1989000"/>
            <a:ext cx="2330280" cy="3312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매출 목표액</a:t>
            </a: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, 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영업이익 목표액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3" name="CustomShape 9"/>
          <p:cNvSpPr/>
          <p:nvPr/>
        </p:nvSpPr>
        <p:spPr>
          <a:xfrm>
            <a:off x="918000" y="5589360"/>
            <a:ext cx="5174640" cy="79164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이 페이지에서 전달하고 싶은 메시지는 무엇인가</a:t>
            </a: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?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어떤 이해를 이끌어내고 싶은가</a:t>
            </a: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?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64" name="CustomShape 10"/>
          <p:cNvSpPr/>
          <p:nvPr/>
        </p:nvSpPr>
        <p:spPr>
          <a:xfrm>
            <a:off x="6238800" y="5589360"/>
            <a:ext cx="2626200" cy="79164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비고</a:t>
            </a:r>
            <a:endParaRPr b="0" lang="en-US" sz="105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0"/>
            <a:ext cx="9905760" cy="6922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6" name="그림 6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3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9201600" y="259920"/>
            <a:ext cx="456840" cy="269640"/>
          </a:xfrm>
          <a:prstGeom prst="rect">
            <a:avLst/>
          </a:prstGeom>
          <a:ln>
            <a:noFill/>
          </a:ln>
        </p:spPr>
      </p:pic>
      <p:sp>
        <p:nvSpPr>
          <p:cNvPr id="167" name="CustomShape 2"/>
          <p:cNvSpPr/>
          <p:nvPr/>
        </p:nvSpPr>
        <p:spPr>
          <a:xfrm>
            <a:off x="0" y="240840"/>
            <a:ext cx="99057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38" strike="noStrike">
                <a:solidFill>
                  <a:srgbClr val="d9d9d9"/>
                </a:solidFill>
                <a:latin typeface="맑은 고딕"/>
                <a:ea typeface="맑은 고딕"/>
              </a:rPr>
              <a:t>11. </a:t>
            </a:r>
            <a:r>
              <a:rPr b="1" lang="en-US" sz="1400" spc="-38" strike="noStrike">
                <a:solidFill>
                  <a:srgbClr val="d9d9d9"/>
                </a:solidFill>
                <a:latin typeface="맑은 고딕"/>
                <a:ea typeface="맑은 고딕"/>
              </a:rPr>
              <a:t>어떻게 시장에 진입할 것인가</a:t>
            </a:r>
            <a:r>
              <a:rPr b="1" lang="en-US" sz="1400" spc="-38" strike="noStrike">
                <a:solidFill>
                  <a:srgbClr val="d9d9d9"/>
                </a:solidFill>
                <a:latin typeface="맑은 고딕"/>
                <a:ea typeface="맑은 고딕"/>
              </a:rPr>
              <a:t>? / </a:t>
            </a:r>
            <a:r>
              <a:rPr b="1" lang="en-US" sz="1400" spc="-38" strike="noStrike">
                <a:solidFill>
                  <a:srgbClr val="d9d9d9"/>
                </a:solidFill>
                <a:latin typeface="맑은 고딕"/>
                <a:ea typeface="맑은 고딕"/>
              </a:rPr>
              <a:t>어떻게 활성화시킬 계획인가</a:t>
            </a:r>
            <a:r>
              <a:rPr b="1" lang="en-US" sz="1400" spc="-38" strike="noStrike">
                <a:solidFill>
                  <a:srgbClr val="d9d9d9"/>
                </a:solidFill>
                <a:latin typeface="맑은 고딕"/>
                <a:ea typeface="맑은 고딕"/>
              </a:rPr>
              <a:t>?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918000" y="1196640"/>
            <a:ext cx="2330280" cy="79164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방법 </a:t>
            </a: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1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(</a:t>
            </a: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프로모션</a:t>
            </a: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, </a:t>
            </a: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이벤트</a:t>
            </a: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, </a:t>
            </a: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파트너십 등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/ </a:t>
            </a: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마케팅 플랜</a:t>
            </a: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918000" y="1989000"/>
            <a:ext cx="2330280" cy="3312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50000"/>
              </a:lnSpc>
            </a:pP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무료 체험권 제공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(</a:t>
            </a:r>
            <a:r>
              <a:rPr b="0" lang="en-US" sz="105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이용 채널</a:t>
            </a:r>
            <a:r>
              <a:rPr b="0" lang="en-US" sz="105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, </a:t>
            </a:r>
            <a:r>
              <a:rPr b="0" lang="en-US" sz="105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협력사</a:t>
            </a:r>
            <a:r>
              <a:rPr b="0" lang="en-US" sz="105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, 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집단 등의 실명 사용</a:t>
            </a:r>
            <a:r>
              <a:rPr b="0" lang="en-US" sz="105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)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3762360" y="1196640"/>
            <a:ext cx="2330280" cy="79164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방법 </a:t>
            </a: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2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(</a:t>
            </a: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프로모션</a:t>
            </a: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, </a:t>
            </a: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이벤트</a:t>
            </a: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, </a:t>
            </a: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파트너십 등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/ </a:t>
            </a: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마케팅 플랜</a:t>
            </a: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1" name="CustomShape 6"/>
          <p:cNvSpPr/>
          <p:nvPr/>
        </p:nvSpPr>
        <p:spPr>
          <a:xfrm>
            <a:off x="6534720" y="1196640"/>
            <a:ext cx="2330280" cy="79164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방법 </a:t>
            </a: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3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(</a:t>
            </a: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프로모션</a:t>
            </a: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, </a:t>
            </a: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이벤트</a:t>
            </a: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, </a:t>
            </a: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파트너십 등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/ </a:t>
            </a: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마케팅 플랜</a:t>
            </a: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2" name="CustomShape 7"/>
          <p:cNvSpPr/>
          <p:nvPr/>
        </p:nvSpPr>
        <p:spPr>
          <a:xfrm>
            <a:off x="3762360" y="1989000"/>
            <a:ext cx="2330280" cy="3312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50000"/>
              </a:lnSpc>
            </a:pP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구체적 설명 혹은 예시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(</a:t>
            </a:r>
            <a:r>
              <a:rPr b="0" lang="en-US" sz="105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이용 채널</a:t>
            </a:r>
            <a:r>
              <a:rPr b="0" lang="en-US" sz="105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, </a:t>
            </a:r>
            <a:r>
              <a:rPr b="0" lang="en-US" sz="105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협력사</a:t>
            </a:r>
            <a:r>
              <a:rPr b="0" lang="en-US" sz="105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, 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집단 등의 실명 사용</a:t>
            </a:r>
            <a:r>
              <a:rPr b="0" lang="en-US" sz="105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)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73" name="CustomShape 8"/>
          <p:cNvSpPr/>
          <p:nvPr/>
        </p:nvSpPr>
        <p:spPr>
          <a:xfrm>
            <a:off x="6534720" y="1989000"/>
            <a:ext cx="2330280" cy="3312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50000"/>
              </a:lnSpc>
            </a:pP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구체적 설명 혹은 예시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(</a:t>
            </a:r>
            <a:r>
              <a:rPr b="0" lang="en-US" sz="105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이용 채널</a:t>
            </a:r>
            <a:r>
              <a:rPr b="0" lang="en-US" sz="105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, </a:t>
            </a:r>
            <a:r>
              <a:rPr b="0" lang="en-US" sz="105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협력사</a:t>
            </a:r>
            <a:r>
              <a:rPr b="0" lang="en-US" sz="105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, 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집단 등의 실명 사용</a:t>
            </a:r>
            <a:r>
              <a:rPr b="0" lang="en-US" sz="105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)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74" name="CustomShape 9"/>
          <p:cNvSpPr/>
          <p:nvPr/>
        </p:nvSpPr>
        <p:spPr>
          <a:xfrm>
            <a:off x="918000" y="5589360"/>
            <a:ext cx="5174640" cy="79164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이 페이지에서 전달하고 싶은 메시지는 무엇인가</a:t>
            </a: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?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어떤 이해를 이끌어내고 싶은가</a:t>
            </a: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?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75" name="CustomShape 10"/>
          <p:cNvSpPr/>
          <p:nvPr/>
        </p:nvSpPr>
        <p:spPr>
          <a:xfrm>
            <a:off x="6238800" y="5589360"/>
            <a:ext cx="2626200" cy="79164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비고</a:t>
            </a:r>
            <a:endParaRPr b="0" lang="en-US" sz="105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0"/>
            <a:ext cx="9905760" cy="6922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7" name="그림 6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3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9201600" y="259920"/>
            <a:ext cx="456840" cy="269640"/>
          </a:xfrm>
          <a:prstGeom prst="rect">
            <a:avLst/>
          </a:prstGeom>
          <a:ln>
            <a:noFill/>
          </a:ln>
        </p:spPr>
      </p:pic>
      <p:sp>
        <p:nvSpPr>
          <p:cNvPr id="178" name="CustomShape 2"/>
          <p:cNvSpPr/>
          <p:nvPr/>
        </p:nvSpPr>
        <p:spPr>
          <a:xfrm>
            <a:off x="0" y="240840"/>
            <a:ext cx="99057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38" strike="noStrike">
                <a:solidFill>
                  <a:srgbClr val="d9d9d9"/>
                </a:solidFill>
                <a:latin typeface="맑은 고딕"/>
                <a:ea typeface="맑은 고딕"/>
              </a:rPr>
              <a:t>12. </a:t>
            </a:r>
            <a:r>
              <a:rPr b="1" lang="en-US" sz="1400" spc="-38" strike="noStrike">
                <a:solidFill>
                  <a:srgbClr val="d9d9d9"/>
                </a:solidFill>
                <a:latin typeface="맑은 고딕"/>
                <a:ea typeface="맑은 고딕"/>
              </a:rPr>
              <a:t>우리가 왜 이 모든 가정들을 현실화시킬 수 있는 사람들인가</a:t>
            </a:r>
            <a:r>
              <a:rPr b="1" lang="en-US" sz="1400" spc="-38" strike="noStrike">
                <a:solidFill>
                  <a:srgbClr val="d9d9d9"/>
                </a:solidFill>
                <a:latin typeface="맑은 고딕"/>
                <a:ea typeface="맑은 고딕"/>
              </a:rPr>
              <a:t>?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591120" y="1196640"/>
            <a:ext cx="2090520" cy="503640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팀원 </a:t>
            </a: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591120" y="1700640"/>
            <a:ext cx="2090520" cy="50364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팀 내 역할</a:t>
            </a: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, </a:t>
            </a: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담당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591120" y="2205000"/>
            <a:ext cx="2090520" cy="3168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105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키워드 기반 간단 소개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(</a:t>
            </a: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이력</a:t>
            </a: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, </a:t>
            </a: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학력</a:t>
            </a: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, </a:t>
            </a: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활동</a:t>
            </a: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, </a:t>
            </a: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스킬</a:t>
            </a: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, </a:t>
            </a: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경험 등을 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비롯해 우리의 제품</a:t>
            </a: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, </a:t>
            </a: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비즈니스의 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성공을 위해 연관성 있을 어떤 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특장점이든 채택이 가능</a:t>
            </a: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. 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단</a:t>
            </a: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, </a:t>
            </a: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임팩트를 줄 수 있는 것이 좋음</a:t>
            </a: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2770920" y="1196640"/>
            <a:ext cx="2090520" cy="503640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팀원 </a:t>
            </a: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83" name="CustomShape 7"/>
          <p:cNvSpPr/>
          <p:nvPr/>
        </p:nvSpPr>
        <p:spPr>
          <a:xfrm>
            <a:off x="2770920" y="1700640"/>
            <a:ext cx="2090520" cy="50364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팀 내 역할</a:t>
            </a: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, </a:t>
            </a: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담당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84" name="CustomShape 8"/>
          <p:cNvSpPr/>
          <p:nvPr/>
        </p:nvSpPr>
        <p:spPr>
          <a:xfrm>
            <a:off x="2770920" y="2205000"/>
            <a:ext cx="2090520" cy="3168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105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키워드 기반 간단 소개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85" name="CustomShape 9"/>
          <p:cNvSpPr/>
          <p:nvPr/>
        </p:nvSpPr>
        <p:spPr>
          <a:xfrm>
            <a:off x="4958640" y="1196640"/>
            <a:ext cx="2090520" cy="503640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유아인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86" name="CustomShape 10"/>
          <p:cNvSpPr/>
          <p:nvPr/>
        </p:nvSpPr>
        <p:spPr>
          <a:xfrm>
            <a:off x="4958640" y="1700640"/>
            <a:ext cx="2090520" cy="50364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UI/UX </a:t>
            </a: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디자인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87" name="CustomShape 11"/>
          <p:cNvSpPr/>
          <p:nvPr/>
        </p:nvSpPr>
        <p:spPr>
          <a:xfrm>
            <a:off x="4958640" y="2205000"/>
            <a:ext cx="2090520" cy="3168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50000"/>
              </a:lnSpc>
            </a:pPr>
            <a:r>
              <a:rPr b="0" lang="en-US" sz="105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국민대 산업디자인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105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1</a:t>
            </a:r>
            <a:r>
              <a:rPr b="0" lang="en-US" sz="105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일 </a:t>
            </a:r>
            <a:r>
              <a:rPr b="0" lang="en-US" sz="105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1</a:t>
            </a:r>
            <a:r>
              <a:rPr b="0" lang="en-US" sz="105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갑 흡연 </a:t>
            </a:r>
            <a:r>
              <a:rPr b="0" lang="en-US" sz="105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15</a:t>
            </a:r>
            <a:r>
              <a:rPr b="0" lang="en-US" sz="105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년차 실천 중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(</a:t>
            </a: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학력 이외에 강조할만한 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경력이 부족한 팀원</a:t>
            </a: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.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하지만 금연 관련 비즈니스이기에 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스스로가 제품의 타겟이자 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강한 동기가 존재함을 강조</a:t>
            </a: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,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적당한 유머와 함께 사용</a:t>
            </a: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)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188" name="CustomShape 12"/>
          <p:cNvSpPr/>
          <p:nvPr/>
        </p:nvSpPr>
        <p:spPr>
          <a:xfrm>
            <a:off x="7133040" y="1196640"/>
            <a:ext cx="2090520" cy="503640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팀원 </a:t>
            </a: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4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89" name="CustomShape 13"/>
          <p:cNvSpPr/>
          <p:nvPr/>
        </p:nvSpPr>
        <p:spPr>
          <a:xfrm>
            <a:off x="7133040" y="1700640"/>
            <a:ext cx="2090520" cy="50364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팀 내 역할</a:t>
            </a: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, </a:t>
            </a: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담당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90" name="CustomShape 14"/>
          <p:cNvSpPr/>
          <p:nvPr/>
        </p:nvSpPr>
        <p:spPr>
          <a:xfrm>
            <a:off x="7133040" y="2205000"/>
            <a:ext cx="2090520" cy="3168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105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키워드 기반 간단 소개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191" name="CustomShape 15"/>
          <p:cNvSpPr/>
          <p:nvPr/>
        </p:nvSpPr>
        <p:spPr>
          <a:xfrm>
            <a:off x="592560" y="5589360"/>
            <a:ext cx="5872320" cy="79164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이 페이지에서 전달하고 싶은 메시지는 무엇인가</a:t>
            </a: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?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어떤 이해를 이끌어내고 싶은가</a:t>
            </a: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?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92" name="CustomShape 16"/>
          <p:cNvSpPr/>
          <p:nvPr/>
        </p:nvSpPr>
        <p:spPr>
          <a:xfrm>
            <a:off x="6574680" y="5589360"/>
            <a:ext cx="2626200" cy="79164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비고</a:t>
            </a:r>
            <a:endParaRPr b="0" lang="en-US" sz="105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0" y="0"/>
            <a:ext cx="9905760" cy="6922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4" name="그림 6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3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9201600" y="259920"/>
            <a:ext cx="456840" cy="269640"/>
          </a:xfrm>
          <a:prstGeom prst="rect">
            <a:avLst/>
          </a:prstGeom>
          <a:ln>
            <a:noFill/>
          </a:ln>
        </p:spPr>
      </p:pic>
      <p:sp>
        <p:nvSpPr>
          <p:cNvPr id="195" name="CustomShape 2"/>
          <p:cNvSpPr/>
          <p:nvPr/>
        </p:nvSpPr>
        <p:spPr>
          <a:xfrm>
            <a:off x="0" y="240840"/>
            <a:ext cx="99057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38" strike="noStrike">
                <a:solidFill>
                  <a:srgbClr val="d9d9d9"/>
                </a:solidFill>
                <a:latin typeface="맑은 고딕"/>
                <a:ea typeface="맑은 고딕"/>
              </a:rPr>
              <a:t>13. </a:t>
            </a:r>
            <a:r>
              <a:rPr b="1" lang="en-US" sz="1400" spc="-38" strike="noStrike">
                <a:solidFill>
                  <a:srgbClr val="d9d9d9"/>
                </a:solidFill>
                <a:latin typeface="맑은 고딕"/>
                <a:ea typeface="맑은 고딕"/>
              </a:rPr>
              <a:t>우리는 지금까지 어떤 것들을 진행했는가</a:t>
            </a:r>
            <a:r>
              <a:rPr b="1" lang="en-US" sz="1400" spc="-38" strike="noStrike">
                <a:solidFill>
                  <a:srgbClr val="d9d9d9"/>
                </a:solidFill>
                <a:latin typeface="맑은 고딕"/>
                <a:ea typeface="맑은 고딕"/>
              </a:rPr>
              <a:t>? / </a:t>
            </a:r>
            <a:r>
              <a:rPr b="1" lang="en-US" sz="1400" spc="-38" strike="noStrike">
                <a:solidFill>
                  <a:srgbClr val="d9d9d9"/>
                </a:solidFill>
                <a:latin typeface="맑은 고딕"/>
                <a:ea typeface="맑은 고딕"/>
              </a:rPr>
              <a:t>성과</a:t>
            </a:r>
            <a:r>
              <a:rPr b="1" lang="en-US" sz="1400" spc="-38" strike="noStrike">
                <a:solidFill>
                  <a:srgbClr val="d9d9d9"/>
                </a:solidFill>
                <a:latin typeface="맑은 고딕"/>
                <a:ea typeface="맑은 고딕"/>
              </a:rPr>
              <a:t>, </a:t>
            </a:r>
            <a:r>
              <a:rPr b="1" lang="en-US" sz="1400" spc="-38" strike="noStrike">
                <a:solidFill>
                  <a:srgbClr val="d9d9d9"/>
                </a:solidFill>
                <a:latin typeface="맑은 고딕"/>
                <a:ea typeface="맑은 고딕"/>
              </a:rPr>
              <a:t>학습점은 무엇인가</a:t>
            </a:r>
            <a:r>
              <a:rPr b="1" lang="en-US" sz="1400" spc="-38" strike="noStrike">
                <a:solidFill>
                  <a:srgbClr val="d9d9d9"/>
                </a:solidFill>
                <a:latin typeface="맑은 고딕"/>
                <a:ea typeface="맑은 고딕"/>
              </a:rPr>
              <a:t>?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918000" y="1196640"/>
            <a:ext cx="2330280" cy="79164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우리의 성과</a:t>
            </a: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, </a:t>
            </a: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학습점 </a:t>
            </a: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918000" y="1989000"/>
            <a:ext cx="2330280" cy="3312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105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실제 진행 내용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3762360" y="1196640"/>
            <a:ext cx="2330280" cy="79164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우리의 성과</a:t>
            </a: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, </a:t>
            </a: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학습점 </a:t>
            </a: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2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e.G </a:t>
            </a: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잠재 고객 피드백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9" name="CustomShape 6"/>
          <p:cNvSpPr/>
          <p:nvPr/>
        </p:nvSpPr>
        <p:spPr>
          <a:xfrm>
            <a:off x="6534720" y="1196640"/>
            <a:ext cx="2330280" cy="79164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우리의 성과</a:t>
            </a: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, </a:t>
            </a: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학습점 </a:t>
            </a: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00" name="CustomShape 7"/>
          <p:cNvSpPr/>
          <p:nvPr/>
        </p:nvSpPr>
        <p:spPr>
          <a:xfrm>
            <a:off x="3762360" y="1989000"/>
            <a:ext cx="2330280" cy="3312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808080"/>
                </a:solidFill>
                <a:latin typeface="맑은 고딕"/>
                <a:ea typeface="맑은 고딕"/>
              </a:rPr>
              <a:t>1. CJ E&amp;M OO</a:t>
            </a:r>
            <a:r>
              <a:rPr b="0" lang="en-US" sz="1050" spc="-1" strike="noStrike">
                <a:solidFill>
                  <a:srgbClr val="808080"/>
                </a:solidFill>
                <a:latin typeface="맑은 고딕"/>
                <a:ea typeface="맑은 고딕"/>
              </a:rPr>
              <a:t>사업부 키맨 인터뷰</a:t>
            </a:r>
            <a:br/>
            <a:br/>
            <a:r>
              <a:rPr b="0" lang="en-US" sz="1050" spc="-1" strike="noStrike">
                <a:solidFill>
                  <a:srgbClr val="808080"/>
                </a:solidFill>
                <a:latin typeface="맑은 고딕"/>
                <a:ea typeface="맑은 고딕"/>
              </a:rPr>
              <a:t>“해당 서비스를 통해 유효한 결과를 </a:t>
            </a:r>
            <a:br/>
            <a:r>
              <a:rPr b="0" lang="en-US" sz="1050" spc="-1" strike="noStrike">
                <a:solidFill>
                  <a:srgbClr val="808080"/>
                </a:solidFill>
                <a:latin typeface="맑은 고딕"/>
                <a:ea typeface="맑은 고딕"/>
              </a:rPr>
              <a:t>얻을 수 있다면 좋은 컨텐츠 발굴을 </a:t>
            </a:r>
            <a:br/>
            <a:r>
              <a:rPr b="0" lang="en-US" sz="1050" spc="-1" strike="noStrike">
                <a:solidFill>
                  <a:srgbClr val="808080"/>
                </a:solidFill>
                <a:latin typeface="맑은 고딕"/>
                <a:ea typeface="맑은 고딕"/>
              </a:rPr>
              <a:t>위해 당장이라도 사용하겠다</a:t>
            </a:r>
            <a:r>
              <a:rPr b="0" lang="en-US" sz="1050" spc="-1" strike="noStrike">
                <a:solidFill>
                  <a:srgbClr val="808080"/>
                </a:solidFill>
                <a:latin typeface="맑은 고딕"/>
                <a:ea typeface="맑은 고딕"/>
              </a:rPr>
              <a:t>.”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808080"/>
                </a:solidFill>
                <a:latin typeface="맑은 고딕"/>
                <a:ea typeface="맑은 고딕"/>
              </a:rPr>
              <a:t>2. …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01" name="CustomShape 8"/>
          <p:cNvSpPr/>
          <p:nvPr/>
        </p:nvSpPr>
        <p:spPr>
          <a:xfrm>
            <a:off x="6534720" y="1989000"/>
            <a:ext cx="2330280" cy="3312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105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실제 진행 내용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02" name="CustomShape 9"/>
          <p:cNvSpPr/>
          <p:nvPr/>
        </p:nvSpPr>
        <p:spPr>
          <a:xfrm>
            <a:off x="918000" y="5589360"/>
            <a:ext cx="5174640" cy="79164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이 페이지에서 전달하고 싶은 메시지는 무엇인가</a:t>
            </a: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?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어떤 이해를 이끌어내고 싶은가</a:t>
            </a: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?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03" name="CustomShape 10"/>
          <p:cNvSpPr/>
          <p:nvPr/>
        </p:nvSpPr>
        <p:spPr>
          <a:xfrm>
            <a:off x="6238800" y="5589360"/>
            <a:ext cx="2626200" cy="79164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비고</a:t>
            </a:r>
            <a:endParaRPr b="0" lang="en-US" sz="105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0" y="0"/>
            <a:ext cx="9905760" cy="6922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5" name="그림 6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3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9201600" y="259920"/>
            <a:ext cx="456840" cy="269640"/>
          </a:xfrm>
          <a:prstGeom prst="rect">
            <a:avLst/>
          </a:prstGeom>
          <a:ln>
            <a:noFill/>
          </a:ln>
        </p:spPr>
      </p:pic>
      <p:sp>
        <p:nvSpPr>
          <p:cNvPr id="206" name="CustomShape 2"/>
          <p:cNvSpPr/>
          <p:nvPr/>
        </p:nvSpPr>
        <p:spPr>
          <a:xfrm>
            <a:off x="0" y="240840"/>
            <a:ext cx="99057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38" strike="noStrike">
                <a:solidFill>
                  <a:srgbClr val="d9d9d9"/>
                </a:solidFill>
                <a:latin typeface="맑은 고딕"/>
                <a:ea typeface="맑은 고딕"/>
              </a:rPr>
              <a:t>14. </a:t>
            </a:r>
            <a:r>
              <a:rPr b="1" lang="en-US" sz="1400" spc="-38" strike="noStrike">
                <a:solidFill>
                  <a:srgbClr val="d9d9d9"/>
                </a:solidFill>
                <a:latin typeface="맑은 고딕"/>
                <a:ea typeface="맑은 고딕"/>
              </a:rPr>
              <a:t>이 시간 이후로</a:t>
            </a:r>
            <a:r>
              <a:rPr b="1" lang="en-US" sz="1400" spc="-38" strike="noStrike">
                <a:solidFill>
                  <a:srgbClr val="d9d9d9"/>
                </a:solidFill>
                <a:latin typeface="맑은 고딕"/>
                <a:ea typeface="맑은 고딕"/>
              </a:rPr>
              <a:t>, </a:t>
            </a:r>
            <a:r>
              <a:rPr b="1" lang="en-US" sz="1400" spc="-38" strike="noStrike">
                <a:solidFill>
                  <a:srgbClr val="d9d9d9"/>
                </a:solidFill>
                <a:latin typeface="맑은 고딕"/>
                <a:ea typeface="맑은 고딕"/>
              </a:rPr>
              <a:t>단계적으로 어떤 계획을 가지고 있는가</a:t>
            </a:r>
            <a:r>
              <a:rPr b="1" lang="en-US" sz="1400" spc="-38" strike="noStrike">
                <a:solidFill>
                  <a:srgbClr val="d9d9d9"/>
                </a:solidFill>
                <a:latin typeface="맑은 고딕"/>
                <a:ea typeface="맑은 고딕"/>
              </a:rPr>
              <a:t>?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918000" y="1973160"/>
            <a:ext cx="1370160" cy="50364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분야 </a:t>
            </a: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918000" y="2629800"/>
            <a:ext cx="1370160" cy="50364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분야 </a:t>
            </a: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09" name="Line 5"/>
          <p:cNvSpPr/>
          <p:nvPr/>
        </p:nvSpPr>
        <p:spPr>
          <a:xfrm>
            <a:off x="2504520" y="2567520"/>
            <a:ext cx="6216840" cy="360"/>
          </a:xfrm>
          <a:prstGeom prst="line">
            <a:avLst/>
          </a:prstGeom>
          <a:ln w="12600">
            <a:solidFill>
              <a:schemeClr val="bg1">
                <a:lumMod val="85000"/>
              </a:schemeClr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Line 6"/>
          <p:cNvSpPr/>
          <p:nvPr/>
        </p:nvSpPr>
        <p:spPr>
          <a:xfrm>
            <a:off x="2504520" y="3215520"/>
            <a:ext cx="6216840" cy="360"/>
          </a:xfrm>
          <a:prstGeom prst="line">
            <a:avLst/>
          </a:prstGeom>
          <a:ln w="12600">
            <a:solidFill>
              <a:schemeClr val="bg1">
                <a:lumMod val="85000"/>
              </a:schemeClr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7"/>
          <p:cNvSpPr/>
          <p:nvPr/>
        </p:nvSpPr>
        <p:spPr>
          <a:xfrm>
            <a:off x="918000" y="3260880"/>
            <a:ext cx="1370160" cy="50364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컨텐츠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12" name="CustomShape 8"/>
          <p:cNvSpPr/>
          <p:nvPr/>
        </p:nvSpPr>
        <p:spPr>
          <a:xfrm>
            <a:off x="918000" y="3917520"/>
            <a:ext cx="1370160" cy="50364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분야 </a:t>
            </a: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4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13" name="Line 9"/>
          <p:cNvSpPr/>
          <p:nvPr/>
        </p:nvSpPr>
        <p:spPr>
          <a:xfrm>
            <a:off x="2504880" y="3863520"/>
            <a:ext cx="6216480" cy="360"/>
          </a:xfrm>
          <a:prstGeom prst="line">
            <a:avLst/>
          </a:prstGeom>
          <a:ln w="12600">
            <a:solidFill>
              <a:schemeClr val="bg1">
                <a:lumMod val="85000"/>
              </a:schemeClr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Line 10"/>
          <p:cNvSpPr/>
          <p:nvPr/>
        </p:nvSpPr>
        <p:spPr>
          <a:xfrm>
            <a:off x="2504880" y="4496040"/>
            <a:ext cx="6216480" cy="360"/>
          </a:xfrm>
          <a:prstGeom prst="line">
            <a:avLst/>
          </a:prstGeom>
          <a:ln w="12600">
            <a:solidFill>
              <a:schemeClr val="bg1">
                <a:lumMod val="85000"/>
              </a:schemeClr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11"/>
          <p:cNvSpPr/>
          <p:nvPr/>
        </p:nvSpPr>
        <p:spPr>
          <a:xfrm>
            <a:off x="918000" y="4581000"/>
            <a:ext cx="1370160" cy="50364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기타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16" name="CustomShape 12"/>
          <p:cNvSpPr/>
          <p:nvPr/>
        </p:nvSpPr>
        <p:spPr>
          <a:xfrm>
            <a:off x="799920" y="1412640"/>
            <a:ext cx="12002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100" spc="18" strike="noStrike">
                <a:solidFill>
                  <a:srgbClr val="bfbfbf"/>
                </a:solidFill>
                <a:latin typeface="맑은 고딕"/>
                <a:ea typeface="맑은 고딕"/>
              </a:rPr>
              <a:t>Timeline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17" name="Line 13"/>
          <p:cNvSpPr/>
          <p:nvPr/>
        </p:nvSpPr>
        <p:spPr>
          <a:xfrm flipV="1">
            <a:off x="2792880" y="1521720"/>
            <a:ext cx="360" cy="232560"/>
          </a:xfrm>
          <a:prstGeom prst="line">
            <a:avLst/>
          </a:prstGeom>
          <a:ln w="28440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Line 14"/>
          <p:cNvSpPr/>
          <p:nvPr/>
        </p:nvSpPr>
        <p:spPr>
          <a:xfrm flipV="1">
            <a:off x="3656880" y="1521720"/>
            <a:ext cx="360" cy="232560"/>
          </a:xfrm>
          <a:prstGeom prst="line">
            <a:avLst/>
          </a:prstGeom>
          <a:ln w="28440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Line 15"/>
          <p:cNvSpPr/>
          <p:nvPr/>
        </p:nvSpPr>
        <p:spPr>
          <a:xfrm flipV="1">
            <a:off x="4520880" y="1521720"/>
            <a:ext cx="360" cy="232560"/>
          </a:xfrm>
          <a:prstGeom prst="line">
            <a:avLst/>
          </a:prstGeom>
          <a:ln w="28440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Line 16"/>
          <p:cNvSpPr/>
          <p:nvPr/>
        </p:nvSpPr>
        <p:spPr>
          <a:xfrm flipV="1">
            <a:off x="5384880" y="1521720"/>
            <a:ext cx="360" cy="232560"/>
          </a:xfrm>
          <a:prstGeom prst="line">
            <a:avLst/>
          </a:prstGeom>
          <a:ln w="28440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Line 17"/>
          <p:cNvSpPr/>
          <p:nvPr/>
        </p:nvSpPr>
        <p:spPr>
          <a:xfrm flipV="1">
            <a:off x="6249240" y="1521720"/>
            <a:ext cx="360" cy="232560"/>
          </a:xfrm>
          <a:prstGeom prst="line">
            <a:avLst/>
          </a:prstGeom>
          <a:ln w="28440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Line 18"/>
          <p:cNvSpPr/>
          <p:nvPr/>
        </p:nvSpPr>
        <p:spPr>
          <a:xfrm flipV="1">
            <a:off x="7113240" y="1521720"/>
            <a:ext cx="360" cy="232560"/>
          </a:xfrm>
          <a:prstGeom prst="line">
            <a:avLst/>
          </a:prstGeom>
          <a:ln w="28440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Line 19"/>
          <p:cNvSpPr/>
          <p:nvPr/>
        </p:nvSpPr>
        <p:spPr>
          <a:xfrm flipV="1">
            <a:off x="7977240" y="1521720"/>
            <a:ext cx="360" cy="232560"/>
          </a:xfrm>
          <a:prstGeom prst="line">
            <a:avLst/>
          </a:prstGeom>
          <a:ln w="28440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20"/>
          <p:cNvSpPr/>
          <p:nvPr/>
        </p:nvSpPr>
        <p:spPr>
          <a:xfrm>
            <a:off x="918000" y="1765440"/>
            <a:ext cx="7803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bg1">
                <a:lumMod val="8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21"/>
          <p:cNvSpPr/>
          <p:nvPr/>
        </p:nvSpPr>
        <p:spPr>
          <a:xfrm>
            <a:off x="3920760" y="1236600"/>
            <a:ext cx="12002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100" spc="18" strike="noStrike">
                <a:solidFill>
                  <a:srgbClr val="bfbfbf"/>
                </a:solidFill>
                <a:latin typeface="맑은 고딕"/>
                <a:ea typeface="맑은 고딕"/>
              </a:rPr>
              <a:t>2017 1/4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26" name="CustomShape 22"/>
          <p:cNvSpPr/>
          <p:nvPr/>
        </p:nvSpPr>
        <p:spPr>
          <a:xfrm>
            <a:off x="3931200" y="3382200"/>
            <a:ext cx="12002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100" spc="18" strike="noStrike">
                <a:solidFill>
                  <a:srgbClr val="808080"/>
                </a:solidFill>
                <a:latin typeface="맑은 고딕"/>
                <a:ea typeface="맑은 고딕"/>
              </a:rPr>
              <a:t>300</a:t>
            </a:r>
            <a:r>
              <a:rPr b="1" lang="en-US" sz="1100" spc="18" strike="noStrike">
                <a:solidFill>
                  <a:srgbClr val="808080"/>
                </a:solidFill>
                <a:latin typeface="맑은 고딕"/>
                <a:ea typeface="맑은 고딕"/>
              </a:rPr>
              <a:t>개 확보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27" name="CustomShape 23"/>
          <p:cNvSpPr/>
          <p:nvPr/>
        </p:nvSpPr>
        <p:spPr>
          <a:xfrm>
            <a:off x="3931200" y="4702320"/>
            <a:ext cx="12002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100" spc="18" strike="noStrike">
                <a:solidFill>
                  <a:srgbClr val="808080"/>
                </a:solidFill>
                <a:latin typeface="맑은 고딕"/>
                <a:ea typeface="맑은 고딕"/>
              </a:rPr>
              <a:t>법인 설립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28" name="CustomShape 24"/>
          <p:cNvSpPr/>
          <p:nvPr/>
        </p:nvSpPr>
        <p:spPr>
          <a:xfrm>
            <a:off x="918000" y="5589360"/>
            <a:ext cx="5174640" cy="79164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이 페이지에서 전달하고 싶은 메시지는 무엇인가</a:t>
            </a: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?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어떤 이해를 이끌어내고 싶은가</a:t>
            </a: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?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9" name="CustomShape 25"/>
          <p:cNvSpPr/>
          <p:nvPr/>
        </p:nvSpPr>
        <p:spPr>
          <a:xfrm>
            <a:off x="6238800" y="5589360"/>
            <a:ext cx="2626200" cy="79164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비고</a:t>
            </a:r>
            <a:endParaRPr b="0" lang="en-US" sz="105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0" y="0"/>
            <a:ext cx="9905760" cy="6922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1" name="그림 6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3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9201600" y="259920"/>
            <a:ext cx="456840" cy="269640"/>
          </a:xfrm>
          <a:prstGeom prst="rect">
            <a:avLst/>
          </a:prstGeom>
          <a:ln>
            <a:noFill/>
          </a:ln>
        </p:spPr>
      </p:pic>
      <p:sp>
        <p:nvSpPr>
          <p:cNvPr id="232" name="CustomShape 2"/>
          <p:cNvSpPr/>
          <p:nvPr/>
        </p:nvSpPr>
        <p:spPr>
          <a:xfrm>
            <a:off x="0" y="240840"/>
            <a:ext cx="99057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38" strike="noStrike">
                <a:solidFill>
                  <a:srgbClr val="d9d9d9"/>
                </a:solidFill>
                <a:latin typeface="맑은 고딕"/>
                <a:ea typeface="맑은 고딕"/>
              </a:rPr>
              <a:t>15. </a:t>
            </a:r>
            <a:r>
              <a:rPr b="1" lang="en-US" sz="1400" spc="-38" strike="noStrike">
                <a:solidFill>
                  <a:srgbClr val="d9d9d9"/>
                </a:solidFill>
                <a:latin typeface="맑은 고딕"/>
                <a:ea typeface="맑은 고딕"/>
              </a:rPr>
              <a:t>첨부자료 </a:t>
            </a:r>
            <a:r>
              <a:rPr b="1" lang="en-US" sz="1400" spc="-38" strike="noStrike">
                <a:solidFill>
                  <a:srgbClr val="d9d9d9"/>
                </a:solidFill>
                <a:latin typeface="맑은 고딕"/>
                <a:ea typeface="맑은 고딕"/>
              </a:rPr>
              <a:t>: </a:t>
            </a:r>
            <a:r>
              <a:rPr b="1" lang="en-US" sz="1400" spc="-38" strike="noStrike">
                <a:solidFill>
                  <a:srgbClr val="d9d9d9"/>
                </a:solidFill>
                <a:latin typeface="맑은 고딕"/>
                <a:ea typeface="맑은 고딕"/>
              </a:rPr>
              <a:t>못다한 이야기는 무엇인가</a:t>
            </a:r>
            <a:r>
              <a:rPr b="1" lang="en-US" sz="1400" spc="-38" strike="noStrike">
                <a:solidFill>
                  <a:srgbClr val="d9d9d9"/>
                </a:solidFill>
                <a:latin typeface="맑은 고딕"/>
                <a:ea typeface="맑은 고딕"/>
              </a:rPr>
              <a:t>? / </a:t>
            </a:r>
            <a:r>
              <a:rPr b="1" lang="en-US" sz="1400" spc="-38" strike="noStrike">
                <a:solidFill>
                  <a:srgbClr val="d9d9d9"/>
                </a:solidFill>
                <a:latin typeface="맑은 고딕"/>
                <a:ea typeface="맑은 고딕"/>
              </a:rPr>
              <a:t>백업할 자료는 무엇인가</a:t>
            </a:r>
            <a:r>
              <a:rPr b="1" lang="en-US" sz="1400" spc="-38" strike="noStrike">
                <a:solidFill>
                  <a:srgbClr val="d9d9d9"/>
                </a:solidFill>
                <a:latin typeface="맑은 고딕"/>
                <a:ea typeface="맑은 고딕"/>
              </a:rPr>
              <a:t>?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918000" y="1285560"/>
            <a:ext cx="722160" cy="85536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1640520" y="1285560"/>
            <a:ext cx="7224480" cy="85536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105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첨부자료 </a:t>
            </a:r>
            <a:r>
              <a:rPr b="0" lang="en-US" sz="105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35" name="CustomShape 5"/>
          <p:cNvSpPr/>
          <p:nvPr/>
        </p:nvSpPr>
        <p:spPr>
          <a:xfrm>
            <a:off x="918000" y="2285280"/>
            <a:ext cx="722160" cy="85536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36" name="CustomShape 6"/>
          <p:cNvSpPr/>
          <p:nvPr/>
        </p:nvSpPr>
        <p:spPr>
          <a:xfrm>
            <a:off x="1640520" y="2285280"/>
            <a:ext cx="7224480" cy="85536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105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첨부자료 </a:t>
            </a:r>
            <a:r>
              <a:rPr b="0" lang="en-US" sz="105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2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37" name="CustomShape 7"/>
          <p:cNvSpPr/>
          <p:nvPr/>
        </p:nvSpPr>
        <p:spPr>
          <a:xfrm>
            <a:off x="912240" y="3293280"/>
            <a:ext cx="722160" cy="85536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38" name="CustomShape 8"/>
          <p:cNvSpPr/>
          <p:nvPr/>
        </p:nvSpPr>
        <p:spPr>
          <a:xfrm>
            <a:off x="1635120" y="3293280"/>
            <a:ext cx="7224480" cy="85536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105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첨부자료 </a:t>
            </a:r>
            <a:r>
              <a:rPr b="0" lang="en-US" sz="105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3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39" name="CustomShape 9"/>
          <p:cNvSpPr/>
          <p:nvPr/>
        </p:nvSpPr>
        <p:spPr>
          <a:xfrm>
            <a:off x="912240" y="4373640"/>
            <a:ext cx="722160" cy="85536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4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40" name="CustomShape 10"/>
          <p:cNvSpPr/>
          <p:nvPr/>
        </p:nvSpPr>
        <p:spPr>
          <a:xfrm>
            <a:off x="1635120" y="4373640"/>
            <a:ext cx="7224480" cy="85536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105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첨부자료 </a:t>
            </a:r>
            <a:r>
              <a:rPr b="0" lang="en-US" sz="105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4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41" name="CustomShape 11"/>
          <p:cNvSpPr/>
          <p:nvPr/>
        </p:nvSpPr>
        <p:spPr>
          <a:xfrm>
            <a:off x="918000" y="5589360"/>
            <a:ext cx="5174640" cy="79164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이 페이지에서 전달하고 싶은 메시지는 무엇인가</a:t>
            </a: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?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어떤 이해를 이끌어내고 싶은가</a:t>
            </a: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?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42" name="CustomShape 12"/>
          <p:cNvSpPr/>
          <p:nvPr/>
        </p:nvSpPr>
        <p:spPr>
          <a:xfrm>
            <a:off x="6238800" y="5589360"/>
            <a:ext cx="2626200" cy="79164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비고</a:t>
            </a:r>
            <a:endParaRPr b="0" lang="en-US" sz="105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0" y="-315360"/>
            <a:ext cx="9905760" cy="7173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4" name="그림 11" descr=""/>
          <p:cNvPicPr/>
          <p:nvPr/>
        </p:nvPicPr>
        <p:blipFill>
          <a:blip r:embed="rId1"/>
          <a:stretch/>
        </p:blipFill>
        <p:spPr>
          <a:xfrm>
            <a:off x="-120600" y="-315360"/>
            <a:ext cx="10146600" cy="717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0" y="0"/>
            <a:ext cx="9905760" cy="6922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0" name="그림 6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3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9201600" y="259920"/>
            <a:ext cx="456840" cy="269640"/>
          </a:xfrm>
          <a:prstGeom prst="rect">
            <a:avLst/>
          </a:prstGeom>
          <a:ln>
            <a:noFill/>
          </a:ln>
        </p:spPr>
      </p:pic>
      <p:sp>
        <p:nvSpPr>
          <p:cNvPr id="51" name="CustomShape 2"/>
          <p:cNvSpPr/>
          <p:nvPr/>
        </p:nvSpPr>
        <p:spPr>
          <a:xfrm>
            <a:off x="0" y="240840"/>
            <a:ext cx="99057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97" strike="noStrike">
                <a:solidFill>
                  <a:srgbClr val="d9d9d9"/>
                </a:solidFill>
                <a:latin typeface="맑은 고딕"/>
                <a:ea typeface="맑은 고딕"/>
              </a:rPr>
              <a:t>0. </a:t>
            </a:r>
            <a:r>
              <a:rPr b="1" lang="en-US" sz="1400" spc="-97" strike="noStrike">
                <a:solidFill>
                  <a:srgbClr val="d9d9d9"/>
                </a:solidFill>
                <a:latin typeface="맑은 고딕"/>
                <a:ea typeface="맑은 고딕"/>
              </a:rPr>
              <a:t>오프닝 </a:t>
            </a:r>
            <a:r>
              <a:rPr b="1" lang="en-US" sz="1400" spc="-97" strike="noStrike">
                <a:solidFill>
                  <a:srgbClr val="d9d9d9"/>
                </a:solidFill>
                <a:latin typeface="맑은 고딕"/>
                <a:ea typeface="맑은 고딕"/>
              </a:rPr>
              <a:t>/ </a:t>
            </a:r>
            <a:r>
              <a:rPr b="1" lang="en-US" sz="1400" spc="-97" strike="noStrike">
                <a:solidFill>
                  <a:srgbClr val="d9d9d9"/>
                </a:solidFill>
                <a:latin typeface="맑은 고딕"/>
                <a:ea typeface="맑은 고딕"/>
              </a:rPr>
              <a:t>제품의 한 문장 표현 </a:t>
            </a:r>
            <a:r>
              <a:rPr b="1" lang="en-US" sz="1400" spc="-97" strike="noStrike">
                <a:solidFill>
                  <a:srgbClr val="d9d9d9"/>
                </a:solidFill>
                <a:latin typeface="맑은 고딕"/>
                <a:ea typeface="맑은 고딕"/>
              </a:rPr>
              <a:t>/ </a:t>
            </a:r>
            <a:r>
              <a:rPr b="1" lang="en-US" sz="1400" spc="-97" strike="noStrike">
                <a:solidFill>
                  <a:srgbClr val="d9d9d9"/>
                </a:solidFill>
                <a:latin typeface="맑은 고딕"/>
                <a:ea typeface="맑은 고딕"/>
              </a:rPr>
              <a:t>슬로건</a:t>
            </a:r>
            <a:r>
              <a:rPr b="1" lang="en-US" sz="1400" spc="-97" strike="noStrike">
                <a:solidFill>
                  <a:srgbClr val="d9d9d9"/>
                </a:solidFill>
                <a:latin typeface="맑은 고딕"/>
                <a:ea typeface="맑은 고딕"/>
              </a:rPr>
              <a:t>, </a:t>
            </a:r>
            <a:r>
              <a:rPr b="1" lang="en-US" sz="1400" spc="-97" strike="noStrike">
                <a:solidFill>
                  <a:srgbClr val="d9d9d9"/>
                </a:solidFill>
                <a:latin typeface="맑은 고딕"/>
                <a:ea typeface="맑은 고딕"/>
              </a:rPr>
              <a:t>모토</a:t>
            </a:r>
            <a:r>
              <a:rPr b="1" lang="en-US" sz="1400" spc="-97" strike="noStrike">
                <a:solidFill>
                  <a:srgbClr val="d9d9d9"/>
                </a:solidFill>
                <a:latin typeface="맑은 고딕"/>
                <a:ea typeface="맑은 고딕"/>
              </a:rPr>
              <a:t>, </a:t>
            </a:r>
            <a:r>
              <a:rPr b="1" lang="en-US" sz="1400" spc="-97" strike="noStrike">
                <a:solidFill>
                  <a:srgbClr val="d9d9d9"/>
                </a:solidFill>
                <a:latin typeface="맑은 고딕"/>
                <a:ea typeface="맑은 고딕"/>
              </a:rPr>
              <a:t>목표</a:t>
            </a:r>
            <a:r>
              <a:rPr b="1" lang="en-US" sz="1400" spc="-97" strike="noStrike">
                <a:solidFill>
                  <a:srgbClr val="d9d9d9"/>
                </a:solidFill>
                <a:latin typeface="맑은 고딕"/>
                <a:ea typeface="맑은 고딕"/>
              </a:rPr>
              <a:t>, </a:t>
            </a:r>
            <a:r>
              <a:rPr b="1" lang="en-US" sz="1400" spc="-97" strike="noStrike">
                <a:solidFill>
                  <a:srgbClr val="d9d9d9"/>
                </a:solidFill>
                <a:latin typeface="맑은 고딕"/>
                <a:ea typeface="맑은 고딕"/>
              </a:rPr>
              <a:t>미션</a:t>
            </a:r>
            <a:r>
              <a:rPr b="1" lang="en-US" sz="1400" spc="-97" strike="noStrike">
                <a:solidFill>
                  <a:srgbClr val="d9d9d9"/>
                </a:solidFill>
                <a:latin typeface="맑은 고딕"/>
                <a:ea typeface="맑은 고딕"/>
              </a:rPr>
              <a:t>, </a:t>
            </a:r>
            <a:r>
              <a:rPr b="1" lang="en-US" sz="1400" spc="-97" strike="noStrike">
                <a:solidFill>
                  <a:srgbClr val="d9d9d9"/>
                </a:solidFill>
                <a:latin typeface="맑은 고딕"/>
                <a:ea typeface="맑은 고딕"/>
              </a:rPr>
              <a:t>비전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2144520" y="2274120"/>
            <a:ext cx="5616360" cy="79164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808080"/>
                </a:solidFill>
                <a:latin typeface="맑은 고딕"/>
                <a:ea typeface="맑은 고딕"/>
              </a:rPr>
              <a:t>Smart BallBot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2144520" y="3174120"/>
            <a:ext cx="5616360" cy="50364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Focus on your goal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2144520" y="4470480"/>
            <a:ext cx="5616360" cy="50364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컨택 포인트 </a:t>
            </a: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(</a:t>
            </a: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이메일</a:t>
            </a: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)</a:t>
            </a:r>
            <a:endParaRPr b="0" lang="en-US" sz="11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0" y="0"/>
            <a:ext cx="9905760" cy="6922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" name="그림 6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3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9201600" y="259920"/>
            <a:ext cx="456840" cy="269640"/>
          </a:xfrm>
          <a:prstGeom prst="rect">
            <a:avLst/>
          </a:prstGeom>
          <a:ln>
            <a:noFill/>
          </a:ln>
        </p:spPr>
      </p:pic>
      <p:sp>
        <p:nvSpPr>
          <p:cNvPr id="57" name="CustomShape 2"/>
          <p:cNvSpPr/>
          <p:nvPr/>
        </p:nvSpPr>
        <p:spPr>
          <a:xfrm>
            <a:off x="0" y="240840"/>
            <a:ext cx="99057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38" strike="noStrike">
                <a:solidFill>
                  <a:srgbClr val="d9d9d9"/>
                </a:solidFill>
                <a:latin typeface="맑은 고딕"/>
                <a:ea typeface="맑은 고딕"/>
              </a:rPr>
              <a:t> </a:t>
            </a:r>
            <a:r>
              <a:rPr b="1" lang="en-US" sz="1400" spc="-97" strike="noStrike">
                <a:solidFill>
                  <a:srgbClr val="d9d9d9"/>
                </a:solidFill>
                <a:latin typeface="맑은 고딕"/>
                <a:ea typeface="맑은 고딕"/>
              </a:rPr>
              <a:t>1. </a:t>
            </a:r>
            <a:r>
              <a:rPr b="1" lang="en-US" sz="1400" spc="-97" strike="noStrike">
                <a:solidFill>
                  <a:srgbClr val="d9d9d9"/>
                </a:solidFill>
                <a:latin typeface="맑은 고딕"/>
                <a:ea typeface="맑은 고딕"/>
              </a:rPr>
              <a:t>문제는 무엇인가</a:t>
            </a:r>
            <a:r>
              <a:rPr b="1" lang="en-US" sz="1400" spc="-97" strike="noStrike">
                <a:solidFill>
                  <a:srgbClr val="d9d9d9"/>
                </a:solidFill>
                <a:latin typeface="맑은 고딕"/>
                <a:ea typeface="맑은 고딕"/>
              </a:rPr>
              <a:t>? / </a:t>
            </a:r>
            <a:r>
              <a:rPr b="1" lang="en-US" sz="1400" spc="-97" strike="noStrike">
                <a:solidFill>
                  <a:srgbClr val="d9d9d9"/>
                </a:solidFill>
                <a:latin typeface="맑은 고딕"/>
                <a:ea typeface="맑은 고딕"/>
              </a:rPr>
              <a:t>무엇이 요구되어지고 있는가</a:t>
            </a:r>
            <a:r>
              <a:rPr b="1" lang="en-US" sz="1400" spc="-97" strike="noStrike">
                <a:solidFill>
                  <a:srgbClr val="d9d9d9"/>
                </a:solidFill>
                <a:latin typeface="맑은 고딕"/>
                <a:ea typeface="맑은 고딕"/>
              </a:rPr>
              <a:t>?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918000" y="1196640"/>
            <a:ext cx="2330280" cy="1728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테니스장 사업자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9" name="CustomShape 4"/>
          <p:cNvSpPr/>
          <p:nvPr/>
        </p:nvSpPr>
        <p:spPr>
          <a:xfrm>
            <a:off x="918000" y="2925000"/>
            <a:ext cx="2330280" cy="2376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5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사업장 관리 및 인건비 절약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0" name="CustomShape 5"/>
          <p:cNvSpPr/>
          <p:nvPr/>
        </p:nvSpPr>
        <p:spPr>
          <a:xfrm>
            <a:off x="3762360" y="1196640"/>
            <a:ext cx="2330280" cy="1728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테니스 이용자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1" name="CustomShape 6"/>
          <p:cNvSpPr/>
          <p:nvPr/>
        </p:nvSpPr>
        <p:spPr>
          <a:xfrm>
            <a:off x="3762360" y="2925000"/>
            <a:ext cx="2330280" cy="2376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5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편리한 스포츠 활동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2" name="CustomShape 7"/>
          <p:cNvSpPr/>
          <p:nvPr/>
        </p:nvSpPr>
        <p:spPr>
          <a:xfrm>
            <a:off x="6534720" y="1196640"/>
            <a:ext cx="2330280" cy="1728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국가 체육시설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3" name="CustomShape 8"/>
          <p:cNvSpPr/>
          <p:nvPr/>
        </p:nvSpPr>
        <p:spPr>
          <a:xfrm>
            <a:off x="6534720" y="2925000"/>
            <a:ext cx="2330280" cy="2376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5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시설 관리 및 인건비 절약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4" name="CustomShape 9"/>
          <p:cNvSpPr/>
          <p:nvPr/>
        </p:nvSpPr>
        <p:spPr>
          <a:xfrm>
            <a:off x="918000" y="5589360"/>
            <a:ext cx="5174640" cy="79164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이 페이지에서 전달하고 싶은 메시지는 무엇인가</a:t>
            </a: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?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어떤 이해를 이끌어내고 싶은가</a:t>
            </a: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?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5" name="CustomShape 10"/>
          <p:cNvSpPr/>
          <p:nvPr/>
        </p:nvSpPr>
        <p:spPr>
          <a:xfrm>
            <a:off x="6238800" y="5589360"/>
            <a:ext cx="2626200" cy="79164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비고</a:t>
            </a:r>
            <a:endParaRPr b="0" lang="en-US" sz="105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0" y="0"/>
            <a:ext cx="9905760" cy="6922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7" name="그림 6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3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9201600" y="259920"/>
            <a:ext cx="456840" cy="269640"/>
          </a:xfrm>
          <a:prstGeom prst="rect">
            <a:avLst/>
          </a:prstGeom>
          <a:ln>
            <a:noFill/>
          </a:ln>
        </p:spPr>
      </p:pic>
      <p:sp>
        <p:nvSpPr>
          <p:cNvPr id="68" name="CustomShape 2"/>
          <p:cNvSpPr/>
          <p:nvPr/>
        </p:nvSpPr>
        <p:spPr>
          <a:xfrm>
            <a:off x="0" y="240840"/>
            <a:ext cx="99057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38" strike="noStrike">
                <a:solidFill>
                  <a:srgbClr val="d9d9d9"/>
                </a:solidFill>
                <a:latin typeface="맑은 고딕"/>
                <a:ea typeface="맑은 고딕"/>
              </a:rPr>
              <a:t> </a:t>
            </a:r>
            <a:r>
              <a:rPr b="1" lang="en-US" sz="1400" spc="-97" strike="noStrike">
                <a:solidFill>
                  <a:srgbClr val="d9d9d9"/>
                </a:solidFill>
                <a:latin typeface="맑은 고딕"/>
                <a:ea typeface="맑은 고딕"/>
              </a:rPr>
              <a:t>2. </a:t>
            </a:r>
            <a:r>
              <a:rPr b="1" lang="en-US" sz="1400" spc="-97" strike="noStrike">
                <a:solidFill>
                  <a:srgbClr val="d9d9d9"/>
                </a:solidFill>
                <a:latin typeface="맑은 고딕"/>
                <a:ea typeface="맑은 고딕"/>
              </a:rPr>
              <a:t>현재 대안들은 무엇이며</a:t>
            </a:r>
            <a:r>
              <a:rPr b="1" lang="en-US" sz="1400" spc="-97" strike="noStrike">
                <a:solidFill>
                  <a:srgbClr val="d9d9d9"/>
                </a:solidFill>
                <a:latin typeface="맑은 고딕"/>
                <a:ea typeface="맑은 고딕"/>
              </a:rPr>
              <a:t>, </a:t>
            </a:r>
            <a:r>
              <a:rPr b="1" lang="en-US" sz="1400" spc="-97" strike="noStrike">
                <a:solidFill>
                  <a:srgbClr val="d9d9d9"/>
                </a:solidFill>
                <a:latin typeface="맑은 고딕"/>
                <a:ea typeface="맑은 고딕"/>
              </a:rPr>
              <a:t>여전히 어떤 한계점들이 있는가</a:t>
            </a:r>
            <a:r>
              <a:rPr b="1" lang="en-US" sz="1400" spc="-97" strike="noStrike">
                <a:solidFill>
                  <a:srgbClr val="d9d9d9"/>
                </a:solidFill>
                <a:latin typeface="맑은 고딕"/>
                <a:ea typeface="맑은 고딕"/>
              </a:rPr>
              <a:t>?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918000" y="1196640"/>
            <a:ext cx="2330280" cy="1728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5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대안</a:t>
            </a: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1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1100" spc="-1" strike="noStrike">
                <a:solidFill>
                  <a:srgbClr val="808080"/>
                </a:solidFill>
                <a:latin typeface="맑은 고딕"/>
                <a:ea typeface="맑은 고딕"/>
              </a:rPr>
              <a:t>테니봇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0" name="CustomShape 4"/>
          <p:cNvSpPr/>
          <p:nvPr/>
        </p:nvSpPr>
        <p:spPr>
          <a:xfrm>
            <a:off x="918000" y="2925000"/>
            <a:ext cx="2330280" cy="2376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5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워크스테이션과 같은 부가부품 필요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1" name="CustomShape 5"/>
          <p:cNvSpPr/>
          <p:nvPr/>
        </p:nvSpPr>
        <p:spPr>
          <a:xfrm>
            <a:off x="3762360" y="1196640"/>
            <a:ext cx="2330280" cy="1728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5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대안</a:t>
            </a: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2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1100" spc="-1" strike="noStrike">
                <a:solidFill>
                  <a:srgbClr val="808080"/>
                </a:solidFill>
                <a:latin typeface="맑은 고딕"/>
                <a:ea typeface="맑은 고딕"/>
              </a:rPr>
              <a:t>테니봇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2" name="CustomShape 6"/>
          <p:cNvSpPr/>
          <p:nvPr/>
        </p:nvSpPr>
        <p:spPr>
          <a:xfrm>
            <a:off x="3762360" y="2925000"/>
            <a:ext cx="2330280" cy="2376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5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휴대하기 불편한 무게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3" name="CustomShape 7"/>
          <p:cNvSpPr/>
          <p:nvPr/>
        </p:nvSpPr>
        <p:spPr>
          <a:xfrm>
            <a:off x="6534720" y="1196640"/>
            <a:ext cx="2330280" cy="1728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5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대안</a:t>
            </a: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3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1100" spc="-1" strike="noStrike">
                <a:solidFill>
                  <a:srgbClr val="808080"/>
                </a:solidFill>
                <a:latin typeface="맑은 고딕"/>
                <a:ea typeface="맑은 고딕"/>
              </a:rPr>
              <a:t>공 수거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4" name="CustomShape 8"/>
          <p:cNvSpPr/>
          <p:nvPr/>
        </p:nvSpPr>
        <p:spPr>
          <a:xfrm>
            <a:off x="6534720" y="2925000"/>
            <a:ext cx="2330280" cy="2376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5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수작업 필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5" name="CustomShape 9"/>
          <p:cNvSpPr/>
          <p:nvPr/>
        </p:nvSpPr>
        <p:spPr>
          <a:xfrm>
            <a:off x="918000" y="5589360"/>
            <a:ext cx="5174640" cy="79164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이 페이지에서 전달하고 싶은 메시지는 무엇인가</a:t>
            </a: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?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어떤 이해를 이끌어내고 싶은가</a:t>
            </a: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?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6" name="CustomShape 10"/>
          <p:cNvSpPr/>
          <p:nvPr/>
        </p:nvSpPr>
        <p:spPr>
          <a:xfrm>
            <a:off x="6238800" y="5589360"/>
            <a:ext cx="2626200" cy="79164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비고</a:t>
            </a:r>
            <a:endParaRPr b="0" lang="en-US" sz="105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0"/>
            <a:ext cx="9905760" cy="6922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8" name="그림 6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3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9201600" y="259920"/>
            <a:ext cx="456840" cy="269640"/>
          </a:xfrm>
          <a:prstGeom prst="rect">
            <a:avLst/>
          </a:prstGeom>
          <a:ln>
            <a:noFill/>
          </a:ln>
        </p:spPr>
      </p:pic>
      <p:sp>
        <p:nvSpPr>
          <p:cNvPr id="79" name="CustomShape 2"/>
          <p:cNvSpPr/>
          <p:nvPr/>
        </p:nvSpPr>
        <p:spPr>
          <a:xfrm>
            <a:off x="0" y="240840"/>
            <a:ext cx="99057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38" strike="noStrike">
                <a:solidFill>
                  <a:srgbClr val="d9d9d9"/>
                </a:solidFill>
                <a:latin typeface="맑은 고딕"/>
                <a:ea typeface="맑은 고딕"/>
              </a:rPr>
              <a:t> </a:t>
            </a:r>
            <a:r>
              <a:rPr b="1" lang="en-US" sz="1400" spc="-97" strike="noStrike">
                <a:solidFill>
                  <a:srgbClr val="d9d9d9"/>
                </a:solidFill>
                <a:latin typeface="맑은 고딕"/>
                <a:ea typeface="맑은 고딕"/>
              </a:rPr>
              <a:t>3. </a:t>
            </a:r>
            <a:r>
              <a:rPr b="1" lang="en-US" sz="1400" spc="-97" strike="noStrike">
                <a:solidFill>
                  <a:srgbClr val="d9d9d9"/>
                </a:solidFill>
                <a:latin typeface="맑은 고딕"/>
                <a:ea typeface="맑은 고딕"/>
              </a:rPr>
              <a:t>이문제의 해결을 위해 우리가 만든 것은 무엇인가</a:t>
            </a:r>
            <a:r>
              <a:rPr b="1" lang="en-US" sz="1400" spc="-97" strike="noStrike">
                <a:solidFill>
                  <a:srgbClr val="d9d9d9"/>
                </a:solidFill>
                <a:latin typeface="맑은 고딕"/>
                <a:ea typeface="맑은 고딕"/>
              </a:rPr>
              <a:t>?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918000" y="2306880"/>
            <a:ext cx="7947000" cy="107964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50000"/>
              </a:lnSpc>
            </a:pPr>
            <a:r>
              <a:rPr b="1" lang="en-US" sz="13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Smart BallBot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918000" y="3561120"/>
            <a:ext cx="7947000" cy="107964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5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자동으로 테니스공을 탐지하여 수거하는 기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918000" y="5589360"/>
            <a:ext cx="5174640" cy="79164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이 페이지에서 전달하고 싶은 메시지는 무엇인가</a:t>
            </a: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?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어떤 이해를 이끌어내고 싶은가</a:t>
            </a: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?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6238800" y="5589360"/>
            <a:ext cx="2626200" cy="79164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비고</a:t>
            </a:r>
            <a:endParaRPr b="0" lang="en-US" sz="105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0"/>
            <a:ext cx="9905760" cy="6922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5" name="그림 6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3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9201600" y="259920"/>
            <a:ext cx="456840" cy="26964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0" y="240840"/>
            <a:ext cx="99057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38" strike="noStrike">
                <a:solidFill>
                  <a:srgbClr val="d9d9d9"/>
                </a:solidFill>
                <a:latin typeface="맑은 고딕"/>
                <a:ea typeface="맑은 고딕"/>
              </a:rPr>
              <a:t> </a:t>
            </a:r>
            <a:r>
              <a:rPr b="1" lang="en-US" sz="1400" spc="-97" strike="noStrike">
                <a:solidFill>
                  <a:srgbClr val="d9d9d9"/>
                </a:solidFill>
                <a:latin typeface="맑은 고딕"/>
                <a:ea typeface="맑은 고딕"/>
              </a:rPr>
              <a:t>4. </a:t>
            </a:r>
            <a:r>
              <a:rPr b="1" lang="en-US" sz="1400" spc="-97" strike="noStrike">
                <a:solidFill>
                  <a:srgbClr val="d9d9d9"/>
                </a:solidFill>
                <a:latin typeface="맑은 고딕"/>
                <a:ea typeface="맑은 고딕"/>
              </a:rPr>
              <a:t>우리는 어떻게 문제를 해결하는가</a:t>
            </a:r>
            <a:r>
              <a:rPr b="1" lang="en-US" sz="1400" spc="-97" strike="noStrike">
                <a:solidFill>
                  <a:srgbClr val="d9d9d9"/>
                </a:solidFill>
                <a:latin typeface="맑은 고딕"/>
                <a:ea typeface="맑은 고딕"/>
              </a:rPr>
              <a:t>?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918000" y="1196640"/>
            <a:ext cx="2330280" cy="1728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우리의 해결방식 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또는 우리가 제공하는 것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918000" y="2925000"/>
            <a:ext cx="2330280" cy="2376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5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3762360" y="1196640"/>
            <a:ext cx="2330280" cy="1728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우리의 해결방식 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또는 우리가 제공하는 것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0" name="CustomShape 6"/>
          <p:cNvSpPr/>
          <p:nvPr/>
        </p:nvSpPr>
        <p:spPr>
          <a:xfrm>
            <a:off x="3762360" y="2925000"/>
            <a:ext cx="2330280" cy="2376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5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1" name="CustomShape 7"/>
          <p:cNvSpPr/>
          <p:nvPr/>
        </p:nvSpPr>
        <p:spPr>
          <a:xfrm>
            <a:off x="6534720" y="1196640"/>
            <a:ext cx="2330280" cy="1728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우리의 해결방식 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또는 우리가 제공하는 것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2" name="CustomShape 8"/>
          <p:cNvSpPr/>
          <p:nvPr/>
        </p:nvSpPr>
        <p:spPr>
          <a:xfrm>
            <a:off x="6534720" y="2925000"/>
            <a:ext cx="2330280" cy="2376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5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3" name="CustomShape 9"/>
          <p:cNvSpPr/>
          <p:nvPr/>
        </p:nvSpPr>
        <p:spPr>
          <a:xfrm>
            <a:off x="918000" y="5589360"/>
            <a:ext cx="5174640" cy="79164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이 페이지에서 전달하고 싶은 메시지는 무엇인가</a:t>
            </a: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?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어떤 이해를 이끌어내고 싶은가</a:t>
            </a: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?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4" name="CustomShape 10"/>
          <p:cNvSpPr/>
          <p:nvPr/>
        </p:nvSpPr>
        <p:spPr>
          <a:xfrm>
            <a:off x="6238800" y="5589360"/>
            <a:ext cx="2626200" cy="79164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비고</a:t>
            </a:r>
            <a:endParaRPr b="0" lang="en-US" sz="105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0"/>
            <a:ext cx="9905760" cy="6922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그림 6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3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9201600" y="259920"/>
            <a:ext cx="456840" cy="269640"/>
          </a:xfrm>
          <a:prstGeom prst="rect">
            <a:avLst/>
          </a:prstGeom>
          <a:ln>
            <a:noFill/>
          </a:ln>
        </p:spPr>
      </p:pic>
      <p:sp>
        <p:nvSpPr>
          <p:cNvPr id="97" name="CustomShape 2"/>
          <p:cNvSpPr/>
          <p:nvPr/>
        </p:nvSpPr>
        <p:spPr>
          <a:xfrm>
            <a:off x="0" y="240840"/>
            <a:ext cx="99057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38" strike="noStrike">
                <a:solidFill>
                  <a:srgbClr val="d9d9d9"/>
                </a:solidFill>
                <a:latin typeface="맑은 고딕"/>
                <a:ea typeface="맑은 고딕"/>
              </a:rPr>
              <a:t> </a:t>
            </a:r>
            <a:r>
              <a:rPr b="1" lang="en-US" sz="1400" spc="-97" strike="noStrike">
                <a:solidFill>
                  <a:srgbClr val="d9d9d9"/>
                </a:solidFill>
                <a:latin typeface="맑은 고딕"/>
                <a:ea typeface="맑은 고딕"/>
              </a:rPr>
              <a:t>5. </a:t>
            </a:r>
            <a:r>
              <a:rPr b="1" lang="en-US" sz="1400" spc="-97" strike="noStrike">
                <a:solidFill>
                  <a:srgbClr val="d9d9d9"/>
                </a:solidFill>
                <a:latin typeface="맑은 고딕"/>
                <a:ea typeface="맑은 고딕"/>
              </a:rPr>
              <a:t>문제가 해결되는 과정을 하나의 예를 들어 설명해 보라</a:t>
            </a:r>
            <a:r>
              <a:rPr b="1" lang="en-US" sz="1400" spc="-97" strike="noStrike">
                <a:solidFill>
                  <a:srgbClr val="d9d9d9"/>
                </a:solidFill>
                <a:latin typeface="맑은 고딕"/>
                <a:ea typeface="맑은 고딕"/>
              </a:rPr>
              <a:t>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18000" y="1196640"/>
            <a:ext cx="2330280" cy="79164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“</a:t>
            </a: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태그 라인”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(</a:t>
            </a: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아래 프로세스를 요약한 키워드 혹은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If, When </a:t>
            </a: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등의 용도로 사용</a:t>
            </a:r>
            <a:r>
              <a:rPr b="0" lang="en-US" sz="10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918000" y="1989000"/>
            <a:ext cx="2330280" cy="3312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5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사용 프로세스 설명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3762360" y="1196640"/>
            <a:ext cx="2330280" cy="79164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“</a:t>
            </a: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태그 라인”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3762360" y="1989000"/>
            <a:ext cx="2330280" cy="3312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5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사용 프로세스 설명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6534720" y="1196640"/>
            <a:ext cx="2330280" cy="79164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“</a:t>
            </a: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태그 라인”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3" name="CustomShape 8"/>
          <p:cNvSpPr/>
          <p:nvPr/>
        </p:nvSpPr>
        <p:spPr>
          <a:xfrm>
            <a:off x="6534720" y="1989000"/>
            <a:ext cx="2330280" cy="3312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5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사용 프로세스 설명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4" name="CustomShape 9"/>
          <p:cNvSpPr/>
          <p:nvPr/>
        </p:nvSpPr>
        <p:spPr>
          <a:xfrm>
            <a:off x="918000" y="5589360"/>
            <a:ext cx="5174640" cy="79164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이 페이지에서 전달하고 싶은 메시지는 무엇인가</a:t>
            </a: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?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어떤 이해를 이끌어내고 싶은가</a:t>
            </a: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?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5" name="CustomShape 10"/>
          <p:cNvSpPr/>
          <p:nvPr/>
        </p:nvSpPr>
        <p:spPr>
          <a:xfrm>
            <a:off x="6238800" y="5589360"/>
            <a:ext cx="2626200" cy="79164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비고</a:t>
            </a:r>
            <a:endParaRPr b="0" lang="en-US" sz="105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Line 1"/>
          <p:cNvSpPr/>
          <p:nvPr/>
        </p:nvSpPr>
        <p:spPr>
          <a:xfrm>
            <a:off x="3272760" y="2960640"/>
            <a:ext cx="3024360" cy="360"/>
          </a:xfrm>
          <a:prstGeom prst="line">
            <a:avLst/>
          </a:prstGeom>
          <a:ln w="22320">
            <a:solidFill>
              <a:schemeClr val="bg1">
                <a:lumMod val="85000"/>
              </a:schemeClr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2"/>
          <p:cNvSpPr/>
          <p:nvPr/>
        </p:nvSpPr>
        <p:spPr>
          <a:xfrm>
            <a:off x="0" y="0"/>
            <a:ext cx="9905760" cy="6922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8" name="그림 6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3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9201600" y="259920"/>
            <a:ext cx="456840" cy="269640"/>
          </a:xfrm>
          <a:prstGeom prst="rect">
            <a:avLst/>
          </a:prstGeom>
          <a:ln>
            <a:noFill/>
          </a:ln>
        </p:spPr>
      </p:pic>
      <p:sp>
        <p:nvSpPr>
          <p:cNvPr id="109" name="CustomShape 3"/>
          <p:cNvSpPr/>
          <p:nvPr/>
        </p:nvSpPr>
        <p:spPr>
          <a:xfrm>
            <a:off x="0" y="240840"/>
            <a:ext cx="99057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38" strike="noStrike">
                <a:solidFill>
                  <a:srgbClr val="d9d9d9"/>
                </a:solidFill>
                <a:latin typeface="맑은 고딕"/>
                <a:ea typeface="맑은 고딕"/>
              </a:rPr>
              <a:t> </a:t>
            </a:r>
            <a:r>
              <a:rPr b="1" lang="en-US" sz="1400" spc="-97" strike="noStrike">
                <a:solidFill>
                  <a:srgbClr val="d9d9d9"/>
                </a:solidFill>
                <a:latin typeface="맑은 고딕"/>
                <a:ea typeface="맑은 고딕"/>
              </a:rPr>
              <a:t>6. </a:t>
            </a:r>
            <a:r>
              <a:rPr b="1" lang="en-US" sz="1400" spc="-97" strike="noStrike">
                <a:solidFill>
                  <a:srgbClr val="d9d9d9"/>
                </a:solidFill>
                <a:latin typeface="맑은 고딕"/>
                <a:ea typeface="맑은 고딕"/>
              </a:rPr>
              <a:t>경쟁자들은 어떻게 이루어져 있고</a:t>
            </a:r>
            <a:r>
              <a:rPr b="1" lang="en-US" sz="1400" spc="-97" strike="noStrike">
                <a:solidFill>
                  <a:srgbClr val="d9d9d9"/>
                </a:solidFill>
                <a:latin typeface="맑은 고딕"/>
                <a:ea typeface="맑은 고딕"/>
              </a:rPr>
              <a:t>, </a:t>
            </a:r>
            <a:r>
              <a:rPr b="1" lang="en-US" sz="1400" spc="-97" strike="noStrike">
                <a:solidFill>
                  <a:srgbClr val="d9d9d9"/>
                </a:solidFill>
                <a:latin typeface="맑은 고딕"/>
                <a:ea typeface="맑은 고딕"/>
              </a:rPr>
              <a:t>우리와 어떻게 다르게 문제를 해결하나</a:t>
            </a:r>
            <a:r>
              <a:rPr b="1" lang="en-US" sz="1400" spc="-97" strike="noStrike">
                <a:solidFill>
                  <a:srgbClr val="d9d9d9"/>
                </a:solidFill>
                <a:latin typeface="맑은 고딕"/>
                <a:ea typeface="맑은 고딕"/>
              </a:rPr>
              <a:t>?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6465240" y="2709000"/>
            <a:ext cx="1679760" cy="50364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고비용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1747440" y="2709000"/>
            <a:ext cx="1679760" cy="50364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저렴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12" name="CustomShape 6"/>
          <p:cNvSpPr/>
          <p:nvPr/>
        </p:nvSpPr>
        <p:spPr>
          <a:xfrm>
            <a:off x="4113000" y="4653000"/>
            <a:ext cx="1679760" cy="50364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부가기능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13" name="CustomShape 7"/>
          <p:cNvSpPr/>
          <p:nvPr/>
        </p:nvSpPr>
        <p:spPr>
          <a:xfrm>
            <a:off x="4113000" y="1124640"/>
            <a:ext cx="1679760" cy="50364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필수기능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14" name="Line 8"/>
          <p:cNvSpPr/>
          <p:nvPr/>
        </p:nvSpPr>
        <p:spPr>
          <a:xfrm flipV="1">
            <a:off x="4952880" y="1628640"/>
            <a:ext cx="360" cy="3024360"/>
          </a:xfrm>
          <a:prstGeom prst="line">
            <a:avLst/>
          </a:prstGeom>
          <a:ln w="22320">
            <a:solidFill>
              <a:schemeClr val="bg1">
                <a:lumMod val="85000"/>
              </a:schemeClr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9"/>
          <p:cNvSpPr/>
          <p:nvPr/>
        </p:nvSpPr>
        <p:spPr>
          <a:xfrm>
            <a:off x="918000" y="5589360"/>
            <a:ext cx="5174640" cy="79164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이 페이지에서 전달하고 싶은 메시지는 무엇인가</a:t>
            </a: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?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어떤 이해를 이끌어내고 싶은가</a:t>
            </a: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?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16" name="CustomShape 10"/>
          <p:cNvSpPr/>
          <p:nvPr/>
        </p:nvSpPr>
        <p:spPr>
          <a:xfrm>
            <a:off x="6238800" y="5589360"/>
            <a:ext cx="2626200" cy="79164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비고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17" name="CustomShape 11"/>
          <p:cNvSpPr/>
          <p:nvPr/>
        </p:nvSpPr>
        <p:spPr>
          <a:xfrm>
            <a:off x="4114800" y="1737360"/>
            <a:ext cx="365760" cy="365760"/>
          </a:xfrm>
          <a:prstGeom prst="ellipse">
            <a:avLst/>
          </a:prstGeom>
          <a:solidFill>
            <a:srgbClr val="3465a4"/>
          </a:solidFill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Smart BallBot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CustomShape 12"/>
          <p:cNvSpPr/>
          <p:nvPr/>
        </p:nvSpPr>
        <p:spPr>
          <a:xfrm>
            <a:off x="7223760" y="4480560"/>
            <a:ext cx="365760" cy="36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3465a4"/>
          </a:solidFill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경쟁사 </a:t>
            </a:r>
            <a:r>
              <a:rPr b="0" lang="en-US" sz="1800" spc="-1" strike="noStrike">
                <a:latin typeface="Arial"/>
              </a:rPr>
              <a:t>- </a:t>
            </a:r>
            <a:r>
              <a:rPr b="0" lang="en-US" sz="1800" spc="-1" strike="noStrike">
                <a:latin typeface="Arial"/>
              </a:rPr>
              <a:t>테니봇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13"/>
          <p:cNvSpPr/>
          <p:nvPr/>
        </p:nvSpPr>
        <p:spPr>
          <a:xfrm>
            <a:off x="5212080" y="2468880"/>
            <a:ext cx="365760" cy="36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3465a4"/>
          </a:solidFill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경쟁사 </a:t>
            </a:r>
            <a:r>
              <a:rPr b="0" lang="en-US" sz="1800" spc="-1" strike="noStrike">
                <a:latin typeface="Arial"/>
              </a:rPr>
              <a:t>- </a:t>
            </a:r>
            <a:r>
              <a:rPr b="0" lang="en-US" sz="1800" spc="-1" strike="noStrike">
                <a:latin typeface="Arial"/>
              </a:rPr>
              <a:t>기존 수거 방식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9905760" cy="6922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1" name="그림 6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3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9201600" y="259920"/>
            <a:ext cx="456840" cy="269640"/>
          </a:xfrm>
          <a:prstGeom prst="rect">
            <a:avLst/>
          </a:prstGeom>
          <a:ln>
            <a:noFill/>
          </a:ln>
        </p:spPr>
      </p:pic>
      <p:sp>
        <p:nvSpPr>
          <p:cNvPr id="122" name="CustomShape 2"/>
          <p:cNvSpPr/>
          <p:nvPr/>
        </p:nvSpPr>
        <p:spPr>
          <a:xfrm>
            <a:off x="0" y="240840"/>
            <a:ext cx="99057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38" strike="noStrike">
                <a:solidFill>
                  <a:srgbClr val="d9d9d9"/>
                </a:solidFill>
                <a:latin typeface="맑은 고딕"/>
                <a:ea typeface="맑은 고딕"/>
              </a:rPr>
              <a:t> </a:t>
            </a:r>
            <a:r>
              <a:rPr b="1" lang="en-US" sz="1400" spc="-97" strike="noStrike">
                <a:solidFill>
                  <a:srgbClr val="d9d9d9"/>
                </a:solidFill>
                <a:latin typeface="맑은 고딕"/>
                <a:ea typeface="맑은 고딕"/>
              </a:rPr>
              <a:t>7. </a:t>
            </a:r>
            <a:r>
              <a:rPr b="1" lang="en-US" sz="1400" spc="-97" strike="noStrike">
                <a:solidFill>
                  <a:srgbClr val="d9d9d9"/>
                </a:solidFill>
                <a:latin typeface="맑은 고딕"/>
                <a:ea typeface="맑은 고딕"/>
              </a:rPr>
              <a:t>우리가 이들보다 어떤 점에서 문제를 더 잘 해결할 수 있는가</a:t>
            </a:r>
            <a:r>
              <a:rPr b="1" lang="en-US" sz="1400" spc="-97" strike="noStrike">
                <a:solidFill>
                  <a:srgbClr val="d9d9d9"/>
                </a:solidFill>
                <a:latin typeface="맑은 고딕"/>
                <a:ea typeface="맑은 고딕"/>
              </a:rPr>
              <a:t>?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918000" y="1196640"/>
            <a:ext cx="2330280" cy="4104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5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제품의 경쟁 우위</a:t>
            </a: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,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최대 특장점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1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저렴한 가격</a:t>
            </a: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, </a:t>
            </a: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인건비 절약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3762360" y="1196640"/>
            <a:ext cx="2330280" cy="4104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5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제품의 경쟁 우위</a:t>
            </a: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,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최대 특장점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2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라이트 유저 타겟 가능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6534720" y="1196640"/>
            <a:ext cx="2330280" cy="4104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5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제품의 경쟁 우위</a:t>
            </a: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,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최대 특장점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3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1100" spc="-49" strike="noStrike">
                <a:solidFill>
                  <a:srgbClr val="808080"/>
                </a:solidFill>
                <a:latin typeface="맑은 고딕"/>
                <a:ea typeface="맑은 고딕"/>
              </a:rPr>
              <a:t>부가 부품 필요없음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26" name="CustomShape 6"/>
          <p:cNvSpPr/>
          <p:nvPr/>
        </p:nvSpPr>
        <p:spPr>
          <a:xfrm>
            <a:off x="918000" y="5589360"/>
            <a:ext cx="5174640" cy="79164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이 페이지에서 전달하고 싶은 메시지는 무엇인가</a:t>
            </a: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?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어떤 이해를 이끌어내고 싶은가</a:t>
            </a: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?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27" name="CustomShape 7"/>
          <p:cNvSpPr/>
          <p:nvPr/>
        </p:nvSpPr>
        <p:spPr>
          <a:xfrm>
            <a:off x="6238800" y="5589360"/>
            <a:ext cx="2626200" cy="79164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050" spc="-49" strike="noStrike">
                <a:solidFill>
                  <a:srgbClr val="a6a6a6"/>
                </a:solidFill>
                <a:latin typeface="맑은 고딕"/>
                <a:ea typeface="맑은 고딕"/>
              </a:rPr>
              <a:t>비고</a:t>
            </a:r>
            <a:endParaRPr b="0" lang="en-US" sz="105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2438</TotalTime>
  <Application>LibreOffice/6.0.7.3$Linux_X86_64 LibreOffice_project/00m0$Build-3</Application>
  <Words>898</Words>
  <Paragraphs>233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2016-05-09T07:52:34Z</dcterms:created>
  <dc:creator>은영</dc:creator>
  <dc:description/>
  <dc:language>en-US</dc:language>
  <cp:lastModifiedBy/>
  <dcterms:modified xsi:type="dcterms:W3CDTF">2021-08-30T11:49:27Z</dcterms:modified>
  <cp:revision>489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18</vt:i4>
  </property>
  <property fmtid="{D5CDD505-2E9C-101B-9397-08002B2CF9AE}" pid="9" name="PresentationFormat">
    <vt:lpwstr>A4 용지(210x297mm)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18</vt:i4>
  </property>
</Properties>
</file>