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61" r:id="rId2"/>
    <p:sldId id="257" r:id="rId3"/>
    <p:sldId id="390" r:id="rId4"/>
    <p:sldId id="417" r:id="rId5"/>
    <p:sldId id="418" r:id="rId6"/>
    <p:sldId id="419" r:id="rId7"/>
    <p:sldId id="420" r:id="rId8"/>
    <p:sldId id="421" r:id="rId9"/>
    <p:sldId id="422" r:id="rId10"/>
    <p:sldId id="423" r:id="rId11"/>
    <p:sldId id="424" r:id="rId12"/>
    <p:sldId id="425" r:id="rId13"/>
    <p:sldId id="426" r:id="rId14"/>
    <p:sldId id="427" r:id="rId15"/>
    <p:sldId id="262" r:id="rId16"/>
    <p:sldId id="263" r:id="rId17"/>
    <p:sldId id="264" r:id="rId18"/>
    <p:sldId id="267" r:id="rId19"/>
    <p:sldId id="268" r:id="rId20"/>
    <p:sldId id="269" r:id="rId21"/>
    <p:sldId id="270" r:id="rId22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82" autoAdjust="0"/>
    <p:restoredTop sz="94481" autoAdjust="0"/>
  </p:normalViewPr>
  <p:slideViewPr>
    <p:cSldViewPr snapToGrid="0">
      <p:cViewPr varScale="1">
        <p:scale>
          <a:sx n="84" d="100"/>
          <a:sy n="84" d="100"/>
        </p:scale>
        <p:origin x="132" y="26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범주 1</c:v>
                </c:pt>
                <c:pt idx="1">
                  <c:v>범주 2</c:v>
                </c:pt>
                <c:pt idx="2">
                  <c:v>범주 3</c:v>
                </c:pt>
                <c:pt idx="3">
                  <c:v>범주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5F-4CC6-AB46-0F5752DC9A2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범주 1</c:v>
                </c:pt>
                <c:pt idx="1">
                  <c:v>범주 2</c:v>
                </c:pt>
                <c:pt idx="2">
                  <c:v>범주 3</c:v>
                </c:pt>
                <c:pt idx="3">
                  <c:v>범주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5F-4CC6-AB46-0F5752DC9A2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범주 1</c:v>
                </c:pt>
                <c:pt idx="1">
                  <c:v>범주 2</c:v>
                </c:pt>
                <c:pt idx="2">
                  <c:v>범주 3</c:v>
                </c:pt>
                <c:pt idx="3">
                  <c:v>범주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15F-4CC6-AB46-0F5752DC9A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96190280"/>
        <c:axId val="96186752"/>
      </c:barChart>
      <c:catAx>
        <c:axId val="96190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ko-KR" sz="1197" b="0" i="0" u="none" strike="noStrike" kern="1200" baseline="0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96186752"/>
        <c:crosses val="autoZero"/>
        <c:auto val="1"/>
        <c:lblAlgn val="ctr"/>
        <c:lblOffset val="100"/>
        <c:noMultiLvlLbl val="0"/>
      </c:catAx>
      <c:valAx>
        <c:axId val="96186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ko-KR" sz="1197" b="0" i="0" u="none" strike="noStrike" kern="1200" baseline="0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96190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ko-KR" sz="1197" b="0" i="0" u="none" strike="noStrike" kern="1200" baseline="0" noProof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ko-KR" noProof="0">
          <a:latin typeface="맑은 고딕" panose="020B0503020000020004" pitchFamily="50" charset="-127"/>
          <a:ea typeface="맑은 고딕" panose="020B0503020000020004" pitchFamily="50" charset="-127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A29113-7A70-4E0E-B036-871C49B835F1}" type="doc">
      <dgm:prSet loTypeId="urn:microsoft.com/office/officeart/2005/8/layout/hProcess6" loCatId="process" qsTypeId="urn:microsoft.com/office/officeart/2005/8/quickstyle/simple1" qsCatId="simple" csTypeId="urn:microsoft.com/office/officeart/2005/8/colors/accent1_1" csCatId="accent1" phldr="1"/>
      <dgm:spPr/>
      <dgm:t>
        <a:bodyPr rtlCol="0"/>
        <a:lstStyle/>
        <a:p>
          <a:pPr rtl="0"/>
          <a:endParaRPr lang="en-US"/>
        </a:p>
      </dgm:t>
    </dgm:pt>
    <dgm:pt modelId="{A6406C01-7E83-4650-8EF5-394419DCB348}">
      <dgm:prSet phldrT="[Text]"/>
      <dgm:spPr/>
      <dgm:t>
        <a:bodyPr rtlCol="0"/>
        <a:lstStyle/>
        <a:p>
          <a:pPr rtl="0"/>
          <a:r>
            <a:rPr lang="en-US" altLang="ko-KR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1</a:t>
          </a:r>
          <a:r>
            <a: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단계 제목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2586B3BB-DA8B-42DF-AC9A-77CE21607FD0}" type="parTrans" cxnId="{4D956F8D-5727-488A-93AF-F33602655A44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7C5B61F0-A4F6-4FCA-B552-36151F31051E}" type="sibTrans" cxnId="{4D956F8D-5727-488A-93AF-F33602655A44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E4E9F0D0-FF23-4B59-9B97-973BCBE5DC65}">
      <dgm:prSet phldrT="[Text]"/>
      <dgm:spPr/>
      <dgm:t>
        <a:bodyPr rtlCol="0"/>
        <a:lstStyle/>
        <a:p>
          <a:pPr rtl="0"/>
          <a:r>
            <a: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작업 설명</a:t>
          </a:r>
        </a:p>
      </dgm:t>
      <dgm:extLst>
        <a:ext uri="{E40237B7-FDA0-4F09-8148-C483321AD2D9}">
          <dgm14:cNvPr xmlns:dgm14="http://schemas.microsoft.com/office/drawing/2010/diagram" id="0" name="" title="Step 1 - task description"/>
        </a:ext>
      </dgm:extLst>
    </dgm:pt>
    <dgm:pt modelId="{E9237435-F938-45D4-8BF4-6D5D4DFF850F}" type="parTrans" cxnId="{37A3A996-9723-4BDB-8959-9D9B7799BD9A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D32B195A-7CAD-474B-B79C-BE4BB171E742}" type="sibTrans" cxnId="{37A3A996-9723-4BDB-8959-9D9B7799BD9A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5D952622-A79E-41E4-BBC2-6212DEFFA91C}">
      <dgm:prSet phldrT="[Text]"/>
      <dgm:spPr/>
      <dgm:t>
        <a:bodyPr rtlCol="0"/>
        <a:lstStyle/>
        <a:p>
          <a:pPr rtl="0"/>
          <a:r>
            <a:rPr lang="en-US" altLang="ko-KR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2</a:t>
          </a:r>
          <a:r>
            <a: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단계 제목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10627A68-BE4B-4A4A-9EC9-4CFEF1E4DF39}" type="parTrans" cxnId="{A22BDB9A-90BB-4DA2-8850-00D4F1D3B898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092BAEF3-D9F2-476B-9A0B-6F14CC814529}" type="sibTrans" cxnId="{A22BDB9A-90BB-4DA2-8850-00D4F1D3B898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5248D9DA-6444-46F6-8D28-C8BB2253AAD1}">
      <dgm:prSet phldrT="[Text]"/>
      <dgm:spPr/>
      <dgm:t>
        <a:bodyPr rtlCol="0"/>
        <a:lstStyle/>
        <a:p>
          <a:pPr rtl="0"/>
          <a:r>
            <a: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작업 설명</a:t>
          </a:r>
        </a:p>
      </dgm:t>
      <dgm:extLst>
        <a:ext uri="{E40237B7-FDA0-4F09-8148-C483321AD2D9}">
          <dgm14:cNvPr xmlns:dgm14="http://schemas.microsoft.com/office/drawing/2010/diagram" id="0" name="" title="Step 2 - task description"/>
        </a:ext>
      </dgm:extLst>
    </dgm:pt>
    <dgm:pt modelId="{A8533F77-F094-4EDB-BCC7-35E0D6A46B71}" type="parTrans" cxnId="{35AF286C-A401-4C08-B8A3-F38B03322BD8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011B552E-515A-4C41-B810-0D2552861422}" type="sibTrans" cxnId="{35AF286C-A401-4C08-B8A3-F38B03322BD8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50706FFE-8A00-485D-9FF7-8D310692C602}">
      <dgm:prSet phldrT="[Text]"/>
      <dgm:spPr/>
      <dgm:t>
        <a:bodyPr rtlCol="0"/>
        <a:lstStyle/>
        <a:p>
          <a:pPr rtl="0"/>
          <a:r>
            <a:rPr lang="en-US" altLang="ko-KR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3</a:t>
          </a:r>
          <a:r>
            <a: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단계 제목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EF44BD91-19A4-424B-BA32-4A5492B6E40B}" type="parTrans" cxnId="{7599CECE-5293-4C57-A979-D096C99254C7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CD03DFF4-D962-46D6-AFFA-2A87FD08403E}" type="sibTrans" cxnId="{7599CECE-5293-4C57-A979-D096C99254C7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3A9B5D84-CB00-4BC9-ADB2-5CF832F36763}">
      <dgm:prSet phldrT="[Text]"/>
      <dgm:spPr/>
      <dgm:t>
        <a:bodyPr rtlCol="0"/>
        <a:lstStyle/>
        <a:p>
          <a:pPr rtl="0"/>
          <a:r>
            <a: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작업 설명</a:t>
          </a:r>
        </a:p>
      </dgm:t>
      <dgm:extLst>
        <a:ext uri="{E40237B7-FDA0-4F09-8148-C483321AD2D9}">
          <dgm14:cNvPr xmlns:dgm14="http://schemas.microsoft.com/office/drawing/2010/diagram" id="0" name="" title="Step 3 - task description"/>
        </a:ext>
      </dgm:extLst>
    </dgm:pt>
    <dgm:pt modelId="{BD57EC4A-052D-4824-8820-064BAC997A9B}" type="parTrans" cxnId="{11A0AF47-4BCA-470E-92BF-7B388FFB0DE8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98E878CF-4A49-4E76-BD23-AE7C5290BAFD}" type="sibTrans" cxnId="{11A0AF47-4BCA-470E-92BF-7B388FFB0DE8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8734DFB3-ADD8-4FD2-87D8-1981AA0ADD0B}" type="pres">
      <dgm:prSet presAssocID="{FBA29113-7A70-4E0E-B036-871C49B835F1}" presName="theList" presStyleCnt="0">
        <dgm:presLayoutVars>
          <dgm:dir/>
          <dgm:animLvl val="lvl"/>
          <dgm:resizeHandles val="exact"/>
        </dgm:presLayoutVars>
      </dgm:prSet>
      <dgm:spPr/>
    </dgm:pt>
    <dgm:pt modelId="{5C04AEFB-7132-4B28-A7D3-862245070A8D}" type="pres">
      <dgm:prSet presAssocID="{A6406C01-7E83-4650-8EF5-394419DCB348}" presName="compNode" presStyleCnt="0"/>
      <dgm:spPr/>
    </dgm:pt>
    <dgm:pt modelId="{358F74AC-FC7D-465B-BD12-B6CCC00F3D29}" type="pres">
      <dgm:prSet presAssocID="{A6406C01-7E83-4650-8EF5-394419DCB348}" presName="noGeometry" presStyleCnt="0"/>
      <dgm:spPr/>
    </dgm:pt>
    <dgm:pt modelId="{610B5FFC-C0C9-444C-9F7A-14D1B54F604D}" type="pres">
      <dgm:prSet presAssocID="{A6406C01-7E83-4650-8EF5-394419DCB348}" presName="childTextVisible" presStyleLbl="bgAccFollowNode1" presStyleIdx="0" presStyleCnt="3">
        <dgm:presLayoutVars>
          <dgm:bulletEnabled val="1"/>
        </dgm:presLayoutVars>
      </dgm:prSet>
      <dgm:spPr/>
    </dgm:pt>
    <dgm:pt modelId="{FB705FC1-639E-4064-8E9A-A79870DE5273}" type="pres">
      <dgm:prSet presAssocID="{A6406C01-7E83-4650-8EF5-394419DCB348}" presName="childTextHidden" presStyleLbl="bgAccFollowNode1" presStyleIdx="0" presStyleCnt="3"/>
      <dgm:spPr/>
    </dgm:pt>
    <dgm:pt modelId="{47DA5750-48DC-4E4F-815D-0B05DBC30DAB}" type="pres">
      <dgm:prSet presAssocID="{A6406C01-7E83-4650-8EF5-394419DCB348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6319C676-A7DE-4777-9BB4-3B6D30ED3F5C}" type="pres">
      <dgm:prSet presAssocID="{A6406C01-7E83-4650-8EF5-394419DCB348}" presName="aSpace" presStyleCnt="0"/>
      <dgm:spPr/>
    </dgm:pt>
    <dgm:pt modelId="{CA708D38-D093-4C16-A955-CF2CAC7F0A99}" type="pres">
      <dgm:prSet presAssocID="{5D952622-A79E-41E4-BBC2-6212DEFFA91C}" presName="compNode" presStyleCnt="0"/>
      <dgm:spPr/>
    </dgm:pt>
    <dgm:pt modelId="{6F3066E9-E96F-489D-8A4B-6D55FBE389F2}" type="pres">
      <dgm:prSet presAssocID="{5D952622-A79E-41E4-BBC2-6212DEFFA91C}" presName="noGeometry" presStyleCnt="0"/>
      <dgm:spPr/>
    </dgm:pt>
    <dgm:pt modelId="{00D2DC2C-7CA2-4A4B-B66D-3DDCAB7DC8E9}" type="pres">
      <dgm:prSet presAssocID="{5D952622-A79E-41E4-BBC2-6212DEFFA91C}" presName="childTextVisible" presStyleLbl="bgAccFollowNode1" presStyleIdx="1" presStyleCnt="3">
        <dgm:presLayoutVars>
          <dgm:bulletEnabled val="1"/>
        </dgm:presLayoutVars>
      </dgm:prSet>
      <dgm:spPr/>
    </dgm:pt>
    <dgm:pt modelId="{072FB640-0A28-40E8-9C0C-86BAF45C6EF0}" type="pres">
      <dgm:prSet presAssocID="{5D952622-A79E-41E4-BBC2-6212DEFFA91C}" presName="childTextHidden" presStyleLbl="bgAccFollowNode1" presStyleIdx="1" presStyleCnt="3"/>
      <dgm:spPr/>
    </dgm:pt>
    <dgm:pt modelId="{EE8733A1-7662-4D0A-B39E-2218596CC81C}" type="pres">
      <dgm:prSet presAssocID="{5D952622-A79E-41E4-BBC2-6212DEFFA91C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E0D7C734-E391-436F-996C-E60442F50A17}" type="pres">
      <dgm:prSet presAssocID="{5D952622-A79E-41E4-BBC2-6212DEFFA91C}" presName="aSpace" presStyleCnt="0"/>
      <dgm:spPr/>
    </dgm:pt>
    <dgm:pt modelId="{E8F3A685-8F9F-4BAC-8C8B-A1DE5AA41F3A}" type="pres">
      <dgm:prSet presAssocID="{50706FFE-8A00-485D-9FF7-8D310692C602}" presName="compNode" presStyleCnt="0"/>
      <dgm:spPr/>
    </dgm:pt>
    <dgm:pt modelId="{84BFA617-6CAF-4DA9-A086-82BCA61093BE}" type="pres">
      <dgm:prSet presAssocID="{50706FFE-8A00-485D-9FF7-8D310692C602}" presName="noGeometry" presStyleCnt="0"/>
      <dgm:spPr/>
    </dgm:pt>
    <dgm:pt modelId="{4BF699B1-BE15-42D1-9784-AA33CF29870E}" type="pres">
      <dgm:prSet presAssocID="{50706FFE-8A00-485D-9FF7-8D310692C602}" presName="childTextVisible" presStyleLbl="bgAccFollowNode1" presStyleIdx="2" presStyleCnt="3">
        <dgm:presLayoutVars>
          <dgm:bulletEnabled val="1"/>
        </dgm:presLayoutVars>
      </dgm:prSet>
      <dgm:spPr/>
    </dgm:pt>
    <dgm:pt modelId="{F0925EF4-86E2-4748-BA70-94AAF55AB064}" type="pres">
      <dgm:prSet presAssocID="{50706FFE-8A00-485D-9FF7-8D310692C602}" presName="childTextHidden" presStyleLbl="bgAccFollowNode1" presStyleIdx="2" presStyleCnt="3"/>
      <dgm:spPr/>
    </dgm:pt>
    <dgm:pt modelId="{78E9A4E4-18A9-4B73-8007-A63A71C71937}" type="pres">
      <dgm:prSet presAssocID="{50706FFE-8A00-485D-9FF7-8D310692C602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99E34304-5770-4691-A3EE-6A7C8B9ACD53}" type="presOf" srcId="{E4E9F0D0-FF23-4B59-9B97-973BCBE5DC65}" destId="{610B5FFC-C0C9-444C-9F7A-14D1B54F604D}" srcOrd="0" destOrd="0" presId="urn:microsoft.com/office/officeart/2005/8/layout/hProcess6"/>
    <dgm:cxn modelId="{81ACEA16-295B-4802-A889-1DC375F525AB}" type="presOf" srcId="{A6406C01-7E83-4650-8EF5-394419DCB348}" destId="{47DA5750-48DC-4E4F-815D-0B05DBC30DAB}" srcOrd="0" destOrd="0" presId="urn:microsoft.com/office/officeart/2005/8/layout/hProcess6"/>
    <dgm:cxn modelId="{130B0544-2388-4104-A721-8D29E7C77420}" type="presOf" srcId="{5D952622-A79E-41E4-BBC2-6212DEFFA91C}" destId="{EE8733A1-7662-4D0A-B39E-2218596CC81C}" srcOrd="0" destOrd="0" presId="urn:microsoft.com/office/officeart/2005/8/layout/hProcess6"/>
    <dgm:cxn modelId="{31498E67-CEA0-4571-B7AB-26A2113144F6}" type="presOf" srcId="{FBA29113-7A70-4E0E-B036-871C49B835F1}" destId="{8734DFB3-ADD8-4FD2-87D8-1981AA0ADD0B}" srcOrd="0" destOrd="0" presId="urn:microsoft.com/office/officeart/2005/8/layout/hProcess6"/>
    <dgm:cxn modelId="{11A0AF47-4BCA-470E-92BF-7B388FFB0DE8}" srcId="{50706FFE-8A00-485D-9FF7-8D310692C602}" destId="{3A9B5D84-CB00-4BC9-ADB2-5CF832F36763}" srcOrd="0" destOrd="0" parTransId="{BD57EC4A-052D-4824-8820-064BAC997A9B}" sibTransId="{98E878CF-4A49-4E76-BD23-AE7C5290BAFD}"/>
    <dgm:cxn modelId="{019AA969-1A2B-48C0-B7C9-005E817BC2CB}" type="presOf" srcId="{E4E9F0D0-FF23-4B59-9B97-973BCBE5DC65}" destId="{FB705FC1-639E-4064-8E9A-A79870DE5273}" srcOrd="1" destOrd="0" presId="urn:microsoft.com/office/officeart/2005/8/layout/hProcess6"/>
    <dgm:cxn modelId="{35AF286C-A401-4C08-B8A3-F38B03322BD8}" srcId="{5D952622-A79E-41E4-BBC2-6212DEFFA91C}" destId="{5248D9DA-6444-46F6-8D28-C8BB2253AAD1}" srcOrd="0" destOrd="0" parTransId="{A8533F77-F094-4EDB-BCC7-35E0D6A46B71}" sibTransId="{011B552E-515A-4C41-B810-0D2552861422}"/>
    <dgm:cxn modelId="{F36BB86E-E9BB-4DBF-9DFE-F8050046ED1F}" type="presOf" srcId="{3A9B5D84-CB00-4BC9-ADB2-5CF832F36763}" destId="{4BF699B1-BE15-42D1-9784-AA33CF29870E}" srcOrd="0" destOrd="0" presId="urn:microsoft.com/office/officeart/2005/8/layout/hProcess6"/>
    <dgm:cxn modelId="{BA539253-48E3-447C-8770-C31D10399C4A}" type="presOf" srcId="{50706FFE-8A00-485D-9FF7-8D310692C602}" destId="{78E9A4E4-18A9-4B73-8007-A63A71C71937}" srcOrd="0" destOrd="0" presId="urn:microsoft.com/office/officeart/2005/8/layout/hProcess6"/>
    <dgm:cxn modelId="{D2E26D7D-A939-4166-987B-3E9E5A080266}" type="presOf" srcId="{3A9B5D84-CB00-4BC9-ADB2-5CF832F36763}" destId="{F0925EF4-86E2-4748-BA70-94AAF55AB064}" srcOrd="1" destOrd="0" presId="urn:microsoft.com/office/officeart/2005/8/layout/hProcess6"/>
    <dgm:cxn modelId="{4D956F8D-5727-488A-93AF-F33602655A44}" srcId="{FBA29113-7A70-4E0E-B036-871C49B835F1}" destId="{A6406C01-7E83-4650-8EF5-394419DCB348}" srcOrd="0" destOrd="0" parTransId="{2586B3BB-DA8B-42DF-AC9A-77CE21607FD0}" sibTransId="{7C5B61F0-A4F6-4FCA-B552-36151F31051E}"/>
    <dgm:cxn modelId="{37A3A996-9723-4BDB-8959-9D9B7799BD9A}" srcId="{A6406C01-7E83-4650-8EF5-394419DCB348}" destId="{E4E9F0D0-FF23-4B59-9B97-973BCBE5DC65}" srcOrd="0" destOrd="0" parTransId="{E9237435-F938-45D4-8BF4-6D5D4DFF850F}" sibTransId="{D32B195A-7CAD-474B-B79C-BE4BB171E742}"/>
    <dgm:cxn modelId="{E23D729A-C2FC-40CD-8A08-F5EBB66CF80B}" type="presOf" srcId="{5248D9DA-6444-46F6-8D28-C8BB2253AAD1}" destId="{072FB640-0A28-40E8-9C0C-86BAF45C6EF0}" srcOrd="1" destOrd="0" presId="urn:microsoft.com/office/officeart/2005/8/layout/hProcess6"/>
    <dgm:cxn modelId="{A22BDB9A-90BB-4DA2-8850-00D4F1D3B898}" srcId="{FBA29113-7A70-4E0E-B036-871C49B835F1}" destId="{5D952622-A79E-41E4-BBC2-6212DEFFA91C}" srcOrd="1" destOrd="0" parTransId="{10627A68-BE4B-4A4A-9EC9-4CFEF1E4DF39}" sibTransId="{092BAEF3-D9F2-476B-9A0B-6F14CC814529}"/>
    <dgm:cxn modelId="{AE4FA1B2-1FFD-4999-BFB4-0E2A9E4BEBBB}" type="presOf" srcId="{5248D9DA-6444-46F6-8D28-C8BB2253AAD1}" destId="{00D2DC2C-7CA2-4A4B-B66D-3DDCAB7DC8E9}" srcOrd="0" destOrd="0" presId="urn:microsoft.com/office/officeart/2005/8/layout/hProcess6"/>
    <dgm:cxn modelId="{7599CECE-5293-4C57-A979-D096C99254C7}" srcId="{FBA29113-7A70-4E0E-B036-871C49B835F1}" destId="{50706FFE-8A00-485D-9FF7-8D310692C602}" srcOrd="2" destOrd="0" parTransId="{EF44BD91-19A4-424B-BA32-4A5492B6E40B}" sibTransId="{CD03DFF4-D962-46D6-AFFA-2A87FD08403E}"/>
    <dgm:cxn modelId="{FF0D50D3-9477-4407-8F44-B60B9728DED7}" type="presParOf" srcId="{8734DFB3-ADD8-4FD2-87D8-1981AA0ADD0B}" destId="{5C04AEFB-7132-4B28-A7D3-862245070A8D}" srcOrd="0" destOrd="0" presId="urn:microsoft.com/office/officeart/2005/8/layout/hProcess6"/>
    <dgm:cxn modelId="{126CE751-65CF-4E60-902C-2D0B01478834}" type="presParOf" srcId="{5C04AEFB-7132-4B28-A7D3-862245070A8D}" destId="{358F74AC-FC7D-465B-BD12-B6CCC00F3D29}" srcOrd="0" destOrd="0" presId="urn:microsoft.com/office/officeart/2005/8/layout/hProcess6"/>
    <dgm:cxn modelId="{C6915109-771C-43AE-A4C7-A411D8E5978F}" type="presParOf" srcId="{5C04AEFB-7132-4B28-A7D3-862245070A8D}" destId="{610B5FFC-C0C9-444C-9F7A-14D1B54F604D}" srcOrd="1" destOrd="0" presId="urn:microsoft.com/office/officeart/2005/8/layout/hProcess6"/>
    <dgm:cxn modelId="{954FE73F-9595-47D0-9AB9-6EB7EDC39F8E}" type="presParOf" srcId="{5C04AEFB-7132-4B28-A7D3-862245070A8D}" destId="{FB705FC1-639E-4064-8E9A-A79870DE5273}" srcOrd="2" destOrd="0" presId="urn:microsoft.com/office/officeart/2005/8/layout/hProcess6"/>
    <dgm:cxn modelId="{362B7B1C-776A-481A-B10E-B2136C044DB5}" type="presParOf" srcId="{5C04AEFB-7132-4B28-A7D3-862245070A8D}" destId="{47DA5750-48DC-4E4F-815D-0B05DBC30DAB}" srcOrd="3" destOrd="0" presId="urn:microsoft.com/office/officeart/2005/8/layout/hProcess6"/>
    <dgm:cxn modelId="{AB361918-49A4-4458-A6B4-A38162139DB4}" type="presParOf" srcId="{8734DFB3-ADD8-4FD2-87D8-1981AA0ADD0B}" destId="{6319C676-A7DE-4777-9BB4-3B6D30ED3F5C}" srcOrd="1" destOrd="0" presId="urn:microsoft.com/office/officeart/2005/8/layout/hProcess6"/>
    <dgm:cxn modelId="{3E32ED31-FAFA-41FB-A502-0C9269827B55}" type="presParOf" srcId="{8734DFB3-ADD8-4FD2-87D8-1981AA0ADD0B}" destId="{CA708D38-D093-4C16-A955-CF2CAC7F0A99}" srcOrd="2" destOrd="0" presId="urn:microsoft.com/office/officeart/2005/8/layout/hProcess6"/>
    <dgm:cxn modelId="{38B5F8BF-C6A8-4D51-8681-B847070CD1C0}" type="presParOf" srcId="{CA708D38-D093-4C16-A955-CF2CAC7F0A99}" destId="{6F3066E9-E96F-489D-8A4B-6D55FBE389F2}" srcOrd="0" destOrd="0" presId="urn:microsoft.com/office/officeart/2005/8/layout/hProcess6"/>
    <dgm:cxn modelId="{B873A9F4-217E-473A-8D65-14527890AC34}" type="presParOf" srcId="{CA708D38-D093-4C16-A955-CF2CAC7F0A99}" destId="{00D2DC2C-7CA2-4A4B-B66D-3DDCAB7DC8E9}" srcOrd="1" destOrd="0" presId="urn:microsoft.com/office/officeart/2005/8/layout/hProcess6"/>
    <dgm:cxn modelId="{F573A08D-1388-4362-9D10-155655876363}" type="presParOf" srcId="{CA708D38-D093-4C16-A955-CF2CAC7F0A99}" destId="{072FB640-0A28-40E8-9C0C-86BAF45C6EF0}" srcOrd="2" destOrd="0" presId="urn:microsoft.com/office/officeart/2005/8/layout/hProcess6"/>
    <dgm:cxn modelId="{7ADF5CCF-F26A-45B5-9692-98B07AFD46A1}" type="presParOf" srcId="{CA708D38-D093-4C16-A955-CF2CAC7F0A99}" destId="{EE8733A1-7662-4D0A-B39E-2218596CC81C}" srcOrd="3" destOrd="0" presId="urn:microsoft.com/office/officeart/2005/8/layout/hProcess6"/>
    <dgm:cxn modelId="{985C18C8-95A3-4479-821C-610A2BAFFFF3}" type="presParOf" srcId="{8734DFB3-ADD8-4FD2-87D8-1981AA0ADD0B}" destId="{E0D7C734-E391-436F-996C-E60442F50A17}" srcOrd="3" destOrd="0" presId="urn:microsoft.com/office/officeart/2005/8/layout/hProcess6"/>
    <dgm:cxn modelId="{951CD7FA-A9B4-463F-BD0D-452C521FF523}" type="presParOf" srcId="{8734DFB3-ADD8-4FD2-87D8-1981AA0ADD0B}" destId="{E8F3A685-8F9F-4BAC-8C8B-A1DE5AA41F3A}" srcOrd="4" destOrd="0" presId="urn:microsoft.com/office/officeart/2005/8/layout/hProcess6"/>
    <dgm:cxn modelId="{E08D8862-B273-4AA6-9A90-754366CE4945}" type="presParOf" srcId="{E8F3A685-8F9F-4BAC-8C8B-A1DE5AA41F3A}" destId="{84BFA617-6CAF-4DA9-A086-82BCA61093BE}" srcOrd="0" destOrd="0" presId="urn:microsoft.com/office/officeart/2005/8/layout/hProcess6"/>
    <dgm:cxn modelId="{69392B4C-2A7B-41A4-A48C-35E312A6434A}" type="presParOf" srcId="{E8F3A685-8F9F-4BAC-8C8B-A1DE5AA41F3A}" destId="{4BF699B1-BE15-42D1-9784-AA33CF29870E}" srcOrd="1" destOrd="0" presId="urn:microsoft.com/office/officeart/2005/8/layout/hProcess6"/>
    <dgm:cxn modelId="{29F5DEAB-A9C8-47F8-A089-1585C323795A}" type="presParOf" srcId="{E8F3A685-8F9F-4BAC-8C8B-A1DE5AA41F3A}" destId="{F0925EF4-86E2-4748-BA70-94AAF55AB064}" srcOrd="2" destOrd="0" presId="urn:microsoft.com/office/officeart/2005/8/layout/hProcess6"/>
    <dgm:cxn modelId="{E9A57A1B-DDAF-4905-B46C-246DB5E9FB2A}" type="presParOf" srcId="{E8F3A685-8F9F-4BAC-8C8B-A1DE5AA41F3A}" destId="{78E9A4E4-18A9-4B73-8007-A63A71C71937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0B5FFC-C0C9-444C-9F7A-14D1B54F604D}">
      <dsp:nvSpPr>
        <dsp:cNvPr id="0" name=""/>
        <dsp:cNvSpPr/>
      </dsp:nvSpPr>
      <dsp:spPr>
        <a:xfrm>
          <a:off x="623515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22860" rIns="45720" bIns="22860" numCol="1" spcCol="1270" rtlCol="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6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작업 설명</a:t>
          </a:r>
        </a:p>
      </dsp:txBody>
      <dsp:txXfrm>
        <a:off x="1242342" y="1147694"/>
        <a:ext cx="1206713" cy="1514611"/>
      </dsp:txXfrm>
    </dsp:sp>
    <dsp:sp modelId="{47DA5750-48DC-4E4F-815D-0B05DBC30DAB}">
      <dsp:nvSpPr>
        <dsp:cNvPr id="0" name=""/>
        <dsp:cNvSpPr/>
      </dsp:nvSpPr>
      <dsp:spPr>
        <a:xfrm>
          <a:off x="4688" y="1286172"/>
          <a:ext cx="1237654" cy="1237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1</a:t>
          </a:r>
          <a:r>
            <a:rPr lang="ko-KR" altLang="en-US" sz="21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단계 제목</a:t>
          </a:r>
        </a:p>
      </dsp:txBody>
      <dsp:txXfrm>
        <a:off x="185938" y="1467422"/>
        <a:ext cx="875154" cy="875154"/>
      </dsp:txXfrm>
    </dsp:sp>
    <dsp:sp modelId="{00D2DC2C-7CA2-4A4B-B66D-3DDCAB7DC8E9}">
      <dsp:nvSpPr>
        <dsp:cNvPr id="0" name=""/>
        <dsp:cNvSpPr/>
      </dsp:nvSpPr>
      <dsp:spPr>
        <a:xfrm>
          <a:off x="3872358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22860" rIns="45720" bIns="22860" numCol="1" spcCol="1270" rtlCol="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6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작업 설명</a:t>
          </a:r>
        </a:p>
      </dsp:txBody>
      <dsp:txXfrm>
        <a:off x="4491186" y="1147694"/>
        <a:ext cx="1206713" cy="1514611"/>
      </dsp:txXfrm>
    </dsp:sp>
    <dsp:sp modelId="{EE8733A1-7662-4D0A-B39E-2218596CC81C}">
      <dsp:nvSpPr>
        <dsp:cNvPr id="0" name=""/>
        <dsp:cNvSpPr/>
      </dsp:nvSpPr>
      <dsp:spPr>
        <a:xfrm>
          <a:off x="3253531" y="1286172"/>
          <a:ext cx="1237654" cy="1237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2</a:t>
          </a:r>
          <a:r>
            <a:rPr lang="ko-KR" altLang="en-US" sz="21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단계 제목</a:t>
          </a:r>
        </a:p>
      </dsp:txBody>
      <dsp:txXfrm>
        <a:off x="3434781" y="1467422"/>
        <a:ext cx="875154" cy="875154"/>
      </dsp:txXfrm>
    </dsp:sp>
    <dsp:sp modelId="{4BF699B1-BE15-42D1-9784-AA33CF29870E}">
      <dsp:nvSpPr>
        <dsp:cNvPr id="0" name=""/>
        <dsp:cNvSpPr/>
      </dsp:nvSpPr>
      <dsp:spPr>
        <a:xfrm>
          <a:off x="7121202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22860" rIns="45720" bIns="22860" numCol="1" spcCol="1270" rtlCol="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6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작업 설명</a:t>
          </a:r>
        </a:p>
      </dsp:txBody>
      <dsp:txXfrm>
        <a:off x="7740029" y="1147694"/>
        <a:ext cx="1206713" cy="1514611"/>
      </dsp:txXfrm>
    </dsp:sp>
    <dsp:sp modelId="{78E9A4E4-18A9-4B73-8007-A63A71C71937}">
      <dsp:nvSpPr>
        <dsp:cNvPr id="0" name=""/>
        <dsp:cNvSpPr/>
      </dsp:nvSpPr>
      <dsp:spPr>
        <a:xfrm>
          <a:off x="6502375" y="1286172"/>
          <a:ext cx="1237654" cy="1237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3</a:t>
          </a:r>
          <a:r>
            <a:rPr lang="ko-KR" altLang="en-US" sz="21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단계 제목</a:t>
          </a:r>
        </a:p>
      </dsp:txBody>
      <dsp:txXfrm>
        <a:off x="6683625" y="1467422"/>
        <a:ext cx="875154" cy="875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2022년 9월 17일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2022년 9월 17일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87179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17051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91446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56422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12987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09040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737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4762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33768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19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5721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97049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8084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707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6557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6413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5225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81706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63236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7956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2022년 9월 17일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2022년 9월 17일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2022년 9월 17일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2022년 9월 17일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2022년 9월 17일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2022년 9월 17일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2022년 9월 17일</a:t>
            </a:fld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2022년 9월 17일</a:t>
            </a:fld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2022년 9월 17일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ko-KR" sz="6000" dirty="0"/>
              <a:t>Robotic Process Mining</a:t>
            </a:r>
            <a:endParaRPr lang="ko-KR" altLang="en-US" sz="6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algn="r"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배홍섭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50098E-EF71-DFC0-B3D1-961820EDE6B3}"/>
              </a:ext>
            </a:extLst>
          </p:cNvPr>
          <p:cNvSpPr txBox="1"/>
          <p:nvPr/>
        </p:nvSpPr>
        <p:spPr>
          <a:xfrm>
            <a:off x="772356" y="1630657"/>
            <a:ext cx="110719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Challenges and </a:t>
            </a:r>
            <a:r>
              <a:rPr lang="en-US" altLang="ko-KR" dirty="0" err="1"/>
              <a:t>Guildlines</a:t>
            </a:r>
            <a:endParaRPr lang="en-US" altLang="ko-KR" dirty="0"/>
          </a:p>
          <a:p>
            <a:endParaRPr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dirty="0"/>
              <a:t>Segmentation</a:t>
            </a:r>
          </a:p>
          <a:p>
            <a:pPr lvl="1"/>
            <a:r>
              <a:rPr lang="ko-KR" altLang="en-US" dirty="0"/>
              <a:t>다른 </a:t>
            </a:r>
            <a:r>
              <a:rPr lang="en-US" altLang="ko-KR" dirty="0"/>
              <a:t>work</a:t>
            </a:r>
            <a:r>
              <a:rPr lang="ko-KR" altLang="en-US" dirty="0"/>
              <a:t> </a:t>
            </a:r>
            <a:r>
              <a:rPr lang="en-US" altLang="ko-KR" dirty="0"/>
              <a:t>station</a:t>
            </a:r>
            <a:r>
              <a:rPr lang="ko-KR" altLang="en-US" dirty="0"/>
              <a:t>에서 작업하고 있는 여러 작업자에 의해 동일한 작업이 </a:t>
            </a:r>
            <a:r>
              <a:rPr lang="en-US" altLang="ko-KR" dirty="0"/>
              <a:t>spread </a:t>
            </a:r>
            <a:r>
              <a:rPr lang="ko-KR" altLang="en-US" dirty="0"/>
              <a:t>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따라서 </a:t>
            </a:r>
            <a:r>
              <a:rPr lang="en-US" altLang="ko-KR" dirty="0"/>
              <a:t>UI log</a:t>
            </a:r>
            <a:r>
              <a:rPr lang="ko-KR" altLang="en-US" dirty="0"/>
              <a:t>를 </a:t>
            </a:r>
            <a:r>
              <a:rPr lang="en-US" altLang="ko-KR" dirty="0"/>
              <a:t>trace</a:t>
            </a:r>
            <a:r>
              <a:rPr lang="ko-KR" altLang="en-US" dirty="0"/>
              <a:t>로 분할하여 각 </a:t>
            </a:r>
            <a:r>
              <a:rPr lang="en-US" altLang="ko-KR" dirty="0"/>
              <a:t>trace</a:t>
            </a:r>
            <a:r>
              <a:rPr lang="ko-KR" altLang="en-US" dirty="0"/>
              <a:t>는 하나의 실행</a:t>
            </a:r>
            <a:r>
              <a:rPr lang="en-US" altLang="ko-KR" dirty="0"/>
              <a:t>(execution)</a:t>
            </a:r>
            <a:r>
              <a:rPr lang="ko-KR" altLang="en-US" dirty="0"/>
              <a:t>에 대응되도록 </a:t>
            </a:r>
            <a:r>
              <a:rPr lang="ko-KR" altLang="en-US" dirty="0" err="1"/>
              <a:t>해야한다</a:t>
            </a:r>
            <a:r>
              <a:rPr lang="en-US" altLang="ko-KR" dirty="0"/>
              <a:t>.</a:t>
            </a:r>
            <a:endParaRPr lang="en-US" altLang="ko-Kore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방법 </a:t>
            </a:r>
            <a:r>
              <a:rPr lang="en-US" altLang="ko-KR" dirty="0"/>
              <a:t>1) </a:t>
            </a:r>
            <a:r>
              <a:rPr lang="ko-KR" altLang="en-US" dirty="0"/>
              <a:t>기록된 트랜잭션 데이터와 결합하여 </a:t>
            </a:r>
            <a:r>
              <a:rPr lang="en-US" altLang="ko-KR" dirty="0"/>
              <a:t>segmentation </a:t>
            </a:r>
            <a:r>
              <a:rPr lang="ko-KR" altLang="en-US" dirty="0"/>
              <a:t>수행</a:t>
            </a:r>
            <a:endParaRPr lang="en-US" altLang="ko-KR" dirty="0"/>
          </a:p>
          <a:p>
            <a:pPr lvl="1"/>
            <a:r>
              <a:rPr lang="en-US" altLang="ko-KR" dirty="0"/>
              <a:t>	- but </a:t>
            </a:r>
            <a:r>
              <a:rPr lang="ko-KR" altLang="en-US" dirty="0"/>
              <a:t>트랜잭션 데이터는 </a:t>
            </a:r>
            <a:r>
              <a:rPr lang="en-US" altLang="ko-KR" dirty="0"/>
              <a:t>limited information</a:t>
            </a:r>
            <a:r>
              <a:rPr lang="ko-KR" altLang="en-US" dirty="0"/>
              <a:t>만 제공할 수 있다</a:t>
            </a:r>
            <a:r>
              <a:rPr lang="en-US" altLang="ko-KR" dirty="0"/>
              <a:t>..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방법 </a:t>
            </a:r>
            <a:r>
              <a:rPr lang="en-US" altLang="ko-KR" dirty="0"/>
              <a:t>2) web session mining</a:t>
            </a:r>
            <a:r>
              <a:rPr lang="ko-KR" altLang="en-US" dirty="0"/>
              <a:t>과 유사</a:t>
            </a:r>
            <a:endParaRPr lang="en-US" altLang="ko-KR" dirty="0"/>
          </a:p>
          <a:p>
            <a:pPr lvl="1"/>
            <a:r>
              <a:rPr lang="en-US" altLang="ko-KR" dirty="0"/>
              <a:t>	- web log mining</a:t>
            </a:r>
            <a:r>
              <a:rPr lang="ko-KR" altLang="en-US" dirty="0"/>
              <a:t>에서 사용하는 </a:t>
            </a:r>
            <a:r>
              <a:rPr lang="en-US" altLang="ko-KR" dirty="0"/>
              <a:t>approach</a:t>
            </a:r>
            <a:r>
              <a:rPr lang="ko-KR" altLang="en-US" dirty="0"/>
              <a:t>를 사용</a:t>
            </a:r>
            <a:endParaRPr lang="en-US" altLang="ko-KR" dirty="0"/>
          </a:p>
          <a:p>
            <a:pPr lvl="1"/>
            <a:r>
              <a:rPr lang="en-US" altLang="ko-KR" dirty="0"/>
              <a:t>	- but </a:t>
            </a:r>
            <a:r>
              <a:rPr lang="ko-KR" altLang="en-US" dirty="0"/>
              <a:t>웹 조직 특성을 기반으로 한 </a:t>
            </a:r>
            <a:r>
              <a:rPr lang="en-US" altLang="ko-KR" dirty="0"/>
              <a:t>approach</a:t>
            </a:r>
            <a:r>
              <a:rPr lang="ko-KR" altLang="en-US" dirty="0"/>
              <a:t>이기 때문에 웹 상호작용 </a:t>
            </a:r>
            <a:r>
              <a:rPr lang="en-US" altLang="ko-KR" dirty="0"/>
              <a:t>context</a:t>
            </a:r>
            <a:r>
              <a:rPr lang="ko-KR" altLang="en-US" dirty="0"/>
              <a:t>에서만 사용가능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방법 </a:t>
            </a:r>
            <a:r>
              <a:rPr lang="en-US" altLang="ko-KR" dirty="0"/>
              <a:t>3) </a:t>
            </a:r>
            <a:r>
              <a:rPr lang="ko-KR" altLang="en-US" dirty="0"/>
              <a:t>휴리스틱 기법 </a:t>
            </a:r>
            <a:r>
              <a:rPr lang="en-US" altLang="ko-KR" dirty="0"/>
              <a:t>(</a:t>
            </a:r>
            <a:r>
              <a:rPr lang="ko-KR" altLang="en-US" dirty="0"/>
              <a:t>세션의 총 지속시간 </a:t>
            </a:r>
            <a:r>
              <a:rPr lang="en-US" altLang="ko-KR" dirty="0"/>
              <a:t>or </a:t>
            </a:r>
            <a:r>
              <a:rPr lang="ko-KR" altLang="en-US" dirty="0"/>
              <a:t>이벤트 사이 최대 걸린 시간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	- </a:t>
            </a:r>
            <a:r>
              <a:rPr lang="ko-KR" altLang="en-US" dirty="0"/>
              <a:t>작업 중 다른 작업도 </a:t>
            </a:r>
            <a:r>
              <a:rPr lang="en-US" altLang="ko-KR" dirty="0"/>
              <a:t>batch </a:t>
            </a:r>
            <a:r>
              <a:rPr lang="ko-KR" altLang="en-US" dirty="0"/>
              <a:t>작업처리를 할 수 있으므로 신뢰성 하락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77A5F7B-8C37-B045-5815-628DEC4A8455}"/>
              </a:ext>
            </a:extLst>
          </p:cNvPr>
          <p:cNvGrpSpPr/>
          <p:nvPr/>
        </p:nvGrpSpPr>
        <p:grpSpPr>
          <a:xfrm>
            <a:off x="-1" y="16042"/>
            <a:ext cx="12192000" cy="1142385"/>
            <a:chOff x="-1" y="16042"/>
            <a:chExt cx="12192000" cy="1142385"/>
          </a:xfrm>
        </p:grpSpPr>
        <p:sp>
          <p:nvSpPr>
            <p:cNvPr id="4" name="제목 1">
              <a:extLst>
                <a:ext uri="{FF2B5EF4-FFF2-40B4-BE49-F238E27FC236}">
                  <a16:creationId xmlns:a16="http://schemas.microsoft.com/office/drawing/2014/main" id="{0E214935-70C0-6722-2F13-5872A478D616}"/>
                </a:ext>
              </a:extLst>
            </p:cNvPr>
            <p:cNvSpPr txBox="1">
              <a:spLocks/>
            </p:cNvSpPr>
            <p:nvPr/>
          </p:nvSpPr>
          <p:spPr>
            <a:xfrm>
              <a:off x="-1" y="16042"/>
              <a:ext cx="12192000" cy="1142385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defRPr>
              </a:lvl1pPr>
            </a:lstStyle>
            <a:p>
              <a:r>
                <a:rPr lang="en-US" altLang="ko-KR" sz="4000" dirty="0">
                  <a:solidFill>
                    <a:srgbClr val="A43F27"/>
                  </a:solidFill>
                </a:rPr>
                <a:t>03  </a:t>
              </a:r>
              <a:r>
                <a:rPr lang="en-US" altLang="ko-KR" sz="4000" dirty="0"/>
                <a:t>Method</a:t>
              </a:r>
              <a:endParaRPr lang="en-US" altLang="ko-KR" sz="4000" dirty="0">
                <a:solidFill>
                  <a:srgbClr val="A43F27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7DAA7C7-966A-D5B0-CB4E-3AC55455616C}"/>
                </a:ext>
              </a:extLst>
            </p:cNvPr>
            <p:cNvSpPr/>
            <p:nvPr/>
          </p:nvSpPr>
          <p:spPr>
            <a:xfrm>
              <a:off x="772356" y="488272"/>
              <a:ext cx="79900" cy="500224"/>
            </a:xfrm>
            <a:prstGeom prst="rect">
              <a:avLst/>
            </a:prstGeom>
            <a:solidFill>
              <a:srgbClr val="A43F27"/>
            </a:solidFill>
            <a:ln>
              <a:solidFill>
                <a:srgbClr val="8C59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8C594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76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50098E-EF71-DFC0-B3D1-961820EDE6B3}"/>
              </a:ext>
            </a:extLst>
          </p:cNvPr>
          <p:cNvSpPr txBox="1"/>
          <p:nvPr/>
        </p:nvSpPr>
        <p:spPr>
          <a:xfrm>
            <a:off x="772356" y="1630657"/>
            <a:ext cx="1107198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Challenges and </a:t>
            </a:r>
            <a:r>
              <a:rPr lang="en-US" altLang="ko-KR" dirty="0" err="1"/>
              <a:t>Guildlines</a:t>
            </a:r>
            <a:endParaRPr lang="en-US" altLang="ko-KR" dirty="0"/>
          </a:p>
          <a:p>
            <a:endParaRPr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Simplification</a:t>
            </a:r>
          </a:p>
          <a:p>
            <a:pPr lvl="1"/>
            <a:r>
              <a:rPr lang="en-US" altLang="ko-KR" dirty="0"/>
              <a:t>Context</a:t>
            </a:r>
            <a:r>
              <a:rPr lang="ko-KR" altLang="en-US" dirty="0"/>
              <a:t>에 따라 동일한 이벤트가 </a:t>
            </a:r>
            <a:r>
              <a:rPr lang="en-US" altLang="ko-KR" dirty="0"/>
              <a:t>routine</a:t>
            </a:r>
            <a:r>
              <a:rPr lang="ko-KR" altLang="en-US" dirty="0"/>
              <a:t>에 필수이거나</a:t>
            </a:r>
            <a:r>
              <a:rPr lang="en-US" altLang="ko-KR" dirty="0"/>
              <a:t>, </a:t>
            </a:r>
            <a:r>
              <a:rPr lang="ko-KR" altLang="en-US" dirty="0"/>
              <a:t>중복이거나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-&gt; </a:t>
            </a:r>
            <a:r>
              <a:rPr lang="ko-KR" altLang="en-US" dirty="0"/>
              <a:t>기존 </a:t>
            </a:r>
            <a:r>
              <a:rPr lang="en-US" altLang="ko-KR" dirty="0"/>
              <a:t>frequency-base approach </a:t>
            </a:r>
            <a:r>
              <a:rPr lang="ko-KR" altLang="en-US" dirty="0"/>
              <a:t>는 해결 불가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Solution : sequential pattern mining techniques(</a:t>
            </a:r>
            <a:r>
              <a:rPr lang="ko-KR" altLang="en-US" dirty="0"/>
              <a:t>순차적 패턴 마이닝 기술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	- </a:t>
            </a:r>
            <a:r>
              <a:rPr lang="ko-KR" altLang="en-US" dirty="0"/>
              <a:t>주류 행동 이벤트와 이상 이벤트 구별</a:t>
            </a:r>
            <a:endParaRPr lang="en-US" altLang="ko-KR" dirty="0"/>
          </a:p>
          <a:p>
            <a:pPr lvl="1"/>
            <a:r>
              <a:rPr lang="en-US" altLang="ko-KR" dirty="0"/>
              <a:t>	- but </a:t>
            </a:r>
            <a:r>
              <a:rPr lang="ko-KR" altLang="en-US" dirty="0"/>
              <a:t>작업 중에 거의 볼 수 없는 일부 이벤트가 </a:t>
            </a:r>
            <a:r>
              <a:rPr lang="ko-KR" altLang="en-US" dirty="0" err="1"/>
              <a:t>이상값으로</a:t>
            </a:r>
            <a:r>
              <a:rPr lang="ko-KR" altLang="en-US" dirty="0"/>
              <a:t> 잘못 처리될 수 있음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따라서 중요 문제 </a:t>
            </a:r>
            <a:r>
              <a:rPr lang="en-US" altLang="ko-KR" dirty="0"/>
              <a:t>: </a:t>
            </a:r>
            <a:r>
              <a:rPr lang="ko-KR" altLang="en-US" dirty="0"/>
              <a:t>의미론적 필터링</a:t>
            </a:r>
            <a:r>
              <a:rPr lang="en-US" altLang="ko-KR" dirty="0"/>
              <a:t>(semantic filtering)</a:t>
            </a:r>
          </a:p>
          <a:p>
            <a:pPr lvl="1"/>
            <a:r>
              <a:rPr lang="en-US" altLang="ko-KR" dirty="0"/>
              <a:t>	- </a:t>
            </a:r>
            <a:r>
              <a:rPr lang="ko-KR" altLang="en-US" dirty="0"/>
              <a:t>이벤트의 </a:t>
            </a:r>
            <a:r>
              <a:rPr lang="en-US" altLang="ko-KR" dirty="0"/>
              <a:t>group</a:t>
            </a:r>
            <a:r>
              <a:rPr lang="ko-KR" altLang="en-US" dirty="0"/>
              <a:t>은 더 </a:t>
            </a:r>
            <a:r>
              <a:rPr lang="en-US" altLang="ko-KR" dirty="0"/>
              <a:t>high level semantic action</a:t>
            </a:r>
            <a:r>
              <a:rPr lang="ko-KR" altLang="en-US" dirty="0"/>
              <a:t>으로 결합 가능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	- </a:t>
            </a:r>
            <a:r>
              <a:rPr lang="ko-KR" altLang="en-US" dirty="0"/>
              <a:t>이때 의미론적 경계와 </a:t>
            </a:r>
            <a:r>
              <a:rPr lang="en-US" altLang="ko-KR" dirty="0"/>
              <a:t>payload</a:t>
            </a:r>
            <a:r>
              <a:rPr lang="ko-KR" altLang="en-US" dirty="0"/>
              <a:t>를 형성하는 </a:t>
            </a:r>
            <a:r>
              <a:rPr lang="en-US" altLang="ko-KR" dirty="0"/>
              <a:t>attributes</a:t>
            </a:r>
            <a:r>
              <a:rPr lang="ko-KR" altLang="en-US" dirty="0"/>
              <a:t>를 식별하는 것이 </a:t>
            </a:r>
            <a:r>
              <a:rPr lang="en-US" altLang="ko-KR" dirty="0"/>
              <a:t>challenges.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77A5F7B-8C37-B045-5815-628DEC4A8455}"/>
              </a:ext>
            </a:extLst>
          </p:cNvPr>
          <p:cNvGrpSpPr/>
          <p:nvPr/>
        </p:nvGrpSpPr>
        <p:grpSpPr>
          <a:xfrm>
            <a:off x="-1" y="16042"/>
            <a:ext cx="12192000" cy="1142385"/>
            <a:chOff x="-1" y="16042"/>
            <a:chExt cx="12192000" cy="1142385"/>
          </a:xfrm>
        </p:grpSpPr>
        <p:sp>
          <p:nvSpPr>
            <p:cNvPr id="4" name="제목 1">
              <a:extLst>
                <a:ext uri="{FF2B5EF4-FFF2-40B4-BE49-F238E27FC236}">
                  <a16:creationId xmlns:a16="http://schemas.microsoft.com/office/drawing/2014/main" id="{0E214935-70C0-6722-2F13-5872A478D616}"/>
                </a:ext>
              </a:extLst>
            </p:cNvPr>
            <p:cNvSpPr txBox="1">
              <a:spLocks/>
            </p:cNvSpPr>
            <p:nvPr/>
          </p:nvSpPr>
          <p:spPr>
            <a:xfrm>
              <a:off x="-1" y="16042"/>
              <a:ext cx="12192000" cy="1142385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defRPr>
              </a:lvl1pPr>
            </a:lstStyle>
            <a:p>
              <a:r>
                <a:rPr lang="en-US" altLang="ko-KR" sz="4000" dirty="0">
                  <a:solidFill>
                    <a:srgbClr val="A43F27"/>
                  </a:solidFill>
                </a:rPr>
                <a:t>03  </a:t>
              </a:r>
              <a:r>
                <a:rPr lang="en-US" altLang="ko-KR" sz="4000" dirty="0"/>
                <a:t>Method</a:t>
              </a:r>
              <a:endParaRPr lang="en-US" altLang="ko-KR" sz="4000" dirty="0">
                <a:solidFill>
                  <a:srgbClr val="A43F27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7DAA7C7-966A-D5B0-CB4E-3AC55455616C}"/>
                </a:ext>
              </a:extLst>
            </p:cNvPr>
            <p:cNvSpPr/>
            <p:nvPr/>
          </p:nvSpPr>
          <p:spPr>
            <a:xfrm>
              <a:off x="772356" y="488272"/>
              <a:ext cx="79900" cy="500224"/>
            </a:xfrm>
            <a:prstGeom prst="rect">
              <a:avLst/>
            </a:prstGeom>
            <a:solidFill>
              <a:srgbClr val="A43F27"/>
            </a:solidFill>
            <a:ln>
              <a:solidFill>
                <a:srgbClr val="8C59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8C594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8080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50098E-EF71-DFC0-B3D1-961820EDE6B3}"/>
              </a:ext>
            </a:extLst>
          </p:cNvPr>
          <p:cNvSpPr txBox="1"/>
          <p:nvPr/>
        </p:nvSpPr>
        <p:spPr>
          <a:xfrm>
            <a:off x="772356" y="1225689"/>
            <a:ext cx="1107198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Challenges and </a:t>
            </a:r>
            <a:r>
              <a:rPr lang="en-US" altLang="ko-KR" dirty="0" err="1"/>
              <a:t>Guildlines</a:t>
            </a:r>
            <a:endParaRPr lang="en-US" altLang="ko-KR" dirty="0"/>
          </a:p>
          <a:p>
            <a:endParaRPr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Candidate routines identification</a:t>
            </a:r>
          </a:p>
          <a:p>
            <a:pPr lvl="1"/>
            <a:r>
              <a:rPr lang="ko-KR" altLang="en-US" dirty="0"/>
              <a:t>두 단계로 나눌 수 있음</a:t>
            </a:r>
            <a:r>
              <a:rPr lang="en-US" altLang="ko-KR" dirty="0"/>
              <a:t>. </a:t>
            </a:r>
          </a:p>
          <a:p>
            <a:pPr marL="800100" lvl="1" indent="-342900">
              <a:buAutoNum type="arabicParenR"/>
            </a:pPr>
            <a:r>
              <a:rPr lang="en-US" altLang="ko-KR" dirty="0"/>
              <a:t>Routine extraction</a:t>
            </a:r>
          </a:p>
          <a:p>
            <a:pPr marL="1200150" lvl="2" indent="-285750">
              <a:buFontTx/>
              <a:buChar char="-"/>
            </a:pPr>
            <a:r>
              <a:rPr lang="ko-KR" altLang="en-US" dirty="0"/>
              <a:t>반복적인 순차적 패턴을 식별 및 추출 하는 단계</a:t>
            </a:r>
            <a:r>
              <a:rPr lang="en-US" altLang="ko-KR" dirty="0"/>
              <a:t>(make trace)</a:t>
            </a:r>
          </a:p>
          <a:p>
            <a:pPr marL="1200150" lvl="2" indent="-285750">
              <a:buFontTx/>
              <a:buChar char="-"/>
            </a:pPr>
            <a:r>
              <a:rPr lang="ko-KR" altLang="en-US" dirty="0"/>
              <a:t>문제점 </a:t>
            </a:r>
            <a:r>
              <a:rPr lang="en-US" altLang="ko-KR" dirty="0"/>
              <a:t>: routine</a:t>
            </a:r>
            <a:r>
              <a:rPr lang="ko-KR" altLang="en-US" dirty="0"/>
              <a:t>을 실행하는 동안 사용자가 다른 작업도 수행가능</a:t>
            </a:r>
            <a:r>
              <a:rPr lang="en-US" altLang="ko-KR" dirty="0"/>
              <a:t>(batch </a:t>
            </a:r>
            <a:r>
              <a:rPr lang="ko-KR" altLang="en-US" dirty="0"/>
              <a:t>처리</a:t>
            </a:r>
            <a:r>
              <a:rPr lang="en-US" altLang="ko-KR" dirty="0"/>
              <a:t>) like</a:t>
            </a:r>
            <a:r>
              <a:rPr lang="ko-KR" altLang="en-US" dirty="0"/>
              <a:t> 이메일 답장</a:t>
            </a:r>
            <a:endParaRPr lang="en-US" altLang="ko-KR" dirty="0"/>
          </a:p>
          <a:p>
            <a:pPr lvl="2"/>
            <a:r>
              <a:rPr lang="en-US" altLang="ko-KR" dirty="0"/>
              <a:t>Solution : </a:t>
            </a:r>
            <a:r>
              <a:rPr lang="ko-KR" altLang="en-US" dirty="0"/>
              <a:t>순차적 패턴 마이닝 기술 갭 패턴 사용</a:t>
            </a:r>
            <a:endParaRPr lang="en-US" altLang="ko-KR" dirty="0"/>
          </a:p>
          <a:p>
            <a:pPr lvl="2"/>
            <a:endParaRPr lang="en-US" altLang="ko-KR" dirty="0"/>
          </a:p>
          <a:p>
            <a:pPr marL="1200150" lvl="2" indent="-285750">
              <a:buFontTx/>
              <a:buChar char="-"/>
            </a:pPr>
            <a:r>
              <a:rPr lang="ko-KR" altLang="en-US" dirty="0"/>
              <a:t>문제점 </a:t>
            </a:r>
            <a:r>
              <a:rPr lang="en-US" altLang="ko-KR" dirty="0"/>
              <a:t>2 : </a:t>
            </a:r>
            <a:r>
              <a:rPr lang="ko-KR" altLang="en-US" dirty="0"/>
              <a:t>작업 순서가 임의로 바뀔 수 있음</a:t>
            </a:r>
            <a:endParaRPr lang="en-US" altLang="ko-KR" dirty="0"/>
          </a:p>
          <a:p>
            <a:pPr lvl="2"/>
            <a:r>
              <a:rPr lang="en-US" altLang="ko-KR" dirty="0"/>
              <a:t>Solution : </a:t>
            </a:r>
            <a:r>
              <a:rPr lang="ko-KR" altLang="en-US" dirty="0"/>
              <a:t>추상화 </a:t>
            </a:r>
            <a:r>
              <a:rPr lang="ko-KR" altLang="en-US" dirty="0" err="1"/>
              <a:t>매커니즘을</a:t>
            </a:r>
            <a:r>
              <a:rPr lang="ko-KR" altLang="en-US" dirty="0"/>
              <a:t> 사용 </a:t>
            </a:r>
            <a:r>
              <a:rPr lang="en-US" altLang="ko-KR" dirty="0"/>
              <a:t>or ‘alphabet repeats’ </a:t>
            </a:r>
            <a:r>
              <a:rPr lang="ko-KR" altLang="en-US" dirty="0"/>
              <a:t>같은 이벤트 발생 순서 고려 </a:t>
            </a:r>
            <a:r>
              <a:rPr lang="en-US" altLang="ko-KR" dirty="0"/>
              <a:t>x </a:t>
            </a:r>
            <a:r>
              <a:rPr lang="ko-KR" altLang="en-US" dirty="0"/>
              <a:t>방법 사용</a:t>
            </a:r>
            <a:endParaRPr lang="en-US" altLang="ko-KR" dirty="0"/>
          </a:p>
          <a:p>
            <a:pPr lvl="2"/>
            <a:endParaRPr lang="en-US" altLang="ko-KR" dirty="0"/>
          </a:p>
          <a:p>
            <a:pPr marL="800100" lvl="1" indent="-342900">
              <a:buAutoNum type="arabicParenR"/>
            </a:pPr>
            <a:r>
              <a:rPr lang="en-US" altLang="ko-KR" dirty="0"/>
              <a:t>Identification of automatable routines(</a:t>
            </a:r>
            <a:r>
              <a:rPr lang="ko-KR" altLang="en-US" dirty="0"/>
              <a:t>자동화 가능한 루틴 식별</a:t>
            </a:r>
            <a:r>
              <a:rPr lang="en-US" altLang="ko-KR" dirty="0"/>
              <a:t>)</a:t>
            </a:r>
          </a:p>
          <a:p>
            <a:pPr marL="1200150" lvl="2" indent="-285750">
              <a:buFontTx/>
              <a:buChar char="-"/>
            </a:pPr>
            <a:r>
              <a:rPr lang="ko-KR" altLang="en-US" dirty="0"/>
              <a:t>주요 기준 </a:t>
            </a:r>
            <a:r>
              <a:rPr lang="en-US" altLang="ko-KR" dirty="0"/>
              <a:t>: </a:t>
            </a:r>
            <a:r>
              <a:rPr lang="ko-KR" altLang="en-US" dirty="0"/>
              <a:t>작업의 실행 빈도 </a:t>
            </a:r>
            <a:r>
              <a:rPr lang="en-US" altLang="ko-KR" dirty="0"/>
              <a:t>but </a:t>
            </a:r>
            <a:r>
              <a:rPr lang="ko-KR" altLang="en-US" dirty="0"/>
              <a:t>자동화가 가능하다는 보장은 없음</a:t>
            </a:r>
            <a:endParaRPr lang="en-US" altLang="ko-KR" dirty="0"/>
          </a:p>
          <a:p>
            <a:pPr marL="1200150" lvl="2" indent="-285750">
              <a:buFontTx/>
              <a:buChar char="-"/>
            </a:pPr>
            <a:r>
              <a:rPr lang="ko-KR" altLang="en-US" dirty="0"/>
              <a:t>효율적인 알고리즘을 설계하여 </a:t>
            </a:r>
            <a:r>
              <a:rPr lang="en-US" altLang="ko-KR" dirty="0"/>
              <a:t>routine</a:t>
            </a:r>
            <a:r>
              <a:rPr lang="ko-KR" altLang="en-US" dirty="0"/>
              <a:t>을 </a:t>
            </a:r>
            <a:r>
              <a:rPr lang="en-US" altLang="ko-KR" dirty="0"/>
              <a:t>RPA</a:t>
            </a:r>
            <a:r>
              <a:rPr lang="ko-KR" altLang="en-US" dirty="0"/>
              <a:t>에 적합하게 만드는 요소를 공식화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Solution : notion of determinism</a:t>
            </a:r>
            <a:r>
              <a:rPr lang="ko-KR" altLang="en-US" dirty="0"/>
              <a:t> 사용</a:t>
            </a:r>
            <a:endParaRPr lang="en-US" altLang="ko-KR" dirty="0"/>
          </a:p>
          <a:p>
            <a:pPr lvl="2"/>
            <a:r>
              <a:rPr lang="en-US" altLang="ko-KR" dirty="0"/>
              <a:t>    </a:t>
            </a:r>
            <a:r>
              <a:rPr lang="ko-KR" altLang="en-US" dirty="0"/>
              <a:t>이는 모든 </a:t>
            </a:r>
            <a:r>
              <a:rPr lang="en-US" altLang="ko-KR" dirty="0"/>
              <a:t>deterministic</a:t>
            </a:r>
            <a:r>
              <a:rPr lang="ko-KR" altLang="en-US" dirty="0"/>
              <a:t> </a:t>
            </a:r>
            <a:r>
              <a:rPr lang="en-US" altLang="ko-KR" dirty="0"/>
              <a:t>event</a:t>
            </a:r>
            <a:r>
              <a:rPr lang="ko-KR" altLang="en-US" dirty="0"/>
              <a:t>가 활성화 되고 이전 작업에서 생성된 데이터를 사용할 때 자동화 </a:t>
            </a:r>
            <a:r>
              <a:rPr lang="en-US" altLang="ko-KR" dirty="0"/>
              <a:t>O</a:t>
            </a:r>
          </a:p>
          <a:p>
            <a:pPr lvl="2"/>
            <a:r>
              <a:rPr lang="en-US" altLang="ko-KR" dirty="0"/>
              <a:t>    </a:t>
            </a:r>
            <a:r>
              <a:rPr lang="ko-KR" altLang="en-US" dirty="0"/>
              <a:t>문제는 </a:t>
            </a:r>
            <a:r>
              <a:rPr lang="en-US" altLang="ko-KR" dirty="0"/>
              <a:t>non-deterministic event</a:t>
            </a:r>
            <a:r>
              <a:rPr lang="ko-KR" altLang="en-US" dirty="0"/>
              <a:t>를 식별하는 것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    </a:t>
            </a:r>
            <a:r>
              <a:rPr lang="ko-KR" altLang="en-US" dirty="0"/>
              <a:t>따라서 </a:t>
            </a:r>
            <a:r>
              <a:rPr lang="en-US" altLang="ko-KR" dirty="0"/>
              <a:t>routine </a:t>
            </a:r>
            <a:r>
              <a:rPr lang="ko-KR" altLang="en-US" dirty="0"/>
              <a:t>중간에 </a:t>
            </a:r>
            <a:r>
              <a:rPr lang="en-US" altLang="ko-KR" dirty="0"/>
              <a:t>non-deterministic event</a:t>
            </a:r>
            <a:r>
              <a:rPr lang="ko-KR" altLang="en-US" dirty="0"/>
              <a:t>가 발생하면 이때 두가지의 </a:t>
            </a:r>
            <a:r>
              <a:rPr lang="en-US" altLang="ko-KR" dirty="0"/>
              <a:t>sub-routine</a:t>
            </a:r>
            <a:r>
              <a:rPr lang="ko-KR" altLang="en-US" dirty="0"/>
              <a:t>으로  </a:t>
            </a:r>
            <a:r>
              <a:rPr lang="en-US" altLang="ko-KR" dirty="0"/>
              <a:t>split</a:t>
            </a:r>
          </a:p>
          <a:p>
            <a:pPr lvl="2"/>
            <a:r>
              <a:rPr lang="en-US" altLang="ko-KR" dirty="0"/>
              <a:t>    </a:t>
            </a:r>
            <a:r>
              <a:rPr lang="ko-KR" altLang="en-US" dirty="0"/>
              <a:t>이는 </a:t>
            </a:r>
            <a:r>
              <a:rPr lang="en-US" altLang="ko-KR" dirty="0"/>
              <a:t>RPA</a:t>
            </a:r>
            <a:r>
              <a:rPr lang="ko-KR" altLang="en-US" dirty="0"/>
              <a:t>에서 어느 </a:t>
            </a:r>
            <a:r>
              <a:rPr lang="en-US" altLang="ko-KR" dirty="0"/>
              <a:t>routine</a:t>
            </a:r>
            <a:r>
              <a:rPr lang="ko-KR" altLang="en-US" dirty="0"/>
              <a:t>이 더 효율적인지 </a:t>
            </a:r>
            <a:r>
              <a:rPr lang="en-US" altLang="ko-KR" dirty="0"/>
              <a:t>cost-benefit </a:t>
            </a:r>
            <a:r>
              <a:rPr lang="ko-KR" altLang="en-US" dirty="0"/>
              <a:t>분석 관점에서 매우 중요한 작업</a:t>
            </a:r>
            <a:endParaRPr lang="en-US" altLang="ko-KR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77A5F7B-8C37-B045-5815-628DEC4A8455}"/>
              </a:ext>
            </a:extLst>
          </p:cNvPr>
          <p:cNvGrpSpPr/>
          <p:nvPr/>
        </p:nvGrpSpPr>
        <p:grpSpPr>
          <a:xfrm>
            <a:off x="-1" y="16042"/>
            <a:ext cx="12192000" cy="1142385"/>
            <a:chOff x="-1" y="16042"/>
            <a:chExt cx="12192000" cy="1142385"/>
          </a:xfrm>
        </p:grpSpPr>
        <p:sp>
          <p:nvSpPr>
            <p:cNvPr id="4" name="제목 1">
              <a:extLst>
                <a:ext uri="{FF2B5EF4-FFF2-40B4-BE49-F238E27FC236}">
                  <a16:creationId xmlns:a16="http://schemas.microsoft.com/office/drawing/2014/main" id="{0E214935-70C0-6722-2F13-5872A478D616}"/>
                </a:ext>
              </a:extLst>
            </p:cNvPr>
            <p:cNvSpPr txBox="1">
              <a:spLocks/>
            </p:cNvSpPr>
            <p:nvPr/>
          </p:nvSpPr>
          <p:spPr>
            <a:xfrm>
              <a:off x="-1" y="16042"/>
              <a:ext cx="12192000" cy="1142385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defRPr>
              </a:lvl1pPr>
            </a:lstStyle>
            <a:p>
              <a:r>
                <a:rPr lang="en-US" altLang="ko-KR" sz="4000" dirty="0">
                  <a:solidFill>
                    <a:srgbClr val="A43F27"/>
                  </a:solidFill>
                </a:rPr>
                <a:t>03  </a:t>
              </a:r>
              <a:r>
                <a:rPr lang="en-US" altLang="ko-KR" sz="4000" dirty="0"/>
                <a:t>Method</a:t>
              </a:r>
              <a:endParaRPr lang="en-US" altLang="ko-KR" sz="4000" dirty="0">
                <a:solidFill>
                  <a:srgbClr val="A43F27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7DAA7C7-966A-D5B0-CB4E-3AC55455616C}"/>
                </a:ext>
              </a:extLst>
            </p:cNvPr>
            <p:cNvSpPr/>
            <p:nvPr/>
          </p:nvSpPr>
          <p:spPr>
            <a:xfrm>
              <a:off x="772356" y="488272"/>
              <a:ext cx="79900" cy="500224"/>
            </a:xfrm>
            <a:prstGeom prst="rect">
              <a:avLst/>
            </a:prstGeom>
            <a:solidFill>
              <a:srgbClr val="A43F27"/>
            </a:solidFill>
            <a:ln>
              <a:solidFill>
                <a:srgbClr val="8C59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8C594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893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50098E-EF71-DFC0-B3D1-961820EDE6B3}"/>
              </a:ext>
            </a:extLst>
          </p:cNvPr>
          <p:cNvSpPr txBox="1"/>
          <p:nvPr/>
        </p:nvSpPr>
        <p:spPr>
          <a:xfrm>
            <a:off x="772356" y="1225689"/>
            <a:ext cx="1107198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Challenges and </a:t>
            </a:r>
            <a:r>
              <a:rPr lang="en-US" altLang="ko-KR" dirty="0" err="1"/>
              <a:t>Guildlines</a:t>
            </a:r>
            <a:endParaRPr lang="en-US" altLang="ko-KR" dirty="0"/>
          </a:p>
          <a:p>
            <a:endParaRPr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Executable routine discovery</a:t>
            </a:r>
          </a:p>
          <a:p>
            <a:pPr lvl="1"/>
            <a:r>
              <a:rPr lang="ko-KR" altLang="en-US" dirty="0"/>
              <a:t>문제점 </a:t>
            </a:r>
            <a:r>
              <a:rPr lang="en-US" altLang="ko-KR" dirty="0"/>
              <a:t>1: </a:t>
            </a:r>
            <a:r>
              <a:rPr lang="ko-KR" altLang="en-US" dirty="0"/>
              <a:t>실행가능한 </a:t>
            </a:r>
            <a:r>
              <a:rPr lang="en-US" altLang="ko-KR" dirty="0"/>
              <a:t>routine </a:t>
            </a:r>
            <a:r>
              <a:rPr lang="ko-KR" altLang="en-US" dirty="0"/>
              <a:t>발견 </a:t>
            </a:r>
            <a:r>
              <a:rPr lang="en-US" altLang="ko-KR" dirty="0"/>
              <a:t>but </a:t>
            </a:r>
            <a:r>
              <a:rPr lang="ko-KR" altLang="en-US" dirty="0"/>
              <a:t>여기에는 여러 대체 방법이 존재할 수 있다는 것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	- </a:t>
            </a:r>
            <a:r>
              <a:rPr lang="ko-KR" altLang="en-US" dirty="0"/>
              <a:t>다른 작업자가 동일한 루틴을 다르게 수행할 수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	- </a:t>
            </a:r>
            <a:r>
              <a:rPr lang="ko-KR" altLang="en-US" dirty="0"/>
              <a:t>따라서 </a:t>
            </a:r>
            <a:r>
              <a:rPr lang="en-US" altLang="ko-KR" dirty="0"/>
              <a:t>routine</a:t>
            </a:r>
            <a:r>
              <a:rPr lang="ko-KR" altLang="en-US" dirty="0"/>
              <a:t> 이 </a:t>
            </a:r>
            <a:r>
              <a:rPr lang="en-US" altLang="ko-KR" dirty="0"/>
              <a:t>trigger(</a:t>
            </a:r>
            <a:r>
              <a:rPr lang="ko-KR" altLang="en-US" dirty="0"/>
              <a:t>발현</a:t>
            </a:r>
            <a:r>
              <a:rPr lang="en-US" altLang="ko-KR" dirty="0"/>
              <a:t>) </a:t>
            </a:r>
            <a:r>
              <a:rPr lang="ko-KR" altLang="en-US" dirty="0"/>
              <a:t>되어야 하는 모든 전제조건과 효과를 </a:t>
            </a:r>
            <a:r>
              <a:rPr lang="en-US" altLang="ko-KR" dirty="0" err="1"/>
              <a:t>captur</a:t>
            </a:r>
            <a:r>
              <a:rPr lang="ko-KR" altLang="en-US" dirty="0"/>
              <a:t>하는데 집중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	- </a:t>
            </a:r>
            <a:r>
              <a:rPr lang="ko-KR" altLang="en-US" dirty="0"/>
              <a:t>동일한 효과를 내는 두 </a:t>
            </a:r>
            <a:r>
              <a:rPr lang="en-US" altLang="ko-KR" dirty="0" err="1"/>
              <a:t>routin</a:t>
            </a:r>
            <a:r>
              <a:rPr lang="ko-KR" altLang="en-US" dirty="0"/>
              <a:t>의 경우 어떠한 </a:t>
            </a:r>
            <a:r>
              <a:rPr lang="en-US" altLang="ko-KR" dirty="0" err="1"/>
              <a:t>routin</a:t>
            </a:r>
            <a:r>
              <a:rPr lang="ko-KR" altLang="en-US" dirty="0"/>
              <a:t>이 최적인지 식별하는 것이 중요함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문제점 </a:t>
            </a:r>
            <a:r>
              <a:rPr lang="en-US" altLang="ko-KR" dirty="0"/>
              <a:t>2: </a:t>
            </a:r>
            <a:r>
              <a:rPr lang="ko-KR" altLang="en-US" dirty="0"/>
              <a:t>또한 일부 </a:t>
            </a:r>
            <a:r>
              <a:rPr lang="en-US" altLang="ko-KR" dirty="0" err="1"/>
              <a:t>routin</a:t>
            </a:r>
            <a:r>
              <a:rPr lang="ko-KR" altLang="en-US" dirty="0"/>
              <a:t>은 특정 조건</a:t>
            </a:r>
            <a:r>
              <a:rPr lang="en-US" altLang="ko-KR" dirty="0"/>
              <a:t>(condition)</a:t>
            </a:r>
            <a:r>
              <a:rPr lang="ko-KR" altLang="en-US" dirty="0"/>
              <a:t>에서만 </a:t>
            </a:r>
            <a:r>
              <a:rPr lang="en-US" altLang="ko-KR" dirty="0"/>
              <a:t>trigger </a:t>
            </a:r>
            <a:r>
              <a:rPr lang="ko-KR" altLang="en-US" dirty="0"/>
              <a:t>될 수 있음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	- retail-EU </a:t>
            </a:r>
            <a:r>
              <a:rPr lang="ko-KR" altLang="en-US" dirty="0"/>
              <a:t>는 프로세스 모델을 통해 </a:t>
            </a:r>
            <a:r>
              <a:rPr lang="ko-KR" altLang="en-US" dirty="0" err="1"/>
              <a:t>자돵화</a:t>
            </a:r>
            <a:r>
              <a:rPr lang="ko-KR" altLang="en-US" dirty="0"/>
              <a:t> 가능</a:t>
            </a:r>
            <a:endParaRPr lang="en-US" altLang="ko-KR" dirty="0"/>
          </a:p>
          <a:p>
            <a:pPr lvl="1"/>
            <a:r>
              <a:rPr lang="en-US" altLang="ko-KR" dirty="0"/>
              <a:t>	- retail-US </a:t>
            </a:r>
            <a:r>
              <a:rPr lang="ko-KR" altLang="en-US" dirty="0"/>
              <a:t>는 불가능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문제점 </a:t>
            </a:r>
            <a:r>
              <a:rPr lang="en-US" altLang="ko-KR" dirty="0"/>
              <a:t>3: Data </a:t>
            </a:r>
            <a:r>
              <a:rPr lang="en-US" altLang="ko-KR" dirty="0" err="1"/>
              <a:t>transformatio</a:t>
            </a:r>
            <a:r>
              <a:rPr lang="ko-KR" altLang="en-US" dirty="0"/>
              <a:t>을 발견하는 것</a:t>
            </a:r>
            <a:endParaRPr lang="en-US" altLang="ko-KR" dirty="0"/>
          </a:p>
          <a:p>
            <a:pPr lvl="1"/>
            <a:r>
              <a:rPr lang="en-US" altLang="ko-KR" dirty="0"/>
              <a:t>	- RPA bot</a:t>
            </a:r>
            <a:r>
              <a:rPr lang="ko-KR" altLang="en-US" dirty="0"/>
              <a:t>이 </a:t>
            </a:r>
            <a:r>
              <a:rPr lang="en-US" altLang="ko-KR" dirty="0"/>
              <a:t>routine</a:t>
            </a:r>
            <a:r>
              <a:rPr lang="ko-KR" altLang="en-US" dirty="0"/>
              <a:t>의 작업을 재현하도록 하려면 </a:t>
            </a:r>
            <a:r>
              <a:rPr lang="en-US" altLang="ko-KR" dirty="0"/>
              <a:t>routine</a:t>
            </a:r>
            <a:r>
              <a:rPr lang="ko-KR" altLang="en-US" dirty="0"/>
              <a:t>의 </a:t>
            </a:r>
            <a:r>
              <a:rPr lang="en-US" altLang="ko-KR" dirty="0"/>
              <a:t>input parameter </a:t>
            </a:r>
            <a:r>
              <a:rPr lang="ko-KR" altLang="en-US" dirty="0"/>
              <a:t>또는 이전 단계에서 다음 단계로 계산되는 방법을 </a:t>
            </a:r>
            <a:r>
              <a:rPr lang="en-US" altLang="ko-KR" dirty="0"/>
              <a:t>scrip</a:t>
            </a:r>
            <a:r>
              <a:rPr lang="ko-KR" altLang="en-US" dirty="0"/>
              <a:t>에 </a:t>
            </a:r>
            <a:r>
              <a:rPr lang="en-US" altLang="ko-KR" dirty="0"/>
              <a:t>encoding </a:t>
            </a:r>
            <a:r>
              <a:rPr lang="ko-KR" altLang="en-US" dirty="0"/>
              <a:t>되어야 한다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	- </a:t>
            </a:r>
            <a:r>
              <a:rPr lang="ko-KR" altLang="en-US" dirty="0"/>
              <a:t>하지만 이 방법은 확장성 문제가 있음</a:t>
            </a:r>
            <a:r>
              <a:rPr lang="en-US" altLang="ko-KR" dirty="0"/>
              <a:t>. </a:t>
            </a:r>
            <a:r>
              <a:rPr lang="ko-KR" altLang="en-US" dirty="0"/>
              <a:t>다소 제한적이라서 </a:t>
            </a:r>
            <a:r>
              <a:rPr lang="en-US" altLang="ko-KR" dirty="0"/>
              <a:t>RPM </a:t>
            </a:r>
            <a:r>
              <a:rPr lang="ko-KR" altLang="en-US" dirty="0"/>
              <a:t>맥락에 </a:t>
            </a:r>
            <a:r>
              <a:rPr lang="en-US" altLang="ko-KR" dirty="0"/>
              <a:t>data transformation</a:t>
            </a:r>
            <a:r>
              <a:rPr lang="ko-KR" altLang="en-US" dirty="0"/>
              <a:t>을 적용할 수 있는 방법을 모색해야함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77A5F7B-8C37-B045-5815-628DEC4A8455}"/>
              </a:ext>
            </a:extLst>
          </p:cNvPr>
          <p:cNvGrpSpPr/>
          <p:nvPr/>
        </p:nvGrpSpPr>
        <p:grpSpPr>
          <a:xfrm>
            <a:off x="-1" y="16042"/>
            <a:ext cx="12192000" cy="1142385"/>
            <a:chOff x="-1" y="16042"/>
            <a:chExt cx="12192000" cy="1142385"/>
          </a:xfrm>
        </p:grpSpPr>
        <p:sp>
          <p:nvSpPr>
            <p:cNvPr id="4" name="제목 1">
              <a:extLst>
                <a:ext uri="{FF2B5EF4-FFF2-40B4-BE49-F238E27FC236}">
                  <a16:creationId xmlns:a16="http://schemas.microsoft.com/office/drawing/2014/main" id="{0E214935-70C0-6722-2F13-5872A478D616}"/>
                </a:ext>
              </a:extLst>
            </p:cNvPr>
            <p:cNvSpPr txBox="1">
              <a:spLocks/>
            </p:cNvSpPr>
            <p:nvPr/>
          </p:nvSpPr>
          <p:spPr>
            <a:xfrm>
              <a:off x="-1" y="16042"/>
              <a:ext cx="12192000" cy="1142385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defRPr>
              </a:lvl1pPr>
            </a:lstStyle>
            <a:p>
              <a:r>
                <a:rPr lang="en-US" altLang="ko-KR" sz="4000" dirty="0">
                  <a:solidFill>
                    <a:srgbClr val="A43F27"/>
                  </a:solidFill>
                </a:rPr>
                <a:t>03  </a:t>
              </a:r>
              <a:r>
                <a:rPr lang="en-US" altLang="ko-KR" sz="4000" dirty="0"/>
                <a:t>Method</a:t>
              </a:r>
              <a:endParaRPr lang="en-US" altLang="ko-KR" sz="4000" dirty="0">
                <a:solidFill>
                  <a:srgbClr val="A43F27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7DAA7C7-966A-D5B0-CB4E-3AC55455616C}"/>
                </a:ext>
              </a:extLst>
            </p:cNvPr>
            <p:cNvSpPr/>
            <p:nvPr/>
          </p:nvSpPr>
          <p:spPr>
            <a:xfrm>
              <a:off x="772356" y="488272"/>
              <a:ext cx="79900" cy="500224"/>
            </a:xfrm>
            <a:prstGeom prst="rect">
              <a:avLst/>
            </a:prstGeom>
            <a:solidFill>
              <a:srgbClr val="A43F27"/>
            </a:solidFill>
            <a:ln>
              <a:solidFill>
                <a:srgbClr val="8C59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8C594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602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50098E-EF71-DFC0-B3D1-961820EDE6B3}"/>
              </a:ext>
            </a:extLst>
          </p:cNvPr>
          <p:cNvSpPr txBox="1"/>
          <p:nvPr/>
        </p:nvSpPr>
        <p:spPr>
          <a:xfrm>
            <a:off x="772356" y="1225689"/>
            <a:ext cx="1107198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Challenges and </a:t>
            </a:r>
            <a:r>
              <a:rPr lang="en-US" altLang="ko-KR" dirty="0" err="1"/>
              <a:t>Guildlines</a:t>
            </a:r>
            <a:endParaRPr lang="en-US" altLang="ko-KR" dirty="0"/>
          </a:p>
          <a:p>
            <a:endParaRPr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Compilation</a:t>
            </a:r>
          </a:p>
          <a:p>
            <a:pPr lvl="1"/>
            <a:r>
              <a:rPr lang="ko-KR" altLang="en-US" dirty="0"/>
              <a:t>특정 </a:t>
            </a:r>
            <a:r>
              <a:rPr lang="en-US" altLang="ko-KR" dirty="0"/>
              <a:t>routine(routine specification) </a:t>
            </a:r>
            <a:r>
              <a:rPr lang="ko-KR" altLang="en-US" dirty="0"/>
              <a:t>이 주어지면</a:t>
            </a:r>
            <a:r>
              <a:rPr lang="en-US" altLang="ko-KR" dirty="0"/>
              <a:t> </a:t>
            </a:r>
            <a:r>
              <a:rPr lang="ko-KR" altLang="en-US" dirty="0"/>
              <a:t>실행가능한 </a:t>
            </a:r>
            <a:r>
              <a:rPr lang="en-US" altLang="ko-KR" dirty="0"/>
              <a:t>RPA script </a:t>
            </a:r>
            <a:r>
              <a:rPr lang="ko-KR" altLang="en-US" dirty="0"/>
              <a:t>생성을 목표로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따라서 </a:t>
            </a:r>
            <a:r>
              <a:rPr lang="en-US" altLang="ko-KR" dirty="0"/>
              <a:t>routine </a:t>
            </a:r>
            <a:r>
              <a:rPr lang="ko-KR" altLang="en-US" dirty="0"/>
              <a:t>중에 작업을 올바르게 식별하는 것이 중요</a:t>
            </a:r>
            <a:r>
              <a:rPr lang="en-US" altLang="ko-KR" dirty="0"/>
              <a:t>(</a:t>
            </a:r>
            <a:r>
              <a:rPr lang="ko-KR" altLang="en-US" dirty="0"/>
              <a:t>웹 양식의 버튼 </a:t>
            </a:r>
            <a:r>
              <a:rPr lang="en-US" altLang="ko-KR" dirty="0"/>
              <a:t>or </a:t>
            </a:r>
            <a:r>
              <a:rPr lang="ko-KR" altLang="en-US" dirty="0"/>
              <a:t>텍스트 필드 등등</a:t>
            </a:r>
            <a:r>
              <a:rPr lang="en-US" altLang="ko-KR" dirty="0"/>
              <a:t>)</a:t>
            </a:r>
          </a:p>
          <a:p>
            <a:pPr lvl="1"/>
            <a:r>
              <a:rPr lang="en-US" altLang="ko-Kore-KR" dirty="0"/>
              <a:t>But </a:t>
            </a:r>
            <a:r>
              <a:rPr lang="ko-KR" altLang="en-US" dirty="0"/>
              <a:t>이러한 정보가 누락되었을 수 있고</a:t>
            </a:r>
            <a:r>
              <a:rPr lang="en-US" altLang="ko-KR" dirty="0"/>
              <a:t>, (log data </a:t>
            </a:r>
            <a:r>
              <a:rPr lang="ko-KR" altLang="en-US" dirty="0"/>
              <a:t>존재하지 않음</a:t>
            </a:r>
            <a:r>
              <a:rPr lang="en-US" altLang="ko-KR" dirty="0"/>
              <a:t>) </a:t>
            </a:r>
            <a:r>
              <a:rPr lang="ko-KR" altLang="en-US" dirty="0"/>
              <a:t>또는 웹 사이트가 동적으로 생성되고 많은 컨테이너로 구성된 경우</a:t>
            </a:r>
            <a:r>
              <a:rPr lang="en-US" altLang="ko-KR" dirty="0"/>
              <a:t>, </a:t>
            </a:r>
            <a:r>
              <a:rPr lang="ko-KR" altLang="en-US" dirty="0"/>
              <a:t>이를 정확히 추출하기 어려울 수 있음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따라서 </a:t>
            </a:r>
            <a:r>
              <a:rPr lang="en-US" altLang="ko-KR" dirty="0"/>
              <a:t>API </a:t>
            </a:r>
            <a:r>
              <a:rPr lang="ko-KR" altLang="en-US" dirty="0"/>
              <a:t>없이 사용자 정의 응용 프로그램으로 작업할 경우 어려움</a:t>
            </a:r>
            <a:endParaRPr lang="en-US" altLang="ko-KR" dirty="0"/>
          </a:p>
          <a:p>
            <a:pPr lvl="1"/>
            <a:endParaRPr lang="en-US" altLang="ko-Kore-KR" dirty="0"/>
          </a:p>
          <a:p>
            <a:pPr lvl="1"/>
            <a:r>
              <a:rPr lang="en-US" altLang="ko-Kore-KR" dirty="0"/>
              <a:t>- OCR </a:t>
            </a:r>
            <a:r>
              <a:rPr lang="ko-KR" altLang="en-US" dirty="0"/>
              <a:t>기술이 사용 </a:t>
            </a:r>
            <a:r>
              <a:rPr lang="en-US" altLang="ko-KR" dirty="0"/>
              <a:t>but record actions</a:t>
            </a:r>
            <a:r>
              <a:rPr lang="ko-KR" altLang="en-US" dirty="0"/>
              <a:t>의 의미를 보존하고 실행 중에 관련된 모든 데이터를 캡처하는 것이 어려움</a:t>
            </a:r>
            <a:endParaRPr lang="en-US" altLang="ko-Kore-KR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77A5F7B-8C37-B045-5815-628DEC4A8455}"/>
              </a:ext>
            </a:extLst>
          </p:cNvPr>
          <p:cNvGrpSpPr/>
          <p:nvPr/>
        </p:nvGrpSpPr>
        <p:grpSpPr>
          <a:xfrm>
            <a:off x="-1" y="16042"/>
            <a:ext cx="12192000" cy="1142385"/>
            <a:chOff x="-1" y="16042"/>
            <a:chExt cx="12192000" cy="1142385"/>
          </a:xfrm>
        </p:grpSpPr>
        <p:sp>
          <p:nvSpPr>
            <p:cNvPr id="4" name="제목 1">
              <a:extLst>
                <a:ext uri="{FF2B5EF4-FFF2-40B4-BE49-F238E27FC236}">
                  <a16:creationId xmlns:a16="http://schemas.microsoft.com/office/drawing/2014/main" id="{0E214935-70C0-6722-2F13-5872A478D616}"/>
                </a:ext>
              </a:extLst>
            </p:cNvPr>
            <p:cNvSpPr txBox="1">
              <a:spLocks/>
            </p:cNvSpPr>
            <p:nvPr/>
          </p:nvSpPr>
          <p:spPr>
            <a:xfrm>
              <a:off x="-1" y="16042"/>
              <a:ext cx="12192000" cy="1142385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defRPr>
              </a:lvl1pPr>
            </a:lstStyle>
            <a:p>
              <a:r>
                <a:rPr lang="en-US" altLang="ko-KR" sz="4000" dirty="0">
                  <a:solidFill>
                    <a:srgbClr val="A43F27"/>
                  </a:solidFill>
                </a:rPr>
                <a:t>03  </a:t>
              </a:r>
              <a:r>
                <a:rPr lang="en-US" altLang="ko-KR" sz="4000" dirty="0"/>
                <a:t>Method</a:t>
              </a:r>
              <a:endParaRPr lang="en-US" altLang="ko-KR" sz="4000" dirty="0">
                <a:solidFill>
                  <a:srgbClr val="A43F27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7DAA7C7-966A-D5B0-CB4E-3AC55455616C}"/>
                </a:ext>
              </a:extLst>
            </p:cNvPr>
            <p:cNvSpPr/>
            <p:nvPr/>
          </p:nvSpPr>
          <p:spPr>
            <a:xfrm>
              <a:off x="772356" y="488272"/>
              <a:ext cx="79900" cy="500224"/>
            </a:xfrm>
            <a:prstGeom prst="rect">
              <a:avLst/>
            </a:prstGeom>
            <a:solidFill>
              <a:srgbClr val="A43F27"/>
            </a:solidFill>
            <a:ln>
              <a:solidFill>
                <a:srgbClr val="8C59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8C594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158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차트를 사용한 제목 및 내용 레이아웃</a:t>
            </a:r>
          </a:p>
        </p:txBody>
      </p:sp>
      <p:graphicFrame>
        <p:nvGraphicFramePr>
          <p:cNvPr id="6" name="내용 개체 틀 5" descr="4가지 범위에 대해 각각 3가지 값을 보여 주는 묶은 세로 막대형 차트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2029953"/>
              </p:ext>
            </p:extLst>
          </p:nvPr>
        </p:nvGraphicFramePr>
        <p:xfrm>
          <a:off x="1295400" y="1981200"/>
          <a:ext cx="96012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표를 사용한 두 개의 내용 레이아웃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18446"/>
            <a:ext cx="4572000" cy="3810001"/>
          </a:xfrm>
        </p:spPr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여기에 첫 번째 글머리 기호</a:t>
            </a:r>
          </a:p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여기에 두 번째 글머리 기호</a:t>
            </a:r>
          </a:p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여기에 세 번째 글머리 기호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76322543"/>
              </p:ext>
            </p:extLst>
          </p:nvPr>
        </p:nvGraphicFramePr>
        <p:xfrm>
          <a:off x="6324600" y="1981200"/>
          <a:ext cx="4572000" cy="214191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5478">
                <a:tc>
                  <a:txBody>
                    <a:bodyPr/>
                    <a:lstStyle/>
                    <a:p>
                      <a:pPr rtl="0"/>
                      <a:r>
                        <a:rPr lang="ko-KR" altLang="en-US" noProof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 </a:t>
                      </a:r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 </a:t>
                      </a:r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pPr rtl="0"/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 </a:t>
                      </a:r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82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pPr rtl="0"/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 </a:t>
                      </a:r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76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88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pPr rtl="0"/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 </a:t>
                      </a:r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84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SmartArt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있는 제목 및 내용 레이아웃</a:t>
            </a:r>
          </a:p>
        </p:txBody>
      </p:sp>
      <p:graphicFrame>
        <p:nvGraphicFramePr>
          <p:cNvPr id="4" name="내용 개체 틀 3" descr="왼쪽에서 오른쪽으로 정렬된 3개의 단계와 각 단계에 대한 작업 설명이 있는 프로세스 화살표형 다이어그램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4722938"/>
              </p:ext>
            </p:extLst>
          </p:nvPr>
        </p:nvGraphicFramePr>
        <p:xfrm>
          <a:off x="1295400" y="1981200"/>
          <a:ext cx="96012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슬라이드 제목 추가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- 3</a:t>
            </a:r>
          </a:p>
        </p:txBody>
      </p:sp>
    </p:spTree>
    <p:extLst>
      <p:ext uri="{BB962C8B-B14F-4D97-AF65-F5344CB8AC3E}">
        <p14:creationId xmlns:p14="http://schemas.microsoft.com/office/powerpoint/2010/main" val="45273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430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7311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4000" dirty="0"/>
              <a:t>ndex</a:t>
            </a:r>
            <a:endParaRPr lang="ko-KR" altLang="en-US" sz="4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4948" y="875211"/>
            <a:ext cx="11526938" cy="5290459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en-US" altLang="ko-KR" sz="3600" dirty="0"/>
              <a:t>Robotic Process Mining: Vision and Challenges</a:t>
            </a:r>
          </a:p>
          <a:p>
            <a:pPr rtl="0"/>
            <a:endParaRPr lang="en-US" altLang="ko-KR" sz="1300" dirty="0"/>
          </a:p>
          <a:p>
            <a:pPr lvl="1"/>
            <a:r>
              <a:rPr lang="en-US" altLang="ko-KR" dirty="0"/>
              <a:t>Abstract(</a:t>
            </a:r>
            <a:r>
              <a:rPr lang="ko-KR" altLang="en-US" dirty="0"/>
              <a:t>요약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세 문장으로 요약</a:t>
            </a:r>
            <a:r>
              <a:rPr lang="en-US" altLang="ko-KR" dirty="0"/>
              <a:t> 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Introduction</a:t>
            </a:r>
          </a:p>
          <a:p>
            <a:pPr lvl="2"/>
            <a:r>
              <a:rPr lang="ko-KR" altLang="en-US" dirty="0"/>
              <a:t>본</a:t>
            </a:r>
            <a:r>
              <a:rPr lang="en-US" altLang="ko-KR" dirty="0"/>
              <a:t> </a:t>
            </a:r>
            <a:r>
              <a:rPr lang="ko-KR" altLang="en-US" dirty="0"/>
              <a:t>논문에서 다룬 연구 질문</a:t>
            </a:r>
            <a:r>
              <a:rPr lang="en-US" altLang="ko-KR" dirty="0"/>
              <a:t>(questions)</a:t>
            </a:r>
          </a:p>
          <a:p>
            <a:pPr lvl="2"/>
            <a:r>
              <a:rPr lang="ko-KR" altLang="en-US" dirty="0"/>
              <a:t>이를 도출하게 된 배경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Method </a:t>
            </a:r>
          </a:p>
          <a:p>
            <a:pPr lvl="2"/>
            <a:r>
              <a:rPr lang="ko-KR" altLang="en-US" dirty="0"/>
              <a:t>논문에서 활용된 방법 설명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Result</a:t>
            </a:r>
          </a:p>
          <a:p>
            <a:pPr lvl="2"/>
            <a:r>
              <a:rPr lang="ko-KR" altLang="en-US" dirty="0"/>
              <a:t>결과 서술</a:t>
            </a:r>
            <a:r>
              <a:rPr lang="en-US" altLang="ko-KR" dirty="0"/>
              <a:t> 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Discussion</a:t>
            </a:r>
          </a:p>
          <a:p>
            <a:pPr lvl="2"/>
            <a:r>
              <a:rPr lang="ko-KR" altLang="en-US" dirty="0"/>
              <a:t>본 논문이 가지는 가치와 기여점을 서술</a:t>
            </a:r>
            <a:endParaRPr lang="en-US" altLang="ko-KR" dirty="0"/>
          </a:p>
          <a:p>
            <a:pPr lvl="2"/>
            <a:r>
              <a:rPr lang="ko-KR" altLang="en-US" dirty="0"/>
              <a:t>앞으로의 </a:t>
            </a:r>
            <a:r>
              <a:rPr lang="en-US" altLang="ko-KR" dirty="0"/>
              <a:t>challenge??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F7B60-A410-B4BC-17E6-368BE324CC81}"/>
              </a:ext>
            </a:extLst>
          </p:cNvPr>
          <p:cNvSpPr txBox="1"/>
          <p:nvPr/>
        </p:nvSpPr>
        <p:spPr>
          <a:xfrm>
            <a:off x="5908764" y="0"/>
            <a:ext cx="6283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논문 요약은 본 양식을 활용하여 작성하고 </a:t>
            </a:r>
            <a:r>
              <a:rPr lang="en-US" altLang="ko-KR" sz="1200" dirty="0"/>
              <a:t>KLAS </a:t>
            </a:r>
            <a:r>
              <a:rPr lang="ko-KR" altLang="en-US" sz="1200" dirty="0"/>
              <a:t>과제 제출 항목을 통해 제출하시면 됩니다</a:t>
            </a:r>
            <a:r>
              <a:rPr lang="en-US" altLang="ko-KR" sz="1200" dirty="0"/>
              <a:t>. </a:t>
            </a:r>
            <a:r>
              <a:rPr lang="ko-KR" altLang="en-US" sz="1200" dirty="0"/>
              <a:t>본 논문 요약은 반드시 </a:t>
            </a:r>
            <a:r>
              <a:rPr lang="en-US" altLang="ko-KR" sz="1200" dirty="0"/>
              <a:t>2-3 </a:t>
            </a:r>
            <a:r>
              <a:rPr lang="ko-KR" altLang="en-US" sz="1200" dirty="0"/>
              <a:t>페이지로 작성해야 하며</a:t>
            </a:r>
            <a:r>
              <a:rPr lang="en-US" altLang="ko-KR" sz="1200" dirty="0"/>
              <a:t>, </a:t>
            </a:r>
            <a:r>
              <a:rPr lang="ko-KR" altLang="en-US" sz="1200" dirty="0"/>
              <a:t>바탕체</a:t>
            </a:r>
            <a:r>
              <a:rPr lang="en-US" altLang="ko-KR" sz="1200" dirty="0"/>
              <a:t>, 11pt, 1.15 </a:t>
            </a:r>
            <a:r>
              <a:rPr lang="ko-KR" altLang="en-US" sz="1200" dirty="0"/>
              <a:t>줄간격을 권장합니다</a:t>
            </a:r>
            <a:r>
              <a:rPr lang="en-US" altLang="ko-KR" sz="1200" dirty="0"/>
              <a:t>. </a:t>
            </a:r>
            <a:r>
              <a:rPr lang="ko-KR" altLang="en-US" sz="1200" dirty="0"/>
              <a:t>아래 항목에 대해 각각 작성하며 최소 한 단락 이상 작성하기 바랍니다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슬라이드 제목 추가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- 4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160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슬라이드 제목 추가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- 5</a:t>
            </a:r>
          </a:p>
        </p:txBody>
      </p:sp>
      <p:sp>
        <p:nvSpPr>
          <p:cNvPr id="5" name="그림 개체 틀 4"/>
          <p:cNvSpPr>
            <a:spLocks noGrp="1"/>
          </p:cNvSpPr>
          <p:nvPr>
            <p:ph type="pic" idx="1"/>
          </p:nvPr>
        </p:nvSpPr>
        <p:spPr/>
      </p:sp>
      <p:sp>
        <p:nvSpPr>
          <p:cNvPr id="6" name="텍스트 개체 틀 5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440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3183" y="2227218"/>
            <a:ext cx="10245634" cy="2743200"/>
          </a:xfrm>
        </p:spPr>
        <p:txBody>
          <a:bodyPr rtlCol="0">
            <a:normAutofit/>
          </a:bodyPr>
          <a:lstStyle/>
          <a:p>
            <a:r>
              <a:rPr lang="en-US" altLang="ko-KR" sz="3600" dirty="0"/>
              <a:t>1. Abstract</a:t>
            </a:r>
          </a:p>
        </p:txBody>
      </p:sp>
    </p:spTree>
    <p:extLst>
      <p:ext uri="{BB962C8B-B14F-4D97-AF65-F5344CB8AC3E}">
        <p14:creationId xmlns:p14="http://schemas.microsoft.com/office/powerpoint/2010/main" val="1924181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50098E-EF71-DFC0-B3D1-961820EDE6B3}"/>
              </a:ext>
            </a:extLst>
          </p:cNvPr>
          <p:cNvSpPr txBox="1"/>
          <p:nvPr/>
        </p:nvSpPr>
        <p:spPr>
          <a:xfrm>
            <a:off x="772356" y="1630657"/>
            <a:ext cx="110719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세 문장으로 요약</a:t>
            </a:r>
            <a:endParaRPr lang="en-US" altLang="ko-KR" dirty="0"/>
          </a:p>
          <a:p>
            <a:endParaRPr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Abstract </a:t>
            </a:r>
            <a:r>
              <a:rPr lang="ko-KR" altLang="en-US" dirty="0"/>
              <a:t>로봇 프로세스 자동화</a:t>
            </a:r>
            <a:r>
              <a:rPr lang="en-US" altLang="ko-KR" dirty="0"/>
              <a:t>(RPA)</a:t>
            </a:r>
            <a:r>
              <a:rPr lang="ko-KR" altLang="en-US" dirty="0"/>
              <a:t>는 웹 및 데스크탑 애플리케이션을 활용한 조직에서 반복적인 사무 작업을 자동화할 수 있게 해주는 새로운 기술입니다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RPM</a:t>
            </a:r>
            <a:r>
              <a:rPr lang="ko-KR" altLang="en-US" dirty="0"/>
              <a:t>의 핵심 아이디어는 사용자 상호작용</a:t>
            </a:r>
            <a:r>
              <a:rPr lang="en-US" altLang="ko-KR" dirty="0"/>
              <a:t>(UI) </a:t>
            </a:r>
            <a:r>
              <a:rPr lang="ko-KR" altLang="en-US" dirty="0"/>
              <a:t>로그라고도 하는 작업자와 웹 및 데스크탑 애플리케이션 간의 상호작용 로그에서 자동화가 가능한 반복적인 루틴을 발견할 수 있다는 것입니다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 문서는 </a:t>
            </a:r>
            <a:r>
              <a:rPr lang="en-US" altLang="ko-KR" dirty="0"/>
              <a:t>RPM</a:t>
            </a:r>
            <a:r>
              <a:rPr lang="ko-KR" altLang="en-US" dirty="0"/>
              <a:t>을 뒷받침하는 일련의 기본 개념을 정의 하</a:t>
            </a:r>
            <a:r>
              <a:rPr lang="en-US" altLang="ko-KR" dirty="0"/>
              <a:t>,</a:t>
            </a:r>
            <a:r>
              <a:rPr lang="ko-KR" altLang="en-US" dirty="0"/>
              <a:t>고 </a:t>
            </a:r>
            <a:r>
              <a:rPr lang="en-US" altLang="ko-KR" dirty="0"/>
              <a:t>RPM </a:t>
            </a:r>
            <a:r>
              <a:rPr lang="ko-KR" altLang="en-US" dirty="0"/>
              <a:t>도구가 </a:t>
            </a:r>
            <a:r>
              <a:rPr lang="en-US" altLang="ko-KR" dirty="0"/>
              <a:t>UI </a:t>
            </a:r>
            <a:r>
              <a:rPr lang="ko-KR" altLang="en-US" dirty="0"/>
              <a:t>로그에서 </a:t>
            </a:r>
            <a:r>
              <a:rPr lang="en-US" altLang="ko-KR" dirty="0"/>
              <a:t>RPA </a:t>
            </a:r>
            <a:r>
              <a:rPr lang="ko-KR" altLang="en-US" dirty="0"/>
              <a:t>스크립트를 생성할 수 있도록 하는 파이프라인을 제시합니다</a:t>
            </a:r>
            <a:r>
              <a:rPr lang="en-US" altLang="ko-KR" dirty="0"/>
              <a:t>.</a:t>
            </a:r>
            <a:endParaRPr lang="en" altLang="ko-Kore-KR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AF70E78-A126-EEDE-F3FC-2CA1FEB980A4}"/>
              </a:ext>
            </a:extLst>
          </p:cNvPr>
          <p:cNvGrpSpPr/>
          <p:nvPr/>
        </p:nvGrpSpPr>
        <p:grpSpPr>
          <a:xfrm>
            <a:off x="-1" y="16042"/>
            <a:ext cx="12192000" cy="1142385"/>
            <a:chOff x="-1" y="16042"/>
            <a:chExt cx="12192000" cy="1142385"/>
          </a:xfrm>
        </p:grpSpPr>
        <p:sp>
          <p:nvSpPr>
            <p:cNvPr id="8" name="제목 1">
              <a:extLst>
                <a:ext uri="{FF2B5EF4-FFF2-40B4-BE49-F238E27FC236}">
                  <a16:creationId xmlns:a16="http://schemas.microsoft.com/office/drawing/2014/main" id="{7ADB3F52-94BD-1D4C-7CAC-6E1998612B6C}"/>
                </a:ext>
              </a:extLst>
            </p:cNvPr>
            <p:cNvSpPr txBox="1">
              <a:spLocks/>
            </p:cNvSpPr>
            <p:nvPr/>
          </p:nvSpPr>
          <p:spPr>
            <a:xfrm>
              <a:off x="-1" y="16042"/>
              <a:ext cx="12192000" cy="1142385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defRPr>
              </a:lvl1pPr>
            </a:lstStyle>
            <a:p>
              <a:r>
                <a:rPr lang="en-US" altLang="ko-KR" sz="4000" dirty="0">
                  <a:solidFill>
                    <a:srgbClr val="A43F27"/>
                  </a:solidFill>
                </a:rPr>
                <a:t>01  </a:t>
              </a:r>
              <a:r>
                <a:rPr lang="en-US" altLang="ko-KR" sz="4000" dirty="0"/>
                <a:t>Abstract</a:t>
              </a:r>
              <a:endParaRPr lang="en-US" altLang="ko-KR" sz="4000" dirty="0">
                <a:solidFill>
                  <a:srgbClr val="A43F27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EA61A92-BB81-1578-83F6-5F44CAB5C822}"/>
                </a:ext>
              </a:extLst>
            </p:cNvPr>
            <p:cNvSpPr/>
            <p:nvPr/>
          </p:nvSpPr>
          <p:spPr>
            <a:xfrm>
              <a:off x="772356" y="488272"/>
              <a:ext cx="79900" cy="500224"/>
            </a:xfrm>
            <a:prstGeom prst="rect">
              <a:avLst/>
            </a:prstGeom>
            <a:solidFill>
              <a:srgbClr val="A43F27"/>
            </a:solidFill>
            <a:ln>
              <a:solidFill>
                <a:srgbClr val="8C59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8C594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160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3183" y="2227218"/>
            <a:ext cx="10245634" cy="2743200"/>
          </a:xfrm>
        </p:spPr>
        <p:txBody>
          <a:bodyPr rtlCol="0">
            <a:normAutofit/>
          </a:bodyPr>
          <a:lstStyle/>
          <a:p>
            <a:r>
              <a:rPr lang="en-US" altLang="ko-KR" sz="3600" dirty="0"/>
              <a:t>2. Introduction</a:t>
            </a:r>
          </a:p>
        </p:txBody>
      </p:sp>
    </p:spTree>
    <p:extLst>
      <p:ext uri="{BB962C8B-B14F-4D97-AF65-F5344CB8AC3E}">
        <p14:creationId xmlns:p14="http://schemas.microsoft.com/office/powerpoint/2010/main" val="116582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50098E-EF71-DFC0-B3D1-961820EDE6B3}"/>
              </a:ext>
            </a:extLst>
          </p:cNvPr>
          <p:cNvSpPr txBox="1"/>
          <p:nvPr/>
        </p:nvSpPr>
        <p:spPr>
          <a:xfrm>
            <a:off x="772356" y="1630657"/>
            <a:ext cx="110719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본 논문에서 다룬 연구 질문</a:t>
            </a:r>
            <a:r>
              <a:rPr lang="en-US" altLang="ko-KR" dirty="0"/>
              <a:t>(questions), </a:t>
            </a:r>
            <a:r>
              <a:rPr lang="ko-KR" altLang="en-US" dirty="0"/>
              <a:t>이를 도출하게 된 배경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  <a:p>
            <a:endParaRPr lang="en-US" altLang="ko-Kore-KR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AF70E78-A126-EEDE-F3FC-2CA1FEB980A4}"/>
              </a:ext>
            </a:extLst>
          </p:cNvPr>
          <p:cNvGrpSpPr/>
          <p:nvPr/>
        </p:nvGrpSpPr>
        <p:grpSpPr>
          <a:xfrm>
            <a:off x="-1" y="16042"/>
            <a:ext cx="12192000" cy="1142385"/>
            <a:chOff x="-1" y="16042"/>
            <a:chExt cx="12192000" cy="1142385"/>
          </a:xfrm>
        </p:grpSpPr>
        <p:sp>
          <p:nvSpPr>
            <p:cNvPr id="8" name="제목 1">
              <a:extLst>
                <a:ext uri="{FF2B5EF4-FFF2-40B4-BE49-F238E27FC236}">
                  <a16:creationId xmlns:a16="http://schemas.microsoft.com/office/drawing/2014/main" id="{7ADB3F52-94BD-1D4C-7CAC-6E1998612B6C}"/>
                </a:ext>
              </a:extLst>
            </p:cNvPr>
            <p:cNvSpPr txBox="1">
              <a:spLocks/>
            </p:cNvSpPr>
            <p:nvPr/>
          </p:nvSpPr>
          <p:spPr>
            <a:xfrm>
              <a:off x="-1" y="16042"/>
              <a:ext cx="12192000" cy="1142385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defRPr>
              </a:lvl1pPr>
            </a:lstStyle>
            <a:p>
              <a:r>
                <a:rPr lang="en-US" altLang="ko-KR" sz="4000" dirty="0">
                  <a:solidFill>
                    <a:srgbClr val="A43F27"/>
                  </a:solidFill>
                </a:rPr>
                <a:t>02  </a:t>
              </a:r>
              <a:r>
                <a:rPr lang="en-US" altLang="ko-KR" sz="4000" dirty="0"/>
                <a:t>Introduction</a:t>
              </a:r>
              <a:endParaRPr lang="en-US" altLang="ko-KR" sz="4000" dirty="0">
                <a:solidFill>
                  <a:srgbClr val="A43F27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EA61A92-BB81-1578-83F6-5F44CAB5C822}"/>
                </a:ext>
              </a:extLst>
            </p:cNvPr>
            <p:cNvSpPr/>
            <p:nvPr/>
          </p:nvSpPr>
          <p:spPr>
            <a:xfrm>
              <a:off x="772356" y="488272"/>
              <a:ext cx="79900" cy="500224"/>
            </a:xfrm>
            <a:prstGeom prst="rect">
              <a:avLst/>
            </a:prstGeom>
            <a:solidFill>
              <a:srgbClr val="A43F27"/>
            </a:solidFill>
            <a:ln>
              <a:solidFill>
                <a:srgbClr val="8C59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8C594D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81CF8623-E726-AB00-2452-894FC7DB2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62" y="2230821"/>
            <a:ext cx="4917296" cy="34887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E998FD-46BD-7AC3-C226-2307EF91E2B5}"/>
              </a:ext>
            </a:extLst>
          </p:cNvPr>
          <p:cNvSpPr txBox="1"/>
          <p:nvPr/>
        </p:nvSpPr>
        <p:spPr>
          <a:xfrm>
            <a:off x="5444836" y="2274838"/>
            <a:ext cx="67471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다음과 같이 스프레드시트에 있는 정보를 하나씩 전송해야 될 경우 반복적인 사무 작업으로</a:t>
            </a:r>
            <a:r>
              <a:rPr lang="en-US" altLang="ko-KR" dirty="0"/>
              <a:t>, RPA </a:t>
            </a:r>
            <a:r>
              <a:rPr lang="ko-KR" altLang="en-US" dirty="0"/>
              <a:t>도구를 사용하여 자동화 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Question:</a:t>
            </a:r>
          </a:p>
          <a:p>
            <a:r>
              <a:rPr lang="en-US" altLang="ko-KR" dirty="0"/>
              <a:t>    - </a:t>
            </a:r>
            <a:r>
              <a:rPr lang="ko-KR" altLang="en-US" dirty="0"/>
              <a:t>수 많은 루틴 중에 자동화 대상을 어떻게 결정하나</a:t>
            </a:r>
            <a:r>
              <a:rPr lang="en-US" altLang="ko-KR" dirty="0"/>
              <a:t>? </a:t>
            </a:r>
          </a:p>
          <a:p>
            <a:r>
              <a:rPr lang="en-US" altLang="ko-KR" dirty="0"/>
              <a:t>    - </a:t>
            </a:r>
            <a:r>
              <a:rPr lang="ko-KR" altLang="en-US" dirty="0"/>
              <a:t>경험적 조사는 시간이 너무 많이 소요됨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- </a:t>
            </a:r>
            <a:r>
              <a:rPr lang="ko-KR" altLang="en-US" dirty="0"/>
              <a:t>자동화를 위한 후보 루틴을 </a:t>
            </a:r>
            <a:r>
              <a:rPr lang="ko-KR" altLang="en-US" dirty="0" err="1"/>
              <a:t>식별하는데에</a:t>
            </a:r>
            <a:r>
              <a:rPr lang="ko-KR" altLang="en-US" dirty="0"/>
              <a:t> </a:t>
            </a:r>
            <a:r>
              <a:rPr lang="en-US" altLang="ko-KR" dirty="0"/>
              <a:t>RPA</a:t>
            </a:r>
            <a:r>
              <a:rPr lang="ko-KR" altLang="en-US" dirty="0"/>
              <a:t>를 도구를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5216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3183" y="2227218"/>
            <a:ext cx="10245634" cy="2743200"/>
          </a:xfrm>
        </p:spPr>
        <p:txBody>
          <a:bodyPr rtlCol="0">
            <a:normAutofit/>
          </a:bodyPr>
          <a:lstStyle/>
          <a:p>
            <a:r>
              <a:rPr lang="en-US" altLang="ko-KR" sz="3600" dirty="0"/>
              <a:t>3. Method</a:t>
            </a:r>
          </a:p>
        </p:txBody>
      </p:sp>
    </p:spTree>
    <p:extLst>
      <p:ext uri="{BB962C8B-B14F-4D97-AF65-F5344CB8AC3E}">
        <p14:creationId xmlns:p14="http://schemas.microsoft.com/office/powerpoint/2010/main" val="608001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50098E-EF71-DFC0-B3D1-961820EDE6B3}"/>
              </a:ext>
            </a:extLst>
          </p:cNvPr>
          <p:cNvSpPr txBox="1"/>
          <p:nvPr/>
        </p:nvSpPr>
        <p:spPr>
          <a:xfrm>
            <a:off x="772356" y="1630657"/>
            <a:ext cx="1107198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논문 </a:t>
            </a:r>
            <a:r>
              <a:rPr lang="en-US" altLang="ko-KR" dirty="0"/>
              <a:t>2</a:t>
            </a:r>
            <a:r>
              <a:rPr lang="ko-KR" altLang="en-US" dirty="0"/>
              <a:t>장 </a:t>
            </a:r>
            <a:r>
              <a:rPr lang="en-US" altLang="ko-KR" dirty="0"/>
              <a:t>: pipeline </a:t>
            </a:r>
            <a:r>
              <a:rPr lang="ko-KR" altLang="en-US" dirty="0"/>
              <a:t>및 </a:t>
            </a:r>
            <a:r>
              <a:rPr lang="ko-KR" altLang="en-US" dirty="0" err="1"/>
              <a:t>전처리</a:t>
            </a:r>
            <a:r>
              <a:rPr lang="ko-KR" altLang="en-US" dirty="0"/>
              <a:t> 단계 소개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RPM </a:t>
            </a:r>
            <a:r>
              <a:rPr lang="ko-KR" altLang="en-US" dirty="0"/>
              <a:t>주요 </a:t>
            </a:r>
            <a:r>
              <a:rPr lang="en-US" altLang="ko-KR" dirty="0"/>
              <a:t>3</a:t>
            </a:r>
            <a:r>
              <a:rPr lang="ko-KR" altLang="en-US" dirty="0"/>
              <a:t>단계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UI </a:t>
            </a:r>
            <a:r>
              <a:rPr lang="ko-KR" altLang="en-US" dirty="0"/>
              <a:t>로그 수집 </a:t>
            </a:r>
            <a:r>
              <a:rPr lang="en-US" altLang="ko-KR" dirty="0"/>
              <a:t>&amp; </a:t>
            </a:r>
            <a:r>
              <a:rPr lang="ko-KR" altLang="en-US" dirty="0" err="1"/>
              <a:t>전처리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후보 루틴 식별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실행가능한 루틴 발견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dirty="0"/>
              <a:t>전처리과정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노이즈</a:t>
            </a:r>
            <a:r>
              <a:rPr lang="en-US" altLang="ko-KR" dirty="0"/>
              <a:t>(</a:t>
            </a:r>
            <a:r>
              <a:rPr lang="ko-KR" altLang="en-US" dirty="0"/>
              <a:t>작업 중 이메일 답장</a:t>
            </a:r>
            <a:r>
              <a:rPr lang="en-US" altLang="ko-KR" dirty="0"/>
              <a:t>)</a:t>
            </a:r>
            <a:r>
              <a:rPr lang="ko-KR" altLang="en-US" dirty="0"/>
              <a:t> 필터링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세분화</a:t>
            </a:r>
            <a:r>
              <a:rPr lang="en-US" altLang="ko-KR" dirty="0"/>
              <a:t>(segmentation) : 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단순화</a:t>
            </a:r>
            <a:r>
              <a:rPr lang="en-US" altLang="ko-KR" dirty="0"/>
              <a:t>(simplification) : </a:t>
            </a:r>
            <a:r>
              <a:rPr lang="ko-KR" altLang="en-US" dirty="0"/>
              <a:t>중복 이벤트 제거</a:t>
            </a:r>
            <a:r>
              <a:rPr lang="en-US" altLang="ko-KR" dirty="0"/>
              <a:t>.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AF70E78-A126-EEDE-F3FC-2CA1FEB980A4}"/>
              </a:ext>
            </a:extLst>
          </p:cNvPr>
          <p:cNvGrpSpPr/>
          <p:nvPr/>
        </p:nvGrpSpPr>
        <p:grpSpPr>
          <a:xfrm>
            <a:off x="-1" y="16042"/>
            <a:ext cx="12192000" cy="1142385"/>
            <a:chOff x="-1" y="16042"/>
            <a:chExt cx="12192000" cy="1142385"/>
          </a:xfrm>
        </p:grpSpPr>
        <p:sp>
          <p:nvSpPr>
            <p:cNvPr id="8" name="제목 1">
              <a:extLst>
                <a:ext uri="{FF2B5EF4-FFF2-40B4-BE49-F238E27FC236}">
                  <a16:creationId xmlns:a16="http://schemas.microsoft.com/office/drawing/2014/main" id="{7ADB3F52-94BD-1D4C-7CAC-6E1998612B6C}"/>
                </a:ext>
              </a:extLst>
            </p:cNvPr>
            <p:cNvSpPr txBox="1">
              <a:spLocks/>
            </p:cNvSpPr>
            <p:nvPr/>
          </p:nvSpPr>
          <p:spPr>
            <a:xfrm>
              <a:off x="-1" y="16042"/>
              <a:ext cx="12192000" cy="1142385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defRPr>
              </a:lvl1pPr>
            </a:lstStyle>
            <a:p>
              <a:r>
                <a:rPr lang="en-US" altLang="ko-KR" sz="4000" dirty="0">
                  <a:solidFill>
                    <a:srgbClr val="A43F27"/>
                  </a:solidFill>
                </a:rPr>
                <a:t>03  </a:t>
              </a:r>
              <a:r>
                <a:rPr lang="en-US" altLang="ko-KR" sz="4000" dirty="0"/>
                <a:t>Method</a:t>
              </a:r>
              <a:endParaRPr lang="en-US" altLang="ko-KR" sz="4000" dirty="0">
                <a:solidFill>
                  <a:srgbClr val="A43F27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EA61A92-BB81-1578-83F6-5F44CAB5C822}"/>
                </a:ext>
              </a:extLst>
            </p:cNvPr>
            <p:cNvSpPr/>
            <p:nvPr/>
          </p:nvSpPr>
          <p:spPr>
            <a:xfrm>
              <a:off x="772356" y="488272"/>
              <a:ext cx="79900" cy="500224"/>
            </a:xfrm>
            <a:prstGeom prst="rect">
              <a:avLst/>
            </a:prstGeom>
            <a:solidFill>
              <a:srgbClr val="A43F27"/>
            </a:solidFill>
            <a:ln>
              <a:solidFill>
                <a:srgbClr val="8C59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8C594D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557D22A3-21AB-6478-702D-3F2A4CCCF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449" y="349727"/>
            <a:ext cx="4958195" cy="572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957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50098E-EF71-DFC0-B3D1-961820EDE6B3}"/>
              </a:ext>
            </a:extLst>
          </p:cNvPr>
          <p:cNvSpPr txBox="1"/>
          <p:nvPr/>
        </p:nvSpPr>
        <p:spPr>
          <a:xfrm>
            <a:off x="772356" y="1630657"/>
            <a:ext cx="110719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Challenges and </a:t>
            </a:r>
            <a:r>
              <a:rPr lang="en-US" altLang="ko-KR" dirty="0" err="1"/>
              <a:t>Guildlines</a:t>
            </a:r>
            <a:endParaRPr lang="en-US" altLang="ko-KR" dirty="0"/>
          </a:p>
          <a:p>
            <a:endParaRPr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Recording</a:t>
            </a:r>
          </a:p>
          <a:p>
            <a:pPr lvl="1"/>
            <a:r>
              <a:rPr lang="ko-KR" altLang="en-US" dirty="0" err="1"/>
              <a:t>기록해야할</a:t>
            </a:r>
            <a:r>
              <a:rPr lang="ko-KR" altLang="en-US" dirty="0"/>
              <a:t> 작업을 </a:t>
            </a:r>
            <a:r>
              <a:rPr lang="ko-KR" altLang="en-US" dirty="0" err="1"/>
              <a:t>식별하는게</a:t>
            </a:r>
            <a:r>
              <a:rPr lang="ko-KR" altLang="en-US" dirty="0"/>
              <a:t> 중요한 단계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기존 도구들은 </a:t>
            </a:r>
            <a:r>
              <a:rPr lang="en-US" altLang="ko-KR" dirty="0"/>
              <a:t>too low level </a:t>
            </a:r>
            <a:r>
              <a:rPr lang="ko-KR" altLang="en-US" dirty="0"/>
              <a:t>기록</a:t>
            </a:r>
            <a:r>
              <a:rPr lang="en-US" altLang="ko-KR" dirty="0"/>
              <a:t>. -&gt; useful </a:t>
            </a:r>
            <a:r>
              <a:rPr lang="en-US" altLang="ko-KR" dirty="0" err="1"/>
              <a:t>rountine</a:t>
            </a:r>
            <a:r>
              <a:rPr lang="ko-KR" altLang="en-US" dirty="0"/>
              <a:t>을 추출하는데 도움 </a:t>
            </a:r>
            <a:r>
              <a:rPr lang="en-US" altLang="ko-KR" dirty="0"/>
              <a:t>x</a:t>
            </a:r>
          </a:p>
          <a:p>
            <a:pPr lvl="1"/>
            <a:r>
              <a:rPr lang="ko-KR" altLang="en-US" dirty="0"/>
              <a:t>따라서 </a:t>
            </a:r>
            <a:r>
              <a:rPr lang="en-US" altLang="ko-KR" dirty="0"/>
              <a:t>RPA tool </a:t>
            </a:r>
            <a:r>
              <a:rPr lang="ko-KR" altLang="en-US" dirty="0"/>
              <a:t>등장</a:t>
            </a:r>
            <a:r>
              <a:rPr lang="en-US" altLang="ko-KR" dirty="0"/>
              <a:t> -&gt; RPA scrip</a:t>
            </a:r>
            <a:r>
              <a:rPr lang="ko-KR" altLang="en-US" dirty="0"/>
              <a:t>를 기록하기 위한 </a:t>
            </a:r>
            <a:r>
              <a:rPr lang="en-US" altLang="ko-KR" dirty="0" err="1"/>
              <a:t>functio</a:t>
            </a:r>
            <a:r>
              <a:rPr lang="ko-KR" altLang="en-US" dirty="0"/>
              <a:t>을 제공</a:t>
            </a:r>
            <a:r>
              <a:rPr lang="en-US" altLang="ko-KR" dirty="0"/>
              <a:t>.</a:t>
            </a:r>
          </a:p>
          <a:p>
            <a:pPr lvl="1"/>
            <a:r>
              <a:rPr lang="en-US" altLang="ko-Kore-KR" dirty="0"/>
              <a:t>But, only desktop app. </a:t>
            </a:r>
            <a:r>
              <a:rPr lang="ko-KR" altLang="en-US" dirty="0"/>
              <a:t>이를 해결하기 위해서는 </a:t>
            </a:r>
            <a:r>
              <a:rPr lang="en-US" altLang="ko-KR" dirty="0"/>
              <a:t>OCR</a:t>
            </a:r>
            <a:r>
              <a:rPr lang="ko-KR" altLang="en-US" dirty="0"/>
              <a:t>기술과 결합해야 할 수 있음</a:t>
            </a:r>
            <a:r>
              <a:rPr lang="en-US" altLang="ko-KR" dirty="0"/>
              <a:t>.</a:t>
            </a:r>
          </a:p>
          <a:p>
            <a:pPr lvl="1"/>
            <a:endParaRPr lang="en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ko-Kore-KR" dirty="0"/>
              <a:t>Noise filtering</a:t>
            </a:r>
          </a:p>
          <a:p>
            <a:pPr lvl="1"/>
            <a:r>
              <a:rPr lang="en-US" altLang="ko-Kore-KR" dirty="0"/>
              <a:t>Task</a:t>
            </a:r>
            <a:r>
              <a:rPr lang="ko-KR" altLang="en-US" dirty="0"/>
              <a:t>에 기여하는 이벤트에서 </a:t>
            </a:r>
            <a:r>
              <a:rPr lang="en-US" altLang="ko-KR" dirty="0"/>
              <a:t>noise</a:t>
            </a:r>
            <a:r>
              <a:rPr lang="ko-KR" altLang="en-US" dirty="0"/>
              <a:t>를 제거하는 기술</a:t>
            </a:r>
            <a:endParaRPr lang="en-US" altLang="ko-KR" dirty="0"/>
          </a:p>
          <a:p>
            <a:pPr lvl="1"/>
            <a:r>
              <a:rPr lang="en-US" altLang="ko-Kore-KR" dirty="0"/>
              <a:t>But noise</a:t>
            </a:r>
            <a:r>
              <a:rPr lang="ko-KR" altLang="en-US" dirty="0"/>
              <a:t>가 특정 집합</a:t>
            </a:r>
            <a:r>
              <a:rPr lang="en-US" altLang="ko-KR" dirty="0"/>
              <a:t>(</a:t>
            </a:r>
            <a:r>
              <a:rPr lang="ko-KR" altLang="en-US" dirty="0"/>
              <a:t>작업 시작 또는 끝</a:t>
            </a:r>
            <a:r>
              <a:rPr lang="en-US" altLang="ko-KR" dirty="0"/>
              <a:t>)</a:t>
            </a:r>
            <a:r>
              <a:rPr lang="ko-KR" altLang="en-US" dirty="0"/>
              <a:t>에 위치할 경우 필터링이 힘들다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또한 일부 이벤트가 동일한 </a:t>
            </a:r>
            <a:r>
              <a:rPr lang="en-US" altLang="ko-KR" dirty="0"/>
              <a:t>task</a:t>
            </a:r>
            <a:r>
              <a:rPr lang="ko-KR" altLang="en-US" dirty="0"/>
              <a:t>를 수행할 수 있는 다른 방식으로 인해 잘못 제거될 수 있다</a:t>
            </a:r>
            <a:r>
              <a:rPr lang="en-US" altLang="ko-KR" dirty="0"/>
              <a:t>.</a:t>
            </a:r>
          </a:p>
          <a:p>
            <a:pPr lvl="1"/>
            <a:endParaRPr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dirty="0"/>
              <a:t>Segmentation</a:t>
            </a:r>
          </a:p>
          <a:p>
            <a:pPr lvl="1"/>
            <a:r>
              <a:rPr lang="ko-KR" altLang="en-US" dirty="0"/>
              <a:t>다른 </a:t>
            </a:r>
            <a:r>
              <a:rPr lang="en-US" altLang="ko-KR" dirty="0"/>
              <a:t>work</a:t>
            </a:r>
            <a:r>
              <a:rPr lang="ko-KR" altLang="en-US" dirty="0"/>
              <a:t> </a:t>
            </a:r>
            <a:r>
              <a:rPr lang="en-US" altLang="ko-KR" dirty="0"/>
              <a:t>station</a:t>
            </a:r>
            <a:r>
              <a:rPr lang="ko-KR" altLang="en-US" dirty="0"/>
              <a:t>에서 작업하고 있는 여러 작업자에 의해 동일한 작업이 </a:t>
            </a:r>
            <a:r>
              <a:rPr lang="en-US" altLang="ko-KR" dirty="0"/>
              <a:t>spread </a:t>
            </a:r>
            <a:r>
              <a:rPr lang="ko-KR" altLang="en-US" dirty="0"/>
              <a:t>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따라서 </a:t>
            </a:r>
            <a:r>
              <a:rPr lang="en-US" altLang="ko-KR" dirty="0"/>
              <a:t>UI log</a:t>
            </a:r>
            <a:r>
              <a:rPr lang="ko-KR" altLang="en-US" dirty="0"/>
              <a:t>를 </a:t>
            </a:r>
            <a:r>
              <a:rPr lang="en-US" altLang="ko-KR" dirty="0"/>
              <a:t>trace</a:t>
            </a:r>
            <a:r>
              <a:rPr lang="ko-KR" altLang="en-US" dirty="0"/>
              <a:t>로 분할하여 각 </a:t>
            </a:r>
            <a:r>
              <a:rPr lang="en-US" altLang="ko-KR" dirty="0"/>
              <a:t>trace</a:t>
            </a:r>
            <a:r>
              <a:rPr lang="ko-KR" altLang="en-US" dirty="0"/>
              <a:t>는 하나의 실행</a:t>
            </a:r>
            <a:r>
              <a:rPr lang="en-US" altLang="ko-KR" dirty="0"/>
              <a:t>(execution)</a:t>
            </a:r>
            <a:r>
              <a:rPr lang="ko-KR" altLang="en-US" dirty="0"/>
              <a:t>에 대응되도록 </a:t>
            </a:r>
            <a:r>
              <a:rPr lang="ko-KR" altLang="en-US" dirty="0" err="1"/>
              <a:t>해야한다</a:t>
            </a:r>
            <a:r>
              <a:rPr lang="en-US" altLang="ko-KR" dirty="0"/>
              <a:t>.</a:t>
            </a:r>
            <a:endParaRPr lang="en-US" altLang="ko-Kore-KR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77A5F7B-8C37-B045-5815-628DEC4A8455}"/>
              </a:ext>
            </a:extLst>
          </p:cNvPr>
          <p:cNvGrpSpPr/>
          <p:nvPr/>
        </p:nvGrpSpPr>
        <p:grpSpPr>
          <a:xfrm>
            <a:off x="-1" y="16042"/>
            <a:ext cx="12192000" cy="1142385"/>
            <a:chOff x="-1" y="16042"/>
            <a:chExt cx="12192000" cy="1142385"/>
          </a:xfrm>
        </p:grpSpPr>
        <p:sp>
          <p:nvSpPr>
            <p:cNvPr id="4" name="제목 1">
              <a:extLst>
                <a:ext uri="{FF2B5EF4-FFF2-40B4-BE49-F238E27FC236}">
                  <a16:creationId xmlns:a16="http://schemas.microsoft.com/office/drawing/2014/main" id="{0E214935-70C0-6722-2F13-5872A478D616}"/>
                </a:ext>
              </a:extLst>
            </p:cNvPr>
            <p:cNvSpPr txBox="1">
              <a:spLocks/>
            </p:cNvSpPr>
            <p:nvPr/>
          </p:nvSpPr>
          <p:spPr>
            <a:xfrm>
              <a:off x="-1" y="16042"/>
              <a:ext cx="12192000" cy="1142385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defRPr>
              </a:lvl1pPr>
            </a:lstStyle>
            <a:p>
              <a:r>
                <a:rPr lang="en-US" altLang="ko-KR" sz="4000" dirty="0">
                  <a:solidFill>
                    <a:srgbClr val="A43F27"/>
                  </a:solidFill>
                </a:rPr>
                <a:t>03  </a:t>
              </a:r>
              <a:r>
                <a:rPr lang="en-US" altLang="ko-KR" sz="4000" dirty="0"/>
                <a:t>Method</a:t>
              </a:r>
              <a:endParaRPr lang="en-US" altLang="ko-KR" sz="4000" dirty="0">
                <a:solidFill>
                  <a:srgbClr val="A43F27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7DAA7C7-966A-D5B0-CB4E-3AC55455616C}"/>
                </a:ext>
              </a:extLst>
            </p:cNvPr>
            <p:cNvSpPr/>
            <p:nvPr/>
          </p:nvSpPr>
          <p:spPr>
            <a:xfrm>
              <a:off x="772356" y="488272"/>
              <a:ext cx="79900" cy="500224"/>
            </a:xfrm>
            <a:prstGeom prst="rect">
              <a:avLst/>
            </a:prstGeom>
            <a:solidFill>
              <a:srgbClr val="A43F27"/>
            </a:solidFill>
            <a:ln>
              <a:solidFill>
                <a:srgbClr val="8C59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8C594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897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Stanford_paper_review</Template>
  <TotalTime>1645</TotalTime>
  <Words>1194</Words>
  <Application>Microsoft Office PowerPoint</Application>
  <PresentationFormat>와이드스크린</PresentationFormat>
  <Paragraphs>196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다이아몬드 눈금 16x9</vt:lpstr>
      <vt:lpstr>Robotic Process Mining</vt:lpstr>
      <vt:lpstr>Index</vt:lpstr>
      <vt:lpstr>1. Abstract</vt:lpstr>
      <vt:lpstr>PowerPoint 프레젠테이션</vt:lpstr>
      <vt:lpstr>2. Introduction</vt:lpstr>
      <vt:lpstr>PowerPoint 프레젠테이션</vt:lpstr>
      <vt:lpstr>3. Method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차트를 사용한 제목 및 내용 레이아웃</vt:lpstr>
      <vt:lpstr>표를 사용한 두 개의 내용 레이아웃</vt:lpstr>
      <vt:lpstr>SmartArt가 있는 제목 및 내용 레이아웃</vt:lpstr>
      <vt:lpstr>슬라이드 제목 추가 - 3</vt:lpstr>
      <vt:lpstr>PowerPoint 프레젠테이션</vt:lpstr>
      <vt:lpstr>슬라이드 제목 추가 - 4</vt:lpstr>
      <vt:lpstr>슬라이드 제목 추가 - 5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Study Report</dc:title>
  <dc:creator>배 홍섭</dc:creator>
  <cp:lastModifiedBy>배 홍섭</cp:lastModifiedBy>
  <cp:revision>26</cp:revision>
  <dcterms:created xsi:type="dcterms:W3CDTF">2022-08-09T14:10:08Z</dcterms:created>
  <dcterms:modified xsi:type="dcterms:W3CDTF">2022-09-17T17:32:43Z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