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420" r:id="rId2"/>
    <p:sldId id="439" r:id="rId3"/>
    <p:sldId id="440" r:id="rId4"/>
    <p:sldId id="441" r:id="rId5"/>
    <p:sldId id="442" r:id="rId6"/>
    <p:sldId id="443" r:id="rId7"/>
    <p:sldId id="444" r:id="rId8"/>
    <p:sldId id="445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NanumGothic" panose="020D0604000000000000" pitchFamily="34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6" roundtripDataSignature="AMtx7mgzYL9qYsZZP2x+DDM8UkH9m7wE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172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6" autoAdjust="0"/>
    <p:restoredTop sz="91395"/>
  </p:normalViewPr>
  <p:slideViewPr>
    <p:cSldViewPr snapToGrid="0">
      <p:cViewPr varScale="1">
        <p:scale>
          <a:sx n="85" d="100"/>
          <a:sy n="85" d="100"/>
        </p:scale>
        <p:origin x="648" y="184"/>
      </p:cViewPr>
      <p:guideLst/>
    </p:cSldViewPr>
  </p:slideViewPr>
  <p:outlineViewPr>
    <p:cViewPr>
      <p:scale>
        <a:sx n="33" d="100"/>
        <a:sy n="33" d="100"/>
      </p:scale>
      <p:origin x="0" y="-65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76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7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251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632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dirty="0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https://</a:t>
            </a:r>
            <a:r>
              <a:rPr lang="en-US" altLang="ko-KR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thejb.ai</a:t>
            </a:r>
            <a:r>
              <a:rPr lang="en-US" altLang="ko-KR" sz="1200" dirty="0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/</a:t>
            </a:r>
            <a:r>
              <a:rPr lang="en-US" altLang="ko-KR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gcn</a:t>
            </a:r>
            <a:r>
              <a:rPr lang="en-US" altLang="ko-KR" sz="1200" dirty="0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/</a:t>
            </a:r>
          </a:p>
        </p:txBody>
      </p:sp>
      <p:sp>
        <p:nvSpPr>
          <p:cNvPr id="159" name="Google Shape;1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993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dirty="0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https://</a:t>
            </a:r>
            <a:r>
              <a:rPr lang="en-US" altLang="ko-KR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thejb.ai</a:t>
            </a:r>
            <a:r>
              <a:rPr lang="en-US" altLang="ko-KR" sz="1200" dirty="0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/</a:t>
            </a:r>
            <a:r>
              <a:rPr lang="en-US" altLang="ko-KR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gcn</a:t>
            </a:r>
            <a:r>
              <a:rPr lang="en-US" altLang="ko-KR" sz="1200" dirty="0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/</a:t>
            </a:r>
          </a:p>
        </p:txBody>
      </p:sp>
      <p:sp>
        <p:nvSpPr>
          <p:cNvPr id="159" name="Google Shape;1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738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3284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dirty="0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https://</a:t>
            </a:r>
            <a:r>
              <a:rPr lang="en-US" altLang="ko-KR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thejb.ai</a:t>
            </a:r>
            <a:r>
              <a:rPr lang="en-US" altLang="ko-KR" sz="1200" dirty="0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/</a:t>
            </a:r>
            <a:r>
              <a:rPr lang="en-US" altLang="ko-KR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gcn</a:t>
            </a:r>
            <a:r>
              <a:rPr lang="en-US" altLang="ko-KR" sz="1200" dirty="0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/</a:t>
            </a:r>
          </a:p>
        </p:txBody>
      </p:sp>
      <p:sp>
        <p:nvSpPr>
          <p:cNvPr id="159" name="Google Shape;1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7717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7379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dirty="0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https://</a:t>
            </a:r>
            <a:r>
              <a:rPr lang="en-US" altLang="ko-KR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thejb.ai</a:t>
            </a:r>
            <a:r>
              <a:rPr lang="en-US" altLang="ko-KR" sz="1200" dirty="0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/</a:t>
            </a:r>
            <a:r>
              <a:rPr lang="en-US" altLang="ko-KR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gcn</a:t>
            </a:r>
            <a:r>
              <a:rPr lang="en-US" altLang="ko-KR" sz="1200" dirty="0">
                <a:solidFill>
                  <a:schemeClr val="dk1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/</a:t>
            </a:r>
          </a:p>
        </p:txBody>
      </p:sp>
      <p:sp>
        <p:nvSpPr>
          <p:cNvPr id="159" name="Google Shape;1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64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090748" y="1317620"/>
            <a:ext cx="10010504" cy="205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altLang="ko-Kore-KR" sz="4400" b="1" dirty="0">
                <a:solidFill>
                  <a:srgbClr val="76172B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Graph Representation Learning</a:t>
            </a:r>
          </a:p>
        </p:txBody>
      </p:sp>
      <p:cxnSp>
        <p:nvCxnSpPr>
          <p:cNvPr id="91" name="Google Shape;91;p1"/>
          <p:cNvCxnSpPr/>
          <p:nvPr/>
        </p:nvCxnSpPr>
        <p:spPr>
          <a:xfrm>
            <a:off x="360216" y="6268870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"/>
          <p:cNvSpPr txBox="1"/>
          <p:nvPr/>
        </p:nvSpPr>
        <p:spPr>
          <a:xfrm>
            <a:off x="139752" y="6375961"/>
            <a:ext cx="4265993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en-US" altLang="ko-Kore-KR" b="1" i="0" dirty="0">
                <a:solidFill>
                  <a:srgbClr val="7617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 DNA (Intelligent Data, Network, and AI) Lab.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Google Shape;152;p3">
            <a:extLst>
              <a:ext uri="{FF2B5EF4-FFF2-40B4-BE49-F238E27FC236}">
                <a16:creationId xmlns:a16="http://schemas.microsoft.com/office/drawing/2014/main" id="{3D558544-7122-0B0C-CD41-6114559DA8D8}"/>
              </a:ext>
            </a:extLst>
          </p:cNvPr>
          <p:cNvCxnSpPr/>
          <p:nvPr/>
        </p:nvCxnSpPr>
        <p:spPr>
          <a:xfrm>
            <a:off x="360216" y="1031729"/>
            <a:ext cx="11520000" cy="0"/>
          </a:xfrm>
          <a:prstGeom prst="straightConnector1">
            <a:avLst/>
          </a:prstGeom>
          <a:noFill/>
          <a:ln w="3810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" name="Google Shape;152;p3">
            <a:extLst>
              <a:ext uri="{FF2B5EF4-FFF2-40B4-BE49-F238E27FC236}">
                <a16:creationId xmlns:a16="http://schemas.microsoft.com/office/drawing/2014/main" id="{9BCA5A6D-8B03-6269-2D96-D0A439BC8BBB}"/>
              </a:ext>
            </a:extLst>
          </p:cNvPr>
          <p:cNvCxnSpPr/>
          <p:nvPr/>
        </p:nvCxnSpPr>
        <p:spPr>
          <a:xfrm>
            <a:off x="336000" y="3748423"/>
            <a:ext cx="11520000" cy="0"/>
          </a:xfrm>
          <a:prstGeom prst="straightConnector1">
            <a:avLst/>
          </a:prstGeom>
          <a:noFill/>
          <a:ln w="3810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" name="Google Shape;91;p1">
            <a:extLst>
              <a:ext uri="{FF2B5EF4-FFF2-40B4-BE49-F238E27FC236}">
                <a16:creationId xmlns:a16="http://schemas.microsoft.com/office/drawing/2014/main" id="{8B32A9F4-8070-DD87-13C9-A76E37981F49}"/>
              </a:ext>
            </a:extLst>
          </p:cNvPr>
          <p:cNvCxnSpPr/>
          <p:nvPr/>
        </p:nvCxnSpPr>
        <p:spPr>
          <a:xfrm>
            <a:off x="360216" y="1093896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" name="Google Shape;91;p1">
            <a:extLst>
              <a:ext uri="{FF2B5EF4-FFF2-40B4-BE49-F238E27FC236}">
                <a16:creationId xmlns:a16="http://schemas.microsoft.com/office/drawing/2014/main" id="{2BD9D806-A2A0-D37D-BB4B-ECF71D2A6F1C}"/>
              </a:ext>
            </a:extLst>
          </p:cNvPr>
          <p:cNvCxnSpPr/>
          <p:nvPr/>
        </p:nvCxnSpPr>
        <p:spPr>
          <a:xfrm>
            <a:off x="336000" y="3691321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19BC2CCC-7EE2-05EC-8A6C-24FCDD1B7645}"/>
              </a:ext>
            </a:extLst>
          </p:cNvPr>
          <p:cNvSpPr txBox="1">
            <a:spLocks/>
          </p:cNvSpPr>
          <p:nvPr/>
        </p:nvSpPr>
        <p:spPr>
          <a:xfrm>
            <a:off x="9112800" y="63712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Google Shape;91;p1">
            <a:extLst>
              <a:ext uri="{FF2B5EF4-FFF2-40B4-BE49-F238E27FC236}">
                <a16:creationId xmlns:a16="http://schemas.microsoft.com/office/drawing/2014/main" id="{C66C3231-201F-C4AA-467A-7DB124E7958A}"/>
              </a:ext>
            </a:extLst>
          </p:cNvPr>
          <p:cNvCxnSpPr/>
          <p:nvPr/>
        </p:nvCxnSpPr>
        <p:spPr>
          <a:xfrm>
            <a:off x="360216" y="6268870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93;p1">
            <a:extLst>
              <a:ext uri="{FF2B5EF4-FFF2-40B4-BE49-F238E27FC236}">
                <a16:creationId xmlns:a16="http://schemas.microsoft.com/office/drawing/2014/main" id="{644DEDD2-01B2-4F73-1215-C21A39E0A9F5}"/>
              </a:ext>
            </a:extLst>
          </p:cNvPr>
          <p:cNvSpPr txBox="1"/>
          <p:nvPr/>
        </p:nvSpPr>
        <p:spPr>
          <a:xfrm>
            <a:off x="139752" y="6375961"/>
            <a:ext cx="4265993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en-US" altLang="ko-Kore-KR" b="1" i="0" dirty="0">
                <a:solidFill>
                  <a:srgbClr val="7617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 DNA (Intelligent Data, Network, and AI) Lab.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3428E4DE-2EB4-88C6-F555-1BB1A124346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12800" y="6371288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93;p1">
            <a:extLst>
              <a:ext uri="{FF2B5EF4-FFF2-40B4-BE49-F238E27FC236}">
                <a16:creationId xmlns:a16="http://schemas.microsoft.com/office/drawing/2014/main" id="{76E019C6-0A43-B7E4-7844-C747F66A7489}"/>
              </a:ext>
            </a:extLst>
          </p:cNvPr>
          <p:cNvSpPr txBox="1"/>
          <p:nvPr/>
        </p:nvSpPr>
        <p:spPr>
          <a:xfrm>
            <a:off x="9587753" y="6371288"/>
            <a:ext cx="2268247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ko-KR" altLang="en-US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배홍섭</a:t>
            </a:r>
            <a:r>
              <a:rPr lang="en-US" altLang="ko-KR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(Bae Hong </a:t>
            </a:r>
            <a:r>
              <a:rPr lang="en-US" altLang="ko-KR" dirty="0" err="1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Seob</a:t>
            </a:r>
            <a:r>
              <a:rPr lang="en-US" altLang="ko-KR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1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090748" y="1317620"/>
            <a:ext cx="10010504" cy="205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altLang="ko-Kore-KR" sz="4400" b="1" dirty="0">
                <a:solidFill>
                  <a:srgbClr val="76172B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Message Passing</a:t>
            </a:r>
          </a:p>
        </p:txBody>
      </p:sp>
      <p:cxnSp>
        <p:nvCxnSpPr>
          <p:cNvPr id="91" name="Google Shape;91;p1"/>
          <p:cNvCxnSpPr/>
          <p:nvPr/>
        </p:nvCxnSpPr>
        <p:spPr>
          <a:xfrm>
            <a:off x="360216" y="6268870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"/>
          <p:cNvSpPr txBox="1"/>
          <p:nvPr/>
        </p:nvSpPr>
        <p:spPr>
          <a:xfrm>
            <a:off x="139752" y="6375961"/>
            <a:ext cx="4265993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en-US" altLang="ko-Kore-KR" b="1" i="0" dirty="0">
                <a:solidFill>
                  <a:srgbClr val="7617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 DNA (Intelligent Data, Network, and AI) Lab.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Google Shape;152;p3">
            <a:extLst>
              <a:ext uri="{FF2B5EF4-FFF2-40B4-BE49-F238E27FC236}">
                <a16:creationId xmlns:a16="http://schemas.microsoft.com/office/drawing/2014/main" id="{3D558544-7122-0B0C-CD41-6114559DA8D8}"/>
              </a:ext>
            </a:extLst>
          </p:cNvPr>
          <p:cNvCxnSpPr/>
          <p:nvPr/>
        </p:nvCxnSpPr>
        <p:spPr>
          <a:xfrm>
            <a:off x="360216" y="1031729"/>
            <a:ext cx="11520000" cy="0"/>
          </a:xfrm>
          <a:prstGeom prst="straightConnector1">
            <a:avLst/>
          </a:prstGeom>
          <a:noFill/>
          <a:ln w="3810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" name="Google Shape;152;p3">
            <a:extLst>
              <a:ext uri="{FF2B5EF4-FFF2-40B4-BE49-F238E27FC236}">
                <a16:creationId xmlns:a16="http://schemas.microsoft.com/office/drawing/2014/main" id="{9BCA5A6D-8B03-6269-2D96-D0A439BC8BBB}"/>
              </a:ext>
            </a:extLst>
          </p:cNvPr>
          <p:cNvCxnSpPr/>
          <p:nvPr/>
        </p:nvCxnSpPr>
        <p:spPr>
          <a:xfrm>
            <a:off x="336000" y="3748423"/>
            <a:ext cx="11520000" cy="0"/>
          </a:xfrm>
          <a:prstGeom prst="straightConnector1">
            <a:avLst/>
          </a:prstGeom>
          <a:noFill/>
          <a:ln w="3810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" name="Google Shape;91;p1">
            <a:extLst>
              <a:ext uri="{FF2B5EF4-FFF2-40B4-BE49-F238E27FC236}">
                <a16:creationId xmlns:a16="http://schemas.microsoft.com/office/drawing/2014/main" id="{8B32A9F4-8070-DD87-13C9-A76E37981F49}"/>
              </a:ext>
            </a:extLst>
          </p:cNvPr>
          <p:cNvCxnSpPr/>
          <p:nvPr/>
        </p:nvCxnSpPr>
        <p:spPr>
          <a:xfrm>
            <a:off x="360216" y="1093896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" name="Google Shape;91;p1">
            <a:extLst>
              <a:ext uri="{FF2B5EF4-FFF2-40B4-BE49-F238E27FC236}">
                <a16:creationId xmlns:a16="http://schemas.microsoft.com/office/drawing/2014/main" id="{2BD9D806-A2A0-D37D-BB4B-ECF71D2A6F1C}"/>
              </a:ext>
            </a:extLst>
          </p:cNvPr>
          <p:cNvCxnSpPr/>
          <p:nvPr/>
        </p:nvCxnSpPr>
        <p:spPr>
          <a:xfrm>
            <a:off x="336000" y="3691321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19BC2CCC-7EE2-05EC-8A6C-24FCDD1B7645}"/>
              </a:ext>
            </a:extLst>
          </p:cNvPr>
          <p:cNvSpPr txBox="1">
            <a:spLocks/>
          </p:cNvSpPr>
          <p:nvPr/>
        </p:nvSpPr>
        <p:spPr>
          <a:xfrm>
            <a:off x="9112800" y="63712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Google Shape;91;p1">
            <a:extLst>
              <a:ext uri="{FF2B5EF4-FFF2-40B4-BE49-F238E27FC236}">
                <a16:creationId xmlns:a16="http://schemas.microsoft.com/office/drawing/2014/main" id="{C66C3231-201F-C4AA-467A-7DB124E7958A}"/>
              </a:ext>
            </a:extLst>
          </p:cNvPr>
          <p:cNvCxnSpPr/>
          <p:nvPr/>
        </p:nvCxnSpPr>
        <p:spPr>
          <a:xfrm>
            <a:off x="360216" y="6268870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93;p1">
            <a:extLst>
              <a:ext uri="{FF2B5EF4-FFF2-40B4-BE49-F238E27FC236}">
                <a16:creationId xmlns:a16="http://schemas.microsoft.com/office/drawing/2014/main" id="{644DEDD2-01B2-4F73-1215-C21A39E0A9F5}"/>
              </a:ext>
            </a:extLst>
          </p:cNvPr>
          <p:cNvSpPr txBox="1"/>
          <p:nvPr/>
        </p:nvSpPr>
        <p:spPr>
          <a:xfrm>
            <a:off x="139752" y="6375961"/>
            <a:ext cx="4265993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en-US" altLang="ko-Kore-KR" b="1" i="0" dirty="0">
                <a:solidFill>
                  <a:srgbClr val="7617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 DNA (Intelligent Data, Network, and AI) Lab.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3428E4DE-2EB4-88C6-F555-1BB1A124346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12800" y="6371288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93;p1">
            <a:extLst>
              <a:ext uri="{FF2B5EF4-FFF2-40B4-BE49-F238E27FC236}">
                <a16:creationId xmlns:a16="http://schemas.microsoft.com/office/drawing/2014/main" id="{76E019C6-0A43-B7E4-7844-C747F66A7489}"/>
              </a:ext>
            </a:extLst>
          </p:cNvPr>
          <p:cNvSpPr txBox="1"/>
          <p:nvPr/>
        </p:nvSpPr>
        <p:spPr>
          <a:xfrm>
            <a:off x="9587753" y="6371288"/>
            <a:ext cx="2268247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ko-KR" altLang="en-US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배홍섭</a:t>
            </a:r>
            <a:r>
              <a:rPr lang="en-US" altLang="ko-KR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(Bae Hong </a:t>
            </a:r>
            <a:r>
              <a:rPr lang="en-US" altLang="ko-KR" dirty="0" err="1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Seob</a:t>
            </a:r>
            <a:r>
              <a:rPr lang="en-US" altLang="ko-KR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75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4"/>
          <p:cNvCxnSpPr/>
          <p:nvPr/>
        </p:nvCxnSpPr>
        <p:spPr>
          <a:xfrm>
            <a:off x="360216" y="6268870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4"/>
          <p:cNvSpPr txBox="1"/>
          <p:nvPr/>
        </p:nvSpPr>
        <p:spPr>
          <a:xfrm>
            <a:off x="311784" y="168934"/>
            <a:ext cx="1156843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ore-KR" sz="3600" b="1" dirty="0">
                <a:solidFill>
                  <a:srgbClr val="76172B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Message Passing</a:t>
            </a:r>
          </a:p>
        </p:txBody>
      </p:sp>
      <p:cxnSp>
        <p:nvCxnSpPr>
          <p:cNvPr id="170" name="Google Shape;170;p4"/>
          <p:cNvCxnSpPr/>
          <p:nvPr/>
        </p:nvCxnSpPr>
        <p:spPr>
          <a:xfrm>
            <a:off x="360216" y="1031729"/>
            <a:ext cx="11520000" cy="0"/>
          </a:xfrm>
          <a:prstGeom prst="straightConnector1">
            <a:avLst/>
          </a:prstGeom>
          <a:noFill/>
          <a:ln w="3810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" name="Google Shape;91;p1">
            <a:extLst>
              <a:ext uri="{FF2B5EF4-FFF2-40B4-BE49-F238E27FC236}">
                <a16:creationId xmlns:a16="http://schemas.microsoft.com/office/drawing/2014/main" id="{1A123D4C-BFCE-EF09-F031-A35F9B5968C0}"/>
              </a:ext>
            </a:extLst>
          </p:cNvPr>
          <p:cNvCxnSpPr/>
          <p:nvPr/>
        </p:nvCxnSpPr>
        <p:spPr>
          <a:xfrm>
            <a:off x="360216" y="6268870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93;p1">
            <a:extLst>
              <a:ext uri="{FF2B5EF4-FFF2-40B4-BE49-F238E27FC236}">
                <a16:creationId xmlns:a16="http://schemas.microsoft.com/office/drawing/2014/main" id="{D43E4518-747A-BCCD-5973-5046160F0328}"/>
              </a:ext>
            </a:extLst>
          </p:cNvPr>
          <p:cNvSpPr txBox="1"/>
          <p:nvPr/>
        </p:nvSpPr>
        <p:spPr>
          <a:xfrm>
            <a:off x="139752" y="6375961"/>
            <a:ext cx="4265993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en-US" altLang="ko-Kore-KR" b="1" i="0" dirty="0">
                <a:solidFill>
                  <a:srgbClr val="7617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 DNA (Intelligent Data, Network, and AI) Lab.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41C5C71E-AF6F-6A76-A996-8A2832F88AB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12800" y="6371288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93;p1">
            <a:extLst>
              <a:ext uri="{FF2B5EF4-FFF2-40B4-BE49-F238E27FC236}">
                <a16:creationId xmlns:a16="http://schemas.microsoft.com/office/drawing/2014/main" id="{8DCB133E-78DF-34E5-B619-CA2D70C6F063}"/>
              </a:ext>
            </a:extLst>
          </p:cNvPr>
          <p:cNvSpPr txBox="1"/>
          <p:nvPr/>
        </p:nvSpPr>
        <p:spPr>
          <a:xfrm>
            <a:off x="9587753" y="6371288"/>
            <a:ext cx="2268247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ko-KR" altLang="en-US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배홍섭</a:t>
            </a:r>
            <a:r>
              <a:rPr lang="en-US" altLang="ko-KR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(Bae Hong </a:t>
            </a:r>
            <a:r>
              <a:rPr lang="en-US" altLang="ko-KR" dirty="0" err="1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Seob</a:t>
            </a:r>
            <a:r>
              <a:rPr lang="en-US" altLang="ko-KR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ED4CA7A3-E4DB-BD64-83AE-C2523C6E04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2952" y="1307801"/>
                <a:ext cx="11493047" cy="48516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lnSpc>
                    <a:spcPct val="130000"/>
                  </a:lnSpc>
                  <a:spcBef>
                    <a:spcPct val="20000"/>
                  </a:spcBef>
                  <a:buFont typeface="Wingdings" pitchFamily="2" charset="2"/>
                  <a:buChar char="q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lnSpc>
                    <a:spcPct val="130000"/>
                  </a:lnSpc>
                  <a:spcBef>
                    <a:spcPct val="20000"/>
                  </a:spcBef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defTabSz="914400" rtl="0" eaLnBrk="1" latinLnBrk="1" hangingPunct="1">
                  <a:lnSpc>
                    <a:spcPct val="13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defTabSz="914400" rtl="0" eaLnBrk="1" latinLnBrk="1" hangingPunct="1">
                  <a:lnSpc>
                    <a:spcPct val="130000"/>
                  </a:lnSpc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defTabSz="914400" rtl="0" eaLnBrk="1" latinLnBrk="1" hangingPunct="1">
                  <a:lnSpc>
                    <a:spcPct val="130000"/>
                  </a:lnSpc>
                  <a:spcBef>
                    <a:spcPct val="20000"/>
                  </a:spcBef>
                  <a:buFont typeface="Arial" pitchFamily="34" charset="0"/>
                  <a:buChar char="»"/>
                  <a:defRPr sz="11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1" hangingPunct="1">
                  <a:lnSpc>
                    <a:spcPct val="13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q"/>
                  <a:tabLst/>
                  <a:defRPr/>
                </a:pPr>
                <a:r>
                  <a:rPr lang="en-US" altLang="ko-KR" sz="2000" b="1" dirty="0">
                    <a:solidFill>
                      <a:srgbClr val="76172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defining feature of a GNN is that it uses a form of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solidFill>
                          <a:srgbClr val="76172B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𝒏𝒆𝒖𝒓𝒂𝒍</m:t>
                    </m:r>
                    <m:r>
                      <a:rPr lang="en-US" altLang="ko-KR" sz="2000" b="1" i="1" dirty="0" smtClean="0">
                        <a:solidFill>
                          <a:srgbClr val="76172B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000" b="1" i="1" dirty="0" smtClean="0">
                        <a:solidFill>
                          <a:srgbClr val="76172B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𝒎𝒆𝒔𝒔𝒂𝒈𝒆</m:t>
                    </m:r>
                    <m:r>
                      <a:rPr lang="en-US" altLang="ko-KR" sz="2000" b="1" i="1" dirty="0" smtClean="0">
                        <a:solidFill>
                          <a:srgbClr val="76172B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000" b="1" i="1" dirty="0" smtClean="0">
                        <a:solidFill>
                          <a:srgbClr val="76172B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𝒑𝒂𝒔𝒔𝒊𝒏𝒈</m:t>
                    </m:r>
                    <m:r>
                      <a:rPr lang="en-US" altLang="ko-KR" sz="2000" b="1" i="1" dirty="0" smtClean="0">
                        <a:solidFill>
                          <a:srgbClr val="76172B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b="1" dirty="0">
                    <a:solidFill>
                      <a:srgbClr val="76172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which vector messages are exchanged between nodes and updated using neural networks [Gilmer et al., 2017]. </a:t>
                </a:r>
              </a:p>
              <a:p>
                <a:pPr marL="342900" marR="0" lvl="0" indent="-342900" algn="l" defTabSz="914400" rtl="0" eaLnBrk="1" fontAlgn="auto" latinLnBrk="1" hangingPunct="1">
                  <a:lnSpc>
                    <a:spcPct val="13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q"/>
                  <a:tabLst/>
                  <a:defRPr/>
                </a:pPr>
                <a:endParaRPr lang="en-US" altLang="ko-KR" sz="1600" b="1" dirty="0">
                  <a:solidFill>
                    <a:srgbClr val="76172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ED4CA7A3-E4DB-BD64-83AE-C2523C6E0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52" y="1307801"/>
                <a:ext cx="11493047" cy="4851653"/>
              </a:xfrm>
              <a:prstGeom prst="rect">
                <a:avLst/>
              </a:prstGeo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421C62B-5540-51F9-B100-58D663695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308" y="2560078"/>
            <a:ext cx="7385384" cy="28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4"/>
          <p:cNvCxnSpPr/>
          <p:nvPr/>
        </p:nvCxnSpPr>
        <p:spPr>
          <a:xfrm>
            <a:off x="360216" y="6268870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4"/>
          <p:cNvSpPr txBox="1"/>
          <p:nvPr/>
        </p:nvSpPr>
        <p:spPr>
          <a:xfrm>
            <a:off x="311784" y="168934"/>
            <a:ext cx="1156843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ore-KR" sz="3600" b="1" dirty="0">
                <a:solidFill>
                  <a:srgbClr val="76172B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Message Passing</a:t>
            </a:r>
          </a:p>
        </p:txBody>
      </p:sp>
      <p:cxnSp>
        <p:nvCxnSpPr>
          <p:cNvPr id="170" name="Google Shape;170;p4"/>
          <p:cNvCxnSpPr/>
          <p:nvPr/>
        </p:nvCxnSpPr>
        <p:spPr>
          <a:xfrm>
            <a:off x="360216" y="1031729"/>
            <a:ext cx="11520000" cy="0"/>
          </a:xfrm>
          <a:prstGeom prst="straightConnector1">
            <a:avLst/>
          </a:prstGeom>
          <a:noFill/>
          <a:ln w="3810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" name="Google Shape;91;p1">
            <a:extLst>
              <a:ext uri="{FF2B5EF4-FFF2-40B4-BE49-F238E27FC236}">
                <a16:creationId xmlns:a16="http://schemas.microsoft.com/office/drawing/2014/main" id="{1A123D4C-BFCE-EF09-F031-A35F9B5968C0}"/>
              </a:ext>
            </a:extLst>
          </p:cNvPr>
          <p:cNvCxnSpPr/>
          <p:nvPr/>
        </p:nvCxnSpPr>
        <p:spPr>
          <a:xfrm>
            <a:off x="360216" y="6268870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93;p1">
            <a:extLst>
              <a:ext uri="{FF2B5EF4-FFF2-40B4-BE49-F238E27FC236}">
                <a16:creationId xmlns:a16="http://schemas.microsoft.com/office/drawing/2014/main" id="{D43E4518-747A-BCCD-5973-5046160F0328}"/>
              </a:ext>
            </a:extLst>
          </p:cNvPr>
          <p:cNvSpPr txBox="1"/>
          <p:nvPr/>
        </p:nvSpPr>
        <p:spPr>
          <a:xfrm>
            <a:off x="139752" y="6375961"/>
            <a:ext cx="4265993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en-US" altLang="ko-Kore-KR" b="1" i="0" dirty="0">
                <a:solidFill>
                  <a:srgbClr val="7617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 DNA (Intelligent Data, Network, and AI) Lab.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41C5C71E-AF6F-6A76-A996-8A2832F88AB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12800" y="6371288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93;p1">
            <a:extLst>
              <a:ext uri="{FF2B5EF4-FFF2-40B4-BE49-F238E27FC236}">
                <a16:creationId xmlns:a16="http://schemas.microsoft.com/office/drawing/2014/main" id="{8DCB133E-78DF-34E5-B619-CA2D70C6F063}"/>
              </a:ext>
            </a:extLst>
          </p:cNvPr>
          <p:cNvSpPr txBox="1"/>
          <p:nvPr/>
        </p:nvSpPr>
        <p:spPr>
          <a:xfrm>
            <a:off x="9587753" y="6371288"/>
            <a:ext cx="2268247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ko-KR" altLang="en-US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배홍섭</a:t>
            </a:r>
            <a:r>
              <a:rPr lang="en-US" altLang="ko-KR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(Bae Hong </a:t>
            </a:r>
            <a:r>
              <a:rPr lang="en-US" altLang="ko-KR" dirty="0" err="1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Seob</a:t>
            </a:r>
            <a:r>
              <a:rPr lang="en-US" altLang="ko-KR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D4CA7A3-E4DB-BD64-83AE-C2523C6E049D}"/>
              </a:ext>
            </a:extLst>
          </p:cNvPr>
          <p:cNvSpPr txBox="1">
            <a:spLocks/>
          </p:cNvSpPr>
          <p:nvPr/>
        </p:nvSpPr>
        <p:spPr>
          <a:xfrm>
            <a:off x="362952" y="4006947"/>
            <a:ext cx="11493047" cy="21525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altLang="ko-KR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= information(e.g., node features)</a:t>
            </a: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altLang="ko-KR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: aggregate message.</a:t>
            </a: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en-US" altLang="ko-KR" sz="2000" b="1" dirty="0">
              <a:solidFill>
                <a:srgbClr val="7617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ko-KR" altLang="en-US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오른쪽 그림은 </a:t>
            </a:r>
            <a:r>
              <a:rPr lang="en-US" altLang="ko-KR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2layer</a:t>
            </a:r>
            <a:r>
              <a:rPr lang="ko-KR" altLang="en-US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예시</a:t>
            </a:r>
            <a:r>
              <a:rPr lang="en-US" altLang="ko-KR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ko-KR" altLang="en-US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A</a:t>
            </a:r>
            <a:r>
              <a:rPr lang="ko-KR" altLang="en-US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이웃은 </a:t>
            </a:r>
            <a:r>
              <a:rPr lang="en-US" altLang="ko-KR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</a:p>
          <a:p>
            <a:pPr lvl="1" indent="-342900">
              <a:buClrTx/>
              <a:defRPr/>
            </a:pP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ko-KR" altLang="en-US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또 </a:t>
            </a: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ko-KR" altLang="en-US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로부터 </a:t>
            </a: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ko-KR" altLang="en-US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A,B,E,F</a:t>
            </a:r>
            <a:r>
              <a:rPr lang="ko-KR" altLang="en-US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로부터</a:t>
            </a: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en-US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ko-KR" altLang="en-US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o-KR" altLang="en-US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로부터 </a:t>
            </a: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 message.</a:t>
            </a:r>
            <a:r>
              <a:rPr lang="ko-KR" altLang="en-US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400" b="1" dirty="0">
              <a:solidFill>
                <a:srgbClr val="7617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1315CF-65FB-5DF0-441C-E56B1BA26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308" y="1134147"/>
            <a:ext cx="7385384" cy="28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2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090748" y="1317620"/>
            <a:ext cx="10010504" cy="205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altLang="ko-Kore-KR" sz="4400" b="1" dirty="0">
                <a:solidFill>
                  <a:srgbClr val="76172B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Negative sampling</a:t>
            </a:r>
          </a:p>
        </p:txBody>
      </p:sp>
      <p:cxnSp>
        <p:nvCxnSpPr>
          <p:cNvPr id="91" name="Google Shape;91;p1"/>
          <p:cNvCxnSpPr/>
          <p:nvPr/>
        </p:nvCxnSpPr>
        <p:spPr>
          <a:xfrm>
            <a:off x="360216" y="6268870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"/>
          <p:cNvSpPr txBox="1"/>
          <p:nvPr/>
        </p:nvSpPr>
        <p:spPr>
          <a:xfrm>
            <a:off x="139752" y="6375961"/>
            <a:ext cx="4265993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en-US" altLang="ko-Kore-KR" b="1" i="0" dirty="0">
                <a:solidFill>
                  <a:srgbClr val="7617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 DNA (Intelligent Data, Network, and AI) Lab.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Google Shape;152;p3">
            <a:extLst>
              <a:ext uri="{FF2B5EF4-FFF2-40B4-BE49-F238E27FC236}">
                <a16:creationId xmlns:a16="http://schemas.microsoft.com/office/drawing/2014/main" id="{3D558544-7122-0B0C-CD41-6114559DA8D8}"/>
              </a:ext>
            </a:extLst>
          </p:cNvPr>
          <p:cNvCxnSpPr/>
          <p:nvPr/>
        </p:nvCxnSpPr>
        <p:spPr>
          <a:xfrm>
            <a:off x="360216" y="1031729"/>
            <a:ext cx="11520000" cy="0"/>
          </a:xfrm>
          <a:prstGeom prst="straightConnector1">
            <a:avLst/>
          </a:prstGeom>
          <a:noFill/>
          <a:ln w="3810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" name="Google Shape;152;p3">
            <a:extLst>
              <a:ext uri="{FF2B5EF4-FFF2-40B4-BE49-F238E27FC236}">
                <a16:creationId xmlns:a16="http://schemas.microsoft.com/office/drawing/2014/main" id="{9BCA5A6D-8B03-6269-2D96-D0A439BC8BBB}"/>
              </a:ext>
            </a:extLst>
          </p:cNvPr>
          <p:cNvCxnSpPr/>
          <p:nvPr/>
        </p:nvCxnSpPr>
        <p:spPr>
          <a:xfrm>
            <a:off x="336000" y="3748423"/>
            <a:ext cx="11520000" cy="0"/>
          </a:xfrm>
          <a:prstGeom prst="straightConnector1">
            <a:avLst/>
          </a:prstGeom>
          <a:noFill/>
          <a:ln w="3810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" name="Google Shape;91;p1">
            <a:extLst>
              <a:ext uri="{FF2B5EF4-FFF2-40B4-BE49-F238E27FC236}">
                <a16:creationId xmlns:a16="http://schemas.microsoft.com/office/drawing/2014/main" id="{8B32A9F4-8070-DD87-13C9-A76E37981F49}"/>
              </a:ext>
            </a:extLst>
          </p:cNvPr>
          <p:cNvCxnSpPr/>
          <p:nvPr/>
        </p:nvCxnSpPr>
        <p:spPr>
          <a:xfrm>
            <a:off x="360216" y="1093896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" name="Google Shape;91;p1">
            <a:extLst>
              <a:ext uri="{FF2B5EF4-FFF2-40B4-BE49-F238E27FC236}">
                <a16:creationId xmlns:a16="http://schemas.microsoft.com/office/drawing/2014/main" id="{2BD9D806-A2A0-D37D-BB4B-ECF71D2A6F1C}"/>
              </a:ext>
            </a:extLst>
          </p:cNvPr>
          <p:cNvCxnSpPr/>
          <p:nvPr/>
        </p:nvCxnSpPr>
        <p:spPr>
          <a:xfrm>
            <a:off x="336000" y="3691321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19BC2CCC-7EE2-05EC-8A6C-24FCDD1B7645}"/>
              </a:ext>
            </a:extLst>
          </p:cNvPr>
          <p:cNvSpPr txBox="1">
            <a:spLocks/>
          </p:cNvSpPr>
          <p:nvPr/>
        </p:nvSpPr>
        <p:spPr>
          <a:xfrm>
            <a:off x="9112800" y="63712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Google Shape;91;p1">
            <a:extLst>
              <a:ext uri="{FF2B5EF4-FFF2-40B4-BE49-F238E27FC236}">
                <a16:creationId xmlns:a16="http://schemas.microsoft.com/office/drawing/2014/main" id="{C66C3231-201F-C4AA-467A-7DB124E7958A}"/>
              </a:ext>
            </a:extLst>
          </p:cNvPr>
          <p:cNvCxnSpPr/>
          <p:nvPr/>
        </p:nvCxnSpPr>
        <p:spPr>
          <a:xfrm>
            <a:off x="360216" y="6268870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93;p1">
            <a:extLst>
              <a:ext uri="{FF2B5EF4-FFF2-40B4-BE49-F238E27FC236}">
                <a16:creationId xmlns:a16="http://schemas.microsoft.com/office/drawing/2014/main" id="{644DEDD2-01B2-4F73-1215-C21A39E0A9F5}"/>
              </a:ext>
            </a:extLst>
          </p:cNvPr>
          <p:cNvSpPr txBox="1"/>
          <p:nvPr/>
        </p:nvSpPr>
        <p:spPr>
          <a:xfrm>
            <a:off x="139752" y="6375961"/>
            <a:ext cx="4265993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en-US" altLang="ko-Kore-KR" b="1" i="0" dirty="0">
                <a:solidFill>
                  <a:srgbClr val="7617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 DNA (Intelligent Data, Network, and AI) Lab.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3428E4DE-2EB4-88C6-F555-1BB1A124346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12800" y="6371288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93;p1">
            <a:extLst>
              <a:ext uri="{FF2B5EF4-FFF2-40B4-BE49-F238E27FC236}">
                <a16:creationId xmlns:a16="http://schemas.microsoft.com/office/drawing/2014/main" id="{76E019C6-0A43-B7E4-7844-C747F66A7489}"/>
              </a:ext>
            </a:extLst>
          </p:cNvPr>
          <p:cNvSpPr txBox="1"/>
          <p:nvPr/>
        </p:nvSpPr>
        <p:spPr>
          <a:xfrm>
            <a:off x="9587753" y="6371288"/>
            <a:ext cx="2268247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ko-KR" altLang="en-US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배홍섭</a:t>
            </a:r>
            <a:r>
              <a:rPr lang="en-US" altLang="ko-KR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(Bae Hong </a:t>
            </a:r>
            <a:r>
              <a:rPr lang="en-US" altLang="ko-KR" dirty="0" err="1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Seob</a:t>
            </a:r>
            <a:r>
              <a:rPr lang="en-US" altLang="ko-KR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9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4"/>
          <p:cNvCxnSpPr/>
          <p:nvPr/>
        </p:nvCxnSpPr>
        <p:spPr>
          <a:xfrm>
            <a:off x="360216" y="6268870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4"/>
          <p:cNvSpPr txBox="1"/>
          <p:nvPr/>
        </p:nvSpPr>
        <p:spPr>
          <a:xfrm>
            <a:off x="311784" y="168934"/>
            <a:ext cx="1156843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ore-KR" sz="3600" b="1" dirty="0">
                <a:solidFill>
                  <a:srgbClr val="76172B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Negative sampling</a:t>
            </a:r>
          </a:p>
        </p:txBody>
      </p:sp>
      <p:cxnSp>
        <p:nvCxnSpPr>
          <p:cNvPr id="170" name="Google Shape;170;p4"/>
          <p:cNvCxnSpPr/>
          <p:nvPr/>
        </p:nvCxnSpPr>
        <p:spPr>
          <a:xfrm>
            <a:off x="360216" y="1031729"/>
            <a:ext cx="11520000" cy="0"/>
          </a:xfrm>
          <a:prstGeom prst="straightConnector1">
            <a:avLst/>
          </a:prstGeom>
          <a:noFill/>
          <a:ln w="3810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" name="Google Shape;91;p1">
            <a:extLst>
              <a:ext uri="{FF2B5EF4-FFF2-40B4-BE49-F238E27FC236}">
                <a16:creationId xmlns:a16="http://schemas.microsoft.com/office/drawing/2014/main" id="{1A123D4C-BFCE-EF09-F031-A35F9B5968C0}"/>
              </a:ext>
            </a:extLst>
          </p:cNvPr>
          <p:cNvCxnSpPr/>
          <p:nvPr/>
        </p:nvCxnSpPr>
        <p:spPr>
          <a:xfrm>
            <a:off x="360216" y="6268870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93;p1">
            <a:extLst>
              <a:ext uri="{FF2B5EF4-FFF2-40B4-BE49-F238E27FC236}">
                <a16:creationId xmlns:a16="http://schemas.microsoft.com/office/drawing/2014/main" id="{D43E4518-747A-BCCD-5973-5046160F0328}"/>
              </a:ext>
            </a:extLst>
          </p:cNvPr>
          <p:cNvSpPr txBox="1"/>
          <p:nvPr/>
        </p:nvSpPr>
        <p:spPr>
          <a:xfrm>
            <a:off x="139752" y="6375961"/>
            <a:ext cx="4265993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en-US" altLang="ko-Kore-KR" b="1" i="0" dirty="0">
                <a:solidFill>
                  <a:srgbClr val="7617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 DNA (Intelligent Data, Network, and AI) Lab.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41C5C71E-AF6F-6A76-A996-8A2832F88AB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12800" y="6371288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93;p1">
            <a:extLst>
              <a:ext uri="{FF2B5EF4-FFF2-40B4-BE49-F238E27FC236}">
                <a16:creationId xmlns:a16="http://schemas.microsoft.com/office/drawing/2014/main" id="{8DCB133E-78DF-34E5-B619-CA2D70C6F063}"/>
              </a:ext>
            </a:extLst>
          </p:cNvPr>
          <p:cNvSpPr txBox="1"/>
          <p:nvPr/>
        </p:nvSpPr>
        <p:spPr>
          <a:xfrm>
            <a:off x="9587753" y="6371288"/>
            <a:ext cx="2268247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ko-KR" altLang="en-US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배홍섭</a:t>
            </a:r>
            <a:r>
              <a:rPr lang="en-US" altLang="ko-KR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(Bae Hong </a:t>
            </a:r>
            <a:r>
              <a:rPr lang="en-US" altLang="ko-KR" dirty="0" err="1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Seob</a:t>
            </a:r>
            <a:r>
              <a:rPr lang="en-US" altLang="ko-KR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D4CA7A3-E4DB-BD64-83AE-C2523C6E049D}"/>
              </a:ext>
            </a:extLst>
          </p:cNvPr>
          <p:cNvSpPr txBox="1">
            <a:spLocks/>
          </p:cNvSpPr>
          <p:nvPr/>
        </p:nvSpPr>
        <p:spPr>
          <a:xfrm>
            <a:off x="362952" y="1307801"/>
            <a:ext cx="11493047" cy="4851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altLang="ko-KR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 </a:t>
            </a:r>
          </a:p>
          <a:p>
            <a:pPr marL="685800" lvl="1">
              <a:buClrTx/>
              <a:defRPr/>
            </a:pPr>
            <a:r>
              <a:rPr lang="ko-KR" altLang="en-US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계산의 효율성</a:t>
            </a:r>
            <a:endParaRPr lang="en-US" altLang="ko-KR" sz="1800" b="1" dirty="0">
              <a:solidFill>
                <a:srgbClr val="7617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en-US" altLang="ko-KR" sz="2000" b="1" dirty="0">
              <a:solidFill>
                <a:srgbClr val="7617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altLang="ko-KR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</a:p>
          <a:p>
            <a:pPr marL="685800" lvl="1">
              <a:buClrTx/>
              <a:defRPr/>
            </a:pP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update</a:t>
            </a:r>
            <a:r>
              <a:rPr lang="ko-KR" altLang="en-US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 중요한 것만 뽑아서 </a:t>
            </a: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update.(</a:t>
            </a:r>
            <a:r>
              <a:rPr lang="ko-KR" altLang="en-US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모든 파라미터를 업데이트할 필요 없음</a:t>
            </a: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1">
              <a:buClrTx/>
              <a:defRPr/>
            </a:pPr>
            <a:endParaRPr lang="en-US" altLang="ko-KR" sz="1800" b="1" dirty="0">
              <a:solidFill>
                <a:srgbClr val="7617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>
              <a:buClrTx/>
              <a:defRPr/>
            </a:pPr>
            <a:r>
              <a:rPr lang="en-US" altLang="ko-KR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ko-KR" sz="2000" b="1" dirty="0" err="1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gnn</a:t>
            </a:r>
            <a:r>
              <a:rPr lang="en-US" altLang="ko-KR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target</a:t>
            </a:r>
            <a:r>
              <a:rPr lang="ko-KR" altLang="en-US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노드의 이웃 노드 </a:t>
            </a:r>
            <a:r>
              <a:rPr lang="en-US" altLang="ko-KR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ko-KR" altLang="en-US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만 </a:t>
            </a:r>
            <a:r>
              <a:rPr lang="en-US" altLang="ko-KR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update.</a:t>
            </a:r>
          </a:p>
          <a:p>
            <a:pPr marL="685800" lvl="1">
              <a:buClrTx/>
              <a:defRPr/>
            </a:pPr>
            <a:r>
              <a:rPr lang="ko-KR" altLang="en-US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한 </a:t>
            </a: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ko-KR" altLang="en-US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홉의 이웃 노드 </a:t>
            </a: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ko-KR" altLang="en-US" sz="1800" b="1" dirty="0" err="1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</a:t>
            </a:r>
            <a:r>
              <a:rPr lang="ko-KR" altLang="en-US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업데이트 할 필요는 없다</a:t>
            </a: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en-US" altLang="ko-KR" sz="2000" b="1" dirty="0">
              <a:solidFill>
                <a:srgbClr val="7617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en-US" altLang="ko-KR" sz="2000" b="1" dirty="0">
              <a:solidFill>
                <a:srgbClr val="7617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en-US" altLang="ko-KR" sz="1600" b="1" dirty="0">
              <a:solidFill>
                <a:srgbClr val="7617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4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090748" y="1317620"/>
            <a:ext cx="10010504" cy="205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altLang="ko-Kore-KR" sz="4400" b="1" dirty="0">
                <a:solidFill>
                  <a:srgbClr val="76172B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SOTA model for recommend system</a:t>
            </a:r>
          </a:p>
        </p:txBody>
      </p:sp>
      <p:cxnSp>
        <p:nvCxnSpPr>
          <p:cNvPr id="91" name="Google Shape;91;p1"/>
          <p:cNvCxnSpPr/>
          <p:nvPr/>
        </p:nvCxnSpPr>
        <p:spPr>
          <a:xfrm>
            <a:off x="360216" y="6268870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"/>
          <p:cNvSpPr txBox="1"/>
          <p:nvPr/>
        </p:nvSpPr>
        <p:spPr>
          <a:xfrm>
            <a:off x="139752" y="6375961"/>
            <a:ext cx="4265993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en-US" altLang="ko-Kore-KR" b="1" i="0" dirty="0">
                <a:solidFill>
                  <a:srgbClr val="7617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 DNA (Intelligent Data, Network, and AI) Lab.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Google Shape;152;p3">
            <a:extLst>
              <a:ext uri="{FF2B5EF4-FFF2-40B4-BE49-F238E27FC236}">
                <a16:creationId xmlns:a16="http://schemas.microsoft.com/office/drawing/2014/main" id="{3D558544-7122-0B0C-CD41-6114559DA8D8}"/>
              </a:ext>
            </a:extLst>
          </p:cNvPr>
          <p:cNvCxnSpPr/>
          <p:nvPr/>
        </p:nvCxnSpPr>
        <p:spPr>
          <a:xfrm>
            <a:off x="360216" y="1031729"/>
            <a:ext cx="11520000" cy="0"/>
          </a:xfrm>
          <a:prstGeom prst="straightConnector1">
            <a:avLst/>
          </a:prstGeom>
          <a:noFill/>
          <a:ln w="3810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" name="Google Shape;152;p3">
            <a:extLst>
              <a:ext uri="{FF2B5EF4-FFF2-40B4-BE49-F238E27FC236}">
                <a16:creationId xmlns:a16="http://schemas.microsoft.com/office/drawing/2014/main" id="{9BCA5A6D-8B03-6269-2D96-D0A439BC8BBB}"/>
              </a:ext>
            </a:extLst>
          </p:cNvPr>
          <p:cNvCxnSpPr/>
          <p:nvPr/>
        </p:nvCxnSpPr>
        <p:spPr>
          <a:xfrm>
            <a:off x="336000" y="3748423"/>
            <a:ext cx="11520000" cy="0"/>
          </a:xfrm>
          <a:prstGeom prst="straightConnector1">
            <a:avLst/>
          </a:prstGeom>
          <a:noFill/>
          <a:ln w="3810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" name="Google Shape;91;p1">
            <a:extLst>
              <a:ext uri="{FF2B5EF4-FFF2-40B4-BE49-F238E27FC236}">
                <a16:creationId xmlns:a16="http://schemas.microsoft.com/office/drawing/2014/main" id="{8B32A9F4-8070-DD87-13C9-A76E37981F49}"/>
              </a:ext>
            </a:extLst>
          </p:cNvPr>
          <p:cNvCxnSpPr/>
          <p:nvPr/>
        </p:nvCxnSpPr>
        <p:spPr>
          <a:xfrm>
            <a:off x="360216" y="1093896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" name="Google Shape;91;p1">
            <a:extLst>
              <a:ext uri="{FF2B5EF4-FFF2-40B4-BE49-F238E27FC236}">
                <a16:creationId xmlns:a16="http://schemas.microsoft.com/office/drawing/2014/main" id="{2BD9D806-A2A0-D37D-BB4B-ECF71D2A6F1C}"/>
              </a:ext>
            </a:extLst>
          </p:cNvPr>
          <p:cNvCxnSpPr/>
          <p:nvPr/>
        </p:nvCxnSpPr>
        <p:spPr>
          <a:xfrm>
            <a:off x="336000" y="3691321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19BC2CCC-7EE2-05EC-8A6C-24FCDD1B7645}"/>
              </a:ext>
            </a:extLst>
          </p:cNvPr>
          <p:cNvSpPr txBox="1">
            <a:spLocks/>
          </p:cNvSpPr>
          <p:nvPr/>
        </p:nvSpPr>
        <p:spPr>
          <a:xfrm>
            <a:off x="9112800" y="63712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Google Shape;91;p1">
            <a:extLst>
              <a:ext uri="{FF2B5EF4-FFF2-40B4-BE49-F238E27FC236}">
                <a16:creationId xmlns:a16="http://schemas.microsoft.com/office/drawing/2014/main" id="{C66C3231-201F-C4AA-467A-7DB124E7958A}"/>
              </a:ext>
            </a:extLst>
          </p:cNvPr>
          <p:cNvCxnSpPr/>
          <p:nvPr/>
        </p:nvCxnSpPr>
        <p:spPr>
          <a:xfrm>
            <a:off x="360216" y="6268870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93;p1">
            <a:extLst>
              <a:ext uri="{FF2B5EF4-FFF2-40B4-BE49-F238E27FC236}">
                <a16:creationId xmlns:a16="http://schemas.microsoft.com/office/drawing/2014/main" id="{644DEDD2-01B2-4F73-1215-C21A39E0A9F5}"/>
              </a:ext>
            </a:extLst>
          </p:cNvPr>
          <p:cNvSpPr txBox="1"/>
          <p:nvPr/>
        </p:nvSpPr>
        <p:spPr>
          <a:xfrm>
            <a:off x="139752" y="6375961"/>
            <a:ext cx="4265993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en-US" altLang="ko-Kore-KR" b="1" i="0" dirty="0">
                <a:solidFill>
                  <a:srgbClr val="7617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 DNA (Intelligent Data, Network, and AI) Lab.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3428E4DE-2EB4-88C6-F555-1BB1A124346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12800" y="6371288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93;p1">
            <a:extLst>
              <a:ext uri="{FF2B5EF4-FFF2-40B4-BE49-F238E27FC236}">
                <a16:creationId xmlns:a16="http://schemas.microsoft.com/office/drawing/2014/main" id="{76E019C6-0A43-B7E4-7844-C747F66A7489}"/>
              </a:ext>
            </a:extLst>
          </p:cNvPr>
          <p:cNvSpPr txBox="1"/>
          <p:nvPr/>
        </p:nvSpPr>
        <p:spPr>
          <a:xfrm>
            <a:off x="9587753" y="6371288"/>
            <a:ext cx="2268247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ko-KR" altLang="en-US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배홍섭</a:t>
            </a:r>
            <a:r>
              <a:rPr lang="en-US" altLang="ko-KR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(Bae Hong </a:t>
            </a:r>
            <a:r>
              <a:rPr lang="en-US" altLang="ko-KR" dirty="0" err="1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Seob</a:t>
            </a:r>
            <a:r>
              <a:rPr lang="en-US" altLang="ko-KR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8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4"/>
          <p:cNvCxnSpPr/>
          <p:nvPr/>
        </p:nvCxnSpPr>
        <p:spPr>
          <a:xfrm>
            <a:off x="360216" y="6268870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4"/>
          <p:cNvSpPr txBox="1"/>
          <p:nvPr/>
        </p:nvSpPr>
        <p:spPr>
          <a:xfrm>
            <a:off x="311784" y="168934"/>
            <a:ext cx="1156843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3600" b="1" dirty="0">
                <a:solidFill>
                  <a:srgbClr val="76172B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SOTA</a:t>
            </a:r>
            <a:r>
              <a:rPr lang="ko-KR" altLang="en-US" sz="3600" b="1" dirty="0">
                <a:solidFill>
                  <a:srgbClr val="76172B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altLang="ko-KR" sz="3600" b="1" dirty="0">
                <a:solidFill>
                  <a:srgbClr val="76172B"/>
                </a:solidFill>
                <a:latin typeface="Times New Roman" panose="02020603050405020304" pitchFamily="18" charset="0"/>
                <a:ea typeface="NanumGothic" panose="020D0604000000000000" pitchFamily="34" charset="-127"/>
                <a:cs typeface="Times New Roman" panose="02020603050405020304" pitchFamily="18" charset="0"/>
                <a:sym typeface="Times New Roman"/>
              </a:rPr>
              <a:t>model</a:t>
            </a:r>
            <a:endParaRPr lang="en-US" altLang="ko-Kore-KR" sz="3600" b="1" dirty="0">
              <a:solidFill>
                <a:srgbClr val="76172B"/>
              </a:solidFill>
              <a:latin typeface="Times New Roman" panose="02020603050405020304" pitchFamily="18" charset="0"/>
              <a:ea typeface="NanumGothic" panose="020D0604000000000000" pitchFamily="34" charset="-127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170" name="Google Shape;170;p4"/>
          <p:cNvCxnSpPr/>
          <p:nvPr/>
        </p:nvCxnSpPr>
        <p:spPr>
          <a:xfrm>
            <a:off x="360216" y="1031729"/>
            <a:ext cx="11520000" cy="0"/>
          </a:xfrm>
          <a:prstGeom prst="straightConnector1">
            <a:avLst/>
          </a:prstGeom>
          <a:noFill/>
          <a:ln w="3810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" name="Google Shape;91;p1">
            <a:extLst>
              <a:ext uri="{FF2B5EF4-FFF2-40B4-BE49-F238E27FC236}">
                <a16:creationId xmlns:a16="http://schemas.microsoft.com/office/drawing/2014/main" id="{1A123D4C-BFCE-EF09-F031-A35F9B5968C0}"/>
              </a:ext>
            </a:extLst>
          </p:cNvPr>
          <p:cNvCxnSpPr/>
          <p:nvPr/>
        </p:nvCxnSpPr>
        <p:spPr>
          <a:xfrm>
            <a:off x="360216" y="6268870"/>
            <a:ext cx="11520000" cy="0"/>
          </a:xfrm>
          <a:prstGeom prst="straightConnector1">
            <a:avLst/>
          </a:prstGeom>
          <a:noFill/>
          <a:ln w="19050" cap="flat" cmpd="sng">
            <a:solidFill>
              <a:srgbClr val="7617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93;p1">
            <a:extLst>
              <a:ext uri="{FF2B5EF4-FFF2-40B4-BE49-F238E27FC236}">
                <a16:creationId xmlns:a16="http://schemas.microsoft.com/office/drawing/2014/main" id="{D43E4518-747A-BCCD-5973-5046160F0328}"/>
              </a:ext>
            </a:extLst>
          </p:cNvPr>
          <p:cNvSpPr txBox="1"/>
          <p:nvPr/>
        </p:nvSpPr>
        <p:spPr>
          <a:xfrm>
            <a:off x="139752" y="6375961"/>
            <a:ext cx="4265993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en-US" altLang="ko-Kore-KR" b="1" i="0" dirty="0">
                <a:solidFill>
                  <a:srgbClr val="7617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I- DNA (Intelligent Data, Network, and AI) Lab.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41C5C71E-AF6F-6A76-A996-8A2832F88AB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12800" y="6371288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93;p1">
            <a:extLst>
              <a:ext uri="{FF2B5EF4-FFF2-40B4-BE49-F238E27FC236}">
                <a16:creationId xmlns:a16="http://schemas.microsoft.com/office/drawing/2014/main" id="{8DCB133E-78DF-34E5-B619-CA2D70C6F063}"/>
              </a:ext>
            </a:extLst>
          </p:cNvPr>
          <p:cNvSpPr txBox="1"/>
          <p:nvPr/>
        </p:nvSpPr>
        <p:spPr>
          <a:xfrm>
            <a:off x="9587753" y="6371288"/>
            <a:ext cx="2268247" cy="3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rtl="0"/>
            <a:r>
              <a:rPr lang="ko-KR" altLang="en-US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배홍섭</a:t>
            </a:r>
            <a:r>
              <a:rPr lang="en-US" altLang="ko-KR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(Bae Hong </a:t>
            </a:r>
            <a:r>
              <a:rPr lang="en-US" altLang="ko-KR" dirty="0" err="1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Seob</a:t>
            </a:r>
            <a:r>
              <a:rPr lang="en-US" altLang="ko-KR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ore-KR" b="0" i="0" dirty="0">
              <a:solidFill>
                <a:srgbClr val="7617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D4CA7A3-E4DB-BD64-83AE-C2523C6E049D}"/>
              </a:ext>
            </a:extLst>
          </p:cNvPr>
          <p:cNvSpPr txBox="1">
            <a:spLocks/>
          </p:cNvSpPr>
          <p:nvPr/>
        </p:nvSpPr>
        <p:spPr>
          <a:xfrm>
            <a:off x="362952" y="1307801"/>
            <a:ext cx="11493047" cy="48516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" altLang="ko-Kore-KR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Graph4Rec: A Universal Toolkit with Graph Neural Networks for Recommender Systems</a:t>
            </a:r>
            <a:r>
              <a:rPr lang="en-US" altLang="ko-KR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(2019)</a:t>
            </a:r>
          </a:p>
          <a:p>
            <a:pPr lvl="1" indent="-342900">
              <a:buClrTx/>
              <a:defRPr/>
            </a:pP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RetailRocket3 , Rec154 , Tmall5 and UB6 . </a:t>
            </a:r>
            <a:r>
              <a:rPr lang="en-US" altLang="ko-KR" sz="1800" b="1" dirty="0" err="1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RetailRocket</a:t>
            </a: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lang="en-US" altLang="ko-KR" sz="1600" b="1" dirty="0">
              <a:solidFill>
                <a:srgbClr val="7617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" altLang="ko-Kore-KR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Training Stability for Multitask Ranking Models in Recommender Systems</a:t>
            </a:r>
            <a:r>
              <a:rPr lang="en-US" altLang="ko-KR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(2023)</a:t>
            </a:r>
          </a:p>
          <a:p>
            <a:pPr marL="685800" lvl="1">
              <a:buClrTx/>
              <a:defRPr/>
            </a:pP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Conducted on a YouTube production dataset</a:t>
            </a:r>
          </a:p>
          <a:p>
            <a:pPr marL="685800" lvl="1">
              <a:buClrTx/>
              <a:defRPr/>
            </a:pPr>
            <a:endParaRPr lang="en-US" altLang="ko-KR" sz="1800" b="1" dirty="0">
              <a:solidFill>
                <a:srgbClr val="7617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>
              <a:buClrTx/>
              <a:defRPr/>
            </a:pPr>
            <a:r>
              <a:rPr lang="en-US" altLang="ko-KR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Mixed Dimension Embeddings with Application to Memory-Efficient Recommendation Systems</a:t>
            </a:r>
          </a:p>
          <a:p>
            <a:pPr marL="685800" lvl="1">
              <a:buClrTx/>
              <a:defRPr/>
            </a:pP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altLang="ko-KR" sz="1800" b="1" dirty="0" err="1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MovieLens</a:t>
            </a: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dataset, Criteo Kaggle dataset(2019)</a:t>
            </a:r>
          </a:p>
          <a:p>
            <a:pPr marL="685800" lvl="1">
              <a:buClrTx/>
              <a:defRPr/>
            </a:pPr>
            <a:endParaRPr lang="en-US" altLang="ko-KR" sz="1800" b="1" dirty="0">
              <a:solidFill>
                <a:srgbClr val="7617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>
              <a:buClrTx/>
              <a:defRPr/>
            </a:pPr>
            <a:r>
              <a:rPr lang="en-US" altLang="ko-KR" sz="20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Compositional Embeddings Using Complementary Partitions for Memory-Efficient Recommendation Systems(2019)</a:t>
            </a:r>
          </a:p>
          <a:p>
            <a:pPr marL="685800" lvl="1">
              <a:buClrTx/>
              <a:defRPr/>
            </a:pPr>
            <a:r>
              <a:rPr lang="en-US" altLang="ko-KR" sz="1800" b="1" dirty="0">
                <a:solidFill>
                  <a:srgbClr val="7617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Criteo Ad Kaggle Competition dataset</a:t>
            </a:r>
          </a:p>
        </p:txBody>
      </p:sp>
    </p:spTree>
    <p:extLst>
      <p:ext uri="{BB962C8B-B14F-4D97-AF65-F5344CB8AC3E}">
        <p14:creationId xmlns:p14="http://schemas.microsoft.com/office/powerpoint/2010/main" val="332840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14684</TotalTime>
  <Words>497</Words>
  <Application>Microsoft Macintosh PowerPoint</Application>
  <PresentationFormat>와이드스크린</PresentationFormat>
  <Paragraphs>78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Times New Roman</vt:lpstr>
      <vt:lpstr>NanumGothic</vt:lpstr>
      <vt:lpstr>Cambria Math</vt:lpstr>
      <vt:lpstr>Calibri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손재성</dc:creator>
  <cp:lastModifiedBy>배홍섭</cp:lastModifiedBy>
  <cp:revision>190</cp:revision>
  <dcterms:created xsi:type="dcterms:W3CDTF">2022-07-15T07:03:21Z</dcterms:created>
  <dcterms:modified xsi:type="dcterms:W3CDTF">2023-05-23T06:53:41Z</dcterms:modified>
</cp:coreProperties>
</file>