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305" r:id="rId4"/>
    <p:sldId id="313" r:id="rId5"/>
    <p:sldId id="312" r:id="rId6"/>
    <p:sldId id="310" r:id="rId7"/>
    <p:sldId id="300" r:id="rId8"/>
    <p:sldId id="311" r:id="rId9"/>
    <p:sldId id="302" r:id="rId10"/>
    <p:sldId id="307" r:id="rId11"/>
    <p:sldId id="303" r:id="rId12"/>
    <p:sldId id="308" r:id="rId13"/>
    <p:sldId id="309" r:id="rId14"/>
    <p:sldId id="314" r:id="rId15"/>
    <p:sldId id="315" r:id="rId16"/>
    <p:sldId id="316" r:id="rId17"/>
    <p:sldId id="320" r:id="rId18"/>
    <p:sldId id="317" r:id="rId19"/>
    <p:sldId id="318" r:id="rId20"/>
    <p:sldId id="319" r:id="rId21"/>
    <p:sldId id="321" r:id="rId22"/>
    <p:sldId id="322" r:id="rId23"/>
    <p:sldId id="323" r:id="rId24"/>
    <p:sldId id="324" r:id="rId25"/>
    <p:sldId id="325" r:id="rId26"/>
    <p:sldId id="328" r:id="rId27"/>
    <p:sldId id="329" r:id="rId28"/>
    <p:sldId id="330" r:id="rId29"/>
    <p:sldId id="331" r:id="rId30"/>
    <p:sldId id="332" r:id="rId31"/>
    <p:sldId id="326" r:id="rId32"/>
    <p:sldId id="334" r:id="rId33"/>
    <p:sldId id="335" r:id="rId34"/>
    <p:sldId id="336" r:id="rId35"/>
    <p:sldId id="337" r:id="rId3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070507"/>
    <a:srgbClr val="514D51"/>
    <a:srgbClr val="0A0709"/>
    <a:srgbClr val="E5E5E5"/>
    <a:srgbClr val="E8E2EC"/>
    <a:srgbClr val="E8E5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0503dd80f5b27e5" providerId="LiveId" clId="{67D854C0-7E2A-4A35-AADC-8DAAB10BD265}"/>
    <pc:docChg chg="undo redo custSel addSld modSld sldOrd">
      <pc:chgData name="" userId="d0503dd80f5b27e5" providerId="LiveId" clId="{67D854C0-7E2A-4A35-AADC-8DAAB10BD265}" dt="2022-01-18T14:26:09.681" v="528"/>
      <pc:docMkLst>
        <pc:docMk/>
      </pc:docMkLst>
      <pc:sldChg chg="addSp delSp modSp">
        <pc:chgData name="" userId="d0503dd80f5b27e5" providerId="LiveId" clId="{67D854C0-7E2A-4A35-AADC-8DAAB10BD265}" dt="2022-01-18T13:22:12.922" v="303" actId="123"/>
        <pc:sldMkLst>
          <pc:docMk/>
          <pc:sldMk cId="1689799087" sldId="302"/>
        </pc:sldMkLst>
        <pc:spChg chg="add del mod">
          <ac:chgData name="" userId="d0503dd80f5b27e5" providerId="LiveId" clId="{67D854C0-7E2A-4A35-AADC-8DAAB10BD265}" dt="2022-01-18T11:57:17.434" v="138"/>
          <ac:spMkLst>
            <pc:docMk/>
            <pc:sldMk cId="1689799087" sldId="302"/>
            <ac:spMk id="2" creationId="{0BEDCE05-CDFD-4E84-B7D6-5C309429BD06}"/>
          </ac:spMkLst>
        </pc:spChg>
        <pc:spChg chg="add del">
          <ac:chgData name="" userId="d0503dd80f5b27e5" providerId="LiveId" clId="{67D854C0-7E2A-4A35-AADC-8DAAB10BD265}" dt="2022-01-18T11:52:00.814" v="125"/>
          <ac:spMkLst>
            <pc:docMk/>
            <pc:sldMk cId="1689799087" sldId="302"/>
            <ac:spMk id="3" creationId="{92814993-CF44-4889-957D-5B7DC24D93B0}"/>
          </ac:spMkLst>
        </pc:spChg>
        <pc:spChg chg="add mod">
          <ac:chgData name="" userId="d0503dd80f5b27e5" providerId="LiveId" clId="{67D854C0-7E2A-4A35-AADC-8DAAB10BD265}" dt="2022-01-18T12:13:08.863" v="166" actId="1076"/>
          <ac:spMkLst>
            <pc:docMk/>
            <pc:sldMk cId="1689799087" sldId="302"/>
            <ac:spMk id="8" creationId="{45F6D8C5-0563-4C18-8B6C-D9EEEAA4EDA8}"/>
          </ac:spMkLst>
        </pc:spChg>
        <pc:spChg chg="add mod">
          <ac:chgData name="" userId="d0503dd80f5b27e5" providerId="LiveId" clId="{67D854C0-7E2A-4A35-AADC-8DAAB10BD265}" dt="2022-01-18T13:22:12.922" v="303" actId="123"/>
          <ac:spMkLst>
            <pc:docMk/>
            <pc:sldMk cId="1689799087" sldId="302"/>
            <ac:spMk id="9" creationId="{EF92C4E3-AB7F-4CA7-945E-C5E848119B1C}"/>
          </ac:spMkLst>
        </pc:spChg>
        <pc:picChg chg="add del mod">
          <ac:chgData name="" userId="d0503dd80f5b27e5" providerId="LiveId" clId="{67D854C0-7E2A-4A35-AADC-8DAAB10BD265}" dt="2022-01-18T12:10:57.969" v="142" actId="478"/>
          <ac:picMkLst>
            <pc:docMk/>
            <pc:sldMk cId="1689799087" sldId="302"/>
            <ac:picMk id="4" creationId="{1D155125-FD53-4422-9C56-7AB699E97084}"/>
          </ac:picMkLst>
        </pc:picChg>
        <pc:picChg chg="add mod">
          <ac:chgData name="" userId="d0503dd80f5b27e5" providerId="LiveId" clId="{67D854C0-7E2A-4A35-AADC-8DAAB10BD265}" dt="2022-01-18T12:32:24.343" v="177" actId="1076"/>
          <ac:picMkLst>
            <pc:docMk/>
            <pc:sldMk cId="1689799087" sldId="302"/>
            <ac:picMk id="5" creationId="{E4317C20-C296-437C-8D13-67119C7E9F1C}"/>
          </ac:picMkLst>
        </pc:picChg>
      </pc:sldChg>
      <pc:sldChg chg="addSp delSp modSp">
        <pc:chgData name="" userId="d0503dd80f5b27e5" providerId="LiveId" clId="{67D854C0-7E2A-4A35-AADC-8DAAB10BD265}" dt="2022-01-18T13:38:41.741" v="338" actId="27309"/>
        <pc:sldMkLst>
          <pc:docMk/>
          <pc:sldMk cId="2175344271" sldId="303"/>
        </pc:sldMkLst>
        <pc:spChg chg="add mod">
          <ac:chgData name="" userId="d0503dd80f5b27e5" providerId="LiveId" clId="{67D854C0-7E2A-4A35-AADC-8DAAB10BD265}" dt="2022-01-18T13:22:01.873" v="301" actId="123"/>
          <ac:spMkLst>
            <pc:docMk/>
            <pc:sldMk cId="2175344271" sldId="303"/>
            <ac:spMk id="4" creationId="{9CD0745E-2F0D-44A8-A71E-524EDA1BBD3A}"/>
          </ac:spMkLst>
        </pc:spChg>
        <pc:spChg chg="add mod">
          <ac:chgData name="" userId="d0503dd80f5b27e5" providerId="LiveId" clId="{67D854C0-7E2A-4A35-AADC-8DAAB10BD265}" dt="2022-01-18T13:13:57.014" v="196" actId="1076"/>
          <ac:spMkLst>
            <pc:docMk/>
            <pc:sldMk cId="2175344271" sldId="303"/>
            <ac:spMk id="5" creationId="{4857152C-0AF6-4D1A-A4A9-14897B3B7E7E}"/>
          </ac:spMkLst>
        </pc:spChg>
        <pc:graphicFrameChg chg="add del modGraphic">
          <ac:chgData name="" userId="d0503dd80f5b27e5" providerId="LiveId" clId="{67D854C0-7E2A-4A35-AADC-8DAAB10BD265}" dt="2022-01-18T13:38:41.741" v="338" actId="27309"/>
          <ac:graphicFrameMkLst>
            <pc:docMk/>
            <pc:sldMk cId="2175344271" sldId="303"/>
            <ac:graphicFrameMk id="6" creationId="{68A5EE21-01F1-4907-B2F0-4284634EA18D}"/>
          </ac:graphicFrameMkLst>
        </pc:graphicFrameChg>
        <pc:picChg chg="add mod">
          <ac:chgData name="" userId="d0503dd80f5b27e5" providerId="LiveId" clId="{67D854C0-7E2A-4A35-AADC-8DAAB10BD265}" dt="2022-01-18T13:14:37.867" v="198" actId="1076"/>
          <ac:picMkLst>
            <pc:docMk/>
            <pc:sldMk cId="2175344271" sldId="303"/>
            <ac:picMk id="2" creationId="{338FD6B3-D0B6-4609-89FD-29D069DD2CF7}"/>
          </ac:picMkLst>
        </pc:picChg>
      </pc:sldChg>
      <pc:sldChg chg="addSp delSp modSp add">
        <pc:chgData name="" userId="d0503dd80f5b27e5" providerId="LiveId" clId="{67D854C0-7E2A-4A35-AADC-8DAAB10BD265}" dt="2022-01-18T13:22:06.938" v="302" actId="123"/>
        <pc:sldMkLst>
          <pc:docMk/>
          <pc:sldMk cId="1261654764" sldId="307"/>
        </pc:sldMkLst>
        <pc:spChg chg="mod">
          <ac:chgData name="" userId="d0503dd80f5b27e5" providerId="LiveId" clId="{67D854C0-7E2A-4A35-AADC-8DAAB10BD265}" dt="2022-01-18T12:34:08.697" v="189" actId="1076"/>
          <ac:spMkLst>
            <pc:docMk/>
            <pc:sldMk cId="1261654764" sldId="307"/>
            <ac:spMk id="8" creationId="{45F6D8C5-0563-4C18-8B6C-D9EEEAA4EDA8}"/>
          </ac:spMkLst>
        </pc:spChg>
        <pc:spChg chg="mod">
          <ac:chgData name="" userId="d0503dd80f5b27e5" providerId="LiveId" clId="{67D854C0-7E2A-4A35-AADC-8DAAB10BD265}" dt="2022-01-18T13:22:06.938" v="302" actId="123"/>
          <ac:spMkLst>
            <pc:docMk/>
            <pc:sldMk cId="1261654764" sldId="307"/>
            <ac:spMk id="9" creationId="{EF92C4E3-AB7F-4CA7-945E-C5E848119B1C}"/>
          </ac:spMkLst>
        </pc:spChg>
        <pc:picChg chg="add mod">
          <ac:chgData name="" userId="d0503dd80f5b27e5" providerId="LiveId" clId="{67D854C0-7E2A-4A35-AADC-8DAAB10BD265}" dt="2022-01-18T12:33:58.356" v="188" actId="1076"/>
          <ac:picMkLst>
            <pc:docMk/>
            <pc:sldMk cId="1261654764" sldId="307"/>
            <ac:picMk id="2" creationId="{7CB9D821-6055-4C9A-A023-01AC3ABD12FF}"/>
          </ac:picMkLst>
        </pc:picChg>
        <pc:picChg chg="del">
          <ac:chgData name="" userId="d0503dd80f5b27e5" providerId="LiveId" clId="{67D854C0-7E2A-4A35-AADC-8DAAB10BD265}" dt="2022-01-18T12:31:55.460" v="168" actId="478"/>
          <ac:picMkLst>
            <pc:docMk/>
            <pc:sldMk cId="1261654764" sldId="307"/>
            <ac:picMk id="5" creationId="{E4317C20-C296-437C-8D13-67119C7E9F1C}"/>
          </ac:picMkLst>
        </pc:picChg>
      </pc:sldChg>
      <pc:sldChg chg="addSp delSp modSp add">
        <pc:chgData name="" userId="d0503dd80f5b27e5" providerId="LiveId" clId="{67D854C0-7E2A-4A35-AADC-8DAAB10BD265}" dt="2022-01-18T13:45:44.096" v="472" actId="20577"/>
        <pc:sldMkLst>
          <pc:docMk/>
          <pc:sldMk cId="3315624364" sldId="308"/>
        </pc:sldMkLst>
        <pc:spChg chg="del mod">
          <ac:chgData name="" userId="d0503dd80f5b27e5" providerId="LiveId" clId="{67D854C0-7E2A-4A35-AADC-8DAAB10BD265}" dt="2022-01-18T13:38:32.714" v="335" actId="478"/>
          <ac:spMkLst>
            <pc:docMk/>
            <pc:sldMk cId="3315624364" sldId="308"/>
            <ac:spMk id="4" creationId="{9CD0745E-2F0D-44A8-A71E-524EDA1BBD3A}"/>
          </ac:spMkLst>
        </pc:spChg>
        <pc:spChg chg="mod">
          <ac:chgData name="" userId="d0503dd80f5b27e5" providerId="LiveId" clId="{67D854C0-7E2A-4A35-AADC-8DAAB10BD265}" dt="2022-01-18T13:40:20.106" v="357" actId="1076"/>
          <ac:spMkLst>
            <pc:docMk/>
            <pc:sldMk cId="3315624364" sldId="308"/>
            <ac:spMk id="5" creationId="{4857152C-0AF6-4D1A-A4A9-14897B3B7E7E}"/>
          </ac:spMkLst>
        </pc:spChg>
        <pc:spChg chg="add mod">
          <ac:chgData name="" userId="d0503dd80f5b27e5" providerId="LiveId" clId="{67D854C0-7E2A-4A35-AADC-8DAAB10BD265}" dt="2022-01-18T13:39:01.154" v="342" actId="14100"/>
          <ac:spMkLst>
            <pc:docMk/>
            <pc:sldMk cId="3315624364" sldId="308"/>
            <ac:spMk id="6" creationId="{759EFC0A-E49C-47A2-AC1A-12E7E34A4E33}"/>
          </ac:spMkLst>
        </pc:spChg>
        <pc:spChg chg="add mod">
          <ac:chgData name="" userId="d0503dd80f5b27e5" providerId="LiveId" clId="{67D854C0-7E2A-4A35-AADC-8DAAB10BD265}" dt="2022-01-18T13:45:44.096" v="472" actId="20577"/>
          <ac:spMkLst>
            <pc:docMk/>
            <pc:sldMk cId="3315624364" sldId="308"/>
            <ac:spMk id="8" creationId="{5DF7A052-A0DD-4378-9E37-7C9140A4E37D}"/>
          </ac:spMkLst>
        </pc:spChg>
        <pc:picChg chg="del mod">
          <ac:chgData name="" userId="d0503dd80f5b27e5" providerId="LiveId" clId="{67D854C0-7E2A-4A35-AADC-8DAAB10BD265}" dt="2022-01-18T13:18:06.020" v="201" actId="478"/>
          <ac:picMkLst>
            <pc:docMk/>
            <pc:sldMk cId="3315624364" sldId="308"/>
            <ac:picMk id="2" creationId="{338FD6B3-D0B6-4609-89FD-29D069DD2CF7}"/>
          </ac:picMkLst>
        </pc:picChg>
        <pc:picChg chg="add mod">
          <ac:chgData name="" userId="d0503dd80f5b27e5" providerId="LiveId" clId="{67D854C0-7E2A-4A35-AADC-8DAAB10BD265}" dt="2022-01-18T13:39:43.935" v="352" actId="1076"/>
          <ac:picMkLst>
            <pc:docMk/>
            <pc:sldMk cId="3315624364" sldId="308"/>
            <ac:picMk id="3" creationId="{567E4682-8E8F-4F5A-A4A8-09998043E62C}"/>
          </ac:picMkLst>
        </pc:picChg>
      </pc:sldChg>
      <pc:sldChg chg="addSp delSp modSp add ord">
        <pc:chgData name="" userId="d0503dd80f5b27e5" providerId="LiveId" clId="{67D854C0-7E2A-4A35-AADC-8DAAB10BD265}" dt="2022-01-18T14:26:09.681" v="528"/>
        <pc:sldMkLst>
          <pc:docMk/>
          <pc:sldMk cId="107725442" sldId="309"/>
        </pc:sldMkLst>
        <pc:spChg chg="mod">
          <ac:chgData name="" userId="d0503dd80f5b27e5" providerId="LiveId" clId="{67D854C0-7E2A-4A35-AADC-8DAAB10BD265}" dt="2022-01-18T13:55:55.231" v="524" actId="1076"/>
          <ac:spMkLst>
            <pc:docMk/>
            <pc:sldMk cId="107725442" sldId="309"/>
            <ac:spMk id="4" creationId="{FEC53167-6F27-4834-A227-279A1DD23FB1}"/>
          </ac:spMkLst>
        </pc:spChg>
        <pc:spChg chg="add">
          <ac:chgData name="" userId="d0503dd80f5b27e5" providerId="LiveId" clId="{67D854C0-7E2A-4A35-AADC-8DAAB10BD265}" dt="2022-01-18T14:00:51.582" v="527"/>
          <ac:spMkLst>
            <pc:docMk/>
            <pc:sldMk cId="107725442" sldId="309"/>
            <ac:spMk id="6" creationId="{CB2D1728-6441-4B6B-8D95-1114CBCC6356}"/>
          </ac:spMkLst>
        </pc:spChg>
        <pc:picChg chg="del">
          <ac:chgData name="" userId="d0503dd80f5b27e5" providerId="LiveId" clId="{67D854C0-7E2A-4A35-AADC-8DAAB10BD265}" dt="2022-01-18T13:55:12.550" v="497" actId="478"/>
          <ac:picMkLst>
            <pc:docMk/>
            <pc:sldMk cId="107725442" sldId="309"/>
            <ac:picMk id="2" creationId="{C2A16B3E-3BB3-4CC9-BC1D-D844DF2A4F74}"/>
          </ac:picMkLst>
        </pc:picChg>
        <pc:picChg chg="add mod">
          <ac:chgData name="" userId="d0503dd80f5b27e5" providerId="LiveId" clId="{67D854C0-7E2A-4A35-AADC-8DAAB10BD265}" dt="2022-01-18T13:55:36.084" v="504" actId="1076"/>
          <ac:picMkLst>
            <pc:docMk/>
            <pc:sldMk cId="107725442" sldId="309"/>
            <ac:picMk id="3" creationId="{7A72AAF0-CC04-4433-B2F5-C67B60FD1F40}"/>
          </ac:picMkLst>
        </pc:picChg>
      </pc:sldChg>
    </pc:docChg>
  </pc:docChgLst>
  <pc:docChgLst>
    <pc:chgData userId="d0503dd80f5b27e5" providerId="LiveId" clId="{7B255498-7669-44C2-9E78-9EBB03157FFE}"/>
    <pc:docChg chg="undo custSel addSld delSld modSld">
      <pc:chgData name="" userId="d0503dd80f5b27e5" providerId="LiveId" clId="{7B255498-7669-44C2-9E78-9EBB03157FFE}" dt="2022-01-21T05:20:50.315" v="404"/>
      <pc:docMkLst>
        <pc:docMk/>
      </pc:docMkLst>
      <pc:sldChg chg="del">
        <pc:chgData name="" userId="d0503dd80f5b27e5" providerId="LiveId" clId="{7B255498-7669-44C2-9E78-9EBB03157FFE}" dt="2022-01-21T05:11:13.792" v="395" actId="2696"/>
        <pc:sldMkLst>
          <pc:docMk/>
          <pc:sldMk cId="2315861475" sldId="304"/>
        </pc:sldMkLst>
      </pc:sldChg>
      <pc:sldChg chg="modSp">
        <pc:chgData name="" userId="d0503dd80f5b27e5" providerId="LiveId" clId="{7B255498-7669-44C2-9E78-9EBB03157FFE}" dt="2022-01-21T03:39:31.493" v="83" actId="20577"/>
        <pc:sldMkLst>
          <pc:docMk/>
          <pc:sldMk cId="1261654764" sldId="307"/>
        </pc:sldMkLst>
        <pc:spChg chg="mod">
          <ac:chgData name="" userId="d0503dd80f5b27e5" providerId="LiveId" clId="{7B255498-7669-44C2-9E78-9EBB03157FFE}" dt="2022-01-21T03:39:31.493" v="83" actId="20577"/>
          <ac:spMkLst>
            <pc:docMk/>
            <pc:sldMk cId="1261654764" sldId="307"/>
            <ac:spMk id="12" creationId="{1AB94A01-6C21-48C1-B743-C3EAAE349C3C}"/>
          </ac:spMkLst>
        </pc:spChg>
      </pc:sldChg>
      <pc:sldChg chg="addSp delSp modSp add">
        <pc:chgData name="" userId="d0503dd80f5b27e5" providerId="LiveId" clId="{7B255498-7669-44C2-9E78-9EBB03157FFE}" dt="2022-01-21T05:10:22.759" v="389"/>
        <pc:sldMkLst>
          <pc:docMk/>
          <pc:sldMk cId="595247089" sldId="314"/>
        </pc:sldMkLst>
        <pc:spChg chg="del mod">
          <ac:chgData name="" userId="d0503dd80f5b27e5" providerId="LiveId" clId="{7B255498-7669-44C2-9E78-9EBB03157FFE}" dt="2022-01-21T03:41:53.139" v="119" actId="478"/>
          <ac:spMkLst>
            <pc:docMk/>
            <pc:sldMk cId="595247089" sldId="314"/>
            <ac:spMk id="4" creationId="{FEC53167-6F27-4834-A227-279A1DD23FB1}"/>
          </ac:spMkLst>
        </pc:spChg>
        <pc:spChg chg="mod">
          <ac:chgData name="" userId="d0503dd80f5b27e5" providerId="LiveId" clId="{7B255498-7669-44C2-9E78-9EBB03157FFE}" dt="2022-01-21T03:42:01.687" v="120" actId="1076"/>
          <ac:spMkLst>
            <pc:docMk/>
            <pc:sldMk cId="595247089" sldId="314"/>
            <ac:spMk id="10" creationId="{EBDA3F15-B8E8-43F7-B1C7-D388641711CE}"/>
          </ac:spMkLst>
        </pc:spChg>
        <pc:spChg chg="add mod">
          <ac:chgData name="" userId="d0503dd80f5b27e5" providerId="LiveId" clId="{7B255498-7669-44C2-9E78-9EBB03157FFE}" dt="2022-01-21T05:10:22.759" v="389"/>
          <ac:spMkLst>
            <pc:docMk/>
            <pc:sldMk cId="595247089" sldId="314"/>
            <ac:spMk id="12" creationId="{81B0CAFA-7F72-4729-BDF8-067556E02DBB}"/>
          </ac:spMkLst>
        </pc:spChg>
        <pc:picChg chg="add del mod">
          <ac:chgData name="" userId="d0503dd80f5b27e5" providerId="LiveId" clId="{7B255498-7669-44C2-9E78-9EBB03157FFE}" dt="2022-01-21T03:41:36.060" v="92" actId="478"/>
          <ac:picMkLst>
            <pc:docMk/>
            <pc:sldMk cId="595247089" sldId="314"/>
            <ac:picMk id="2" creationId="{C2A16B3E-3BB3-4CC9-BC1D-D844DF2A4F74}"/>
          </ac:picMkLst>
        </pc:picChg>
        <pc:picChg chg="del mod">
          <ac:chgData name="" userId="d0503dd80f5b27e5" providerId="LiveId" clId="{7B255498-7669-44C2-9E78-9EBB03157FFE}" dt="2022-01-21T03:41:33.754" v="90" actId="478"/>
          <ac:picMkLst>
            <pc:docMk/>
            <pc:sldMk cId="595247089" sldId="314"/>
            <ac:picMk id="9" creationId="{FC1D8590-FB91-4077-B78E-4D29547D6DA6}"/>
          </ac:picMkLst>
        </pc:picChg>
        <pc:picChg chg="add">
          <ac:chgData name="" userId="d0503dd80f5b27e5" providerId="LiveId" clId="{7B255498-7669-44C2-9E78-9EBB03157FFE}" dt="2022-01-21T03:41:36.429" v="93"/>
          <ac:picMkLst>
            <pc:docMk/>
            <pc:sldMk cId="595247089" sldId="314"/>
            <ac:picMk id="11" creationId="{B10745EB-5E0F-4346-99BA-7F3DF9F59081}"/>
          </ac:picMkLst>
        </pc:picChg>
      </pc:sldChg>
      <pc:sldChg chg="addSp delSp modSp add">
        <pc:chgData name="" userId="d0503dd80f5b27e5" providerId="LiveId" clId="{7B255498-7669-44C2-9E78-9EBB03157FFE}" dt="2022-01-21T05:20:50.315" v="404"/>
        <pc:sldMkLst>
          <pc:docMk/>
          <pc:sldMk cId="3769195215" sldId="315"/>
        </pc:sldMkLst>
        <pc:spChg chg="del mod">
          <ac:chgData name="" userId="d0503dd80f5b27e5" providerId="LiveId" clId="{7B255498-7669-44C2-9E78-9EBB03157FFE}" dt="2022-01-21T05:10:54.375" v="393" actId="478"/>
          <ac:spMkLst>
            <pc:docMk/>
            <pc:sldMk cId="3769195215" sldId="315"/>
            <ac:spMk id="10" creationId="{EBDA3F15-B8E8-43F7-B1C7-D388641711CE}"/>
          </ac:spMkLst>
        </pc:spChg>
        <pc:spChg chg="add mod">
          <ac:chgData name="" userId="d0503dd80f5b27e5" providerId="LiveId" clId="{7B255498-7669-44C2-9E78-9EBB03157FFE}" dt="2022-01-21T05:20:50.315" v="404"/>
          <ac:spMkLst>
            <pc:docMk/>
            <pc:sldMk cId="3769195215" sldId="315"/>
            <ac:spMk id="11" creationId="{F47A116C-0D7D-4C08-BF47-C7C8EFD248C4}"/>
          </ac:spMkLst>
        </pc:spChg>
        <pc:picChg chg="del">
          <ac:chgData name="" userId="d0503dd80f5b27e5" providerId="LiveId" clId="{7B255498-7669-44C2-9E78-9EBB03157FFE}" dt="2022-01-21T05:10:50.655" v="391" actId="478"/>
          <ac:picMkLst>
            <pc:docMk/>
            <pc:sldMk cId="3769195215" sldId="315"/>
            <ac:picMk id="9" creationId="{FC1D8590-FB91-4077-B78E-4D29547D6D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27230-02B0-406D-8C5E-687723A6836A}" type="datetimeFigureOut">
              <a:rPr lang="ko-KR" altLang="en-US" smtClean="0"/>
              <a:t>2022-01-21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3F920-CF68-4CCE-A890-16695B332204}" type="slidenum">
              <a:rPr lang="ko-KR" altLang="en-US" smtClean="0"/>
              <a:t>‹#›</a:t>
            </a:fld>
            <a:endParaRPr lang="ko-KR" altLang="en-US"/>
          </a:p>
        </p:txBody>
      </p:sp>
    </p:spTree>
    <p:extLst>
      <p:ext uri="{BB962C8B-B14F-4D97-AF65-F5344CB8AC3E}">
        <p14:creationId xmlns:p14="http://schemas.microsoft.com/office/powerpoint/2010/main" val="181568840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93A4878-2984-48F1-9955-77F19B06AD75}" type="slidenum">
              <a:rPr lang="ko-KR" altLang="en-US" smtClean="0"/>
              <a:t>24</a:t>
            </a:fld>
            <a:endParaRPr lang="ko-KR" altLang="en-US"/>
          </a:p>
        </p:txBody>
      </p:sp>
    </p:spTree>
    <p:extLst>
      <p:ext uri="{BB962C8B-B14F-4D97-AF65-F5344CB8AC3E}">
        <p14:creationId xmlns:p14="http://schemas.microsoft.com/office/powerpoint/2010/main" val="1597884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C4DABC-CB58-4CF3-A6FC-C0771B1A5DF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224B6AB-71F9-4538-88AA-AA7919577D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BA35CD2-8AF2-4C72-93EB-C1A0E5CC9BD9}"/>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5" name="바닥글 개체 틀 4">
            <a:extLst>
              <a:ext uri="{FF2B5EF4-FFF2-40B4-BE49-F238E27FC236}">
                <a16:creationId xmlns:a16="http://schemas.microsoft.com/office/drawing/2014/main" id="{57E9F532-2213-44CE-B651-9146F975710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8CDADD-BDFB-4D09-8F57-1FB3EA086B08}"/>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121394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AB057E-DB8F-49FF-BC3E-392F3BEA9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B6338B6-B883-4EAF-8FD5-57E2FEE2A29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68FC6A9-97E1-49EF-B03B-4FCE4D700FE1}"/>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5" name="바닥글 개체 틀 4">
            <a:extLst>
              <a:ext uri="{FF2B5EF4-FFF2-40B4-BE49-F238E27FC236}">
                <a16:creationId xmlns:a16="http://schemas.microsoft.com/office/drawing/2014/main" id="{38F152B6-AB13-4C90-8E36-5C36F35D95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7FD535B-D5A2-473D-9DAE-4B60C46C08DB}"/>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232423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6A8A0FD-AF23-4518-AED1-F31FBE49F56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278F89A-3896-453B-87FB-18F7AF8D2AE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83D2392-5DF6-4B54-80C2-3D028091329F}"/>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5" name="바닥글 개체 틀 4">
            <a:extLst>
              <a:ext uri="{FF2B5EF4-FFF2-40B4-BE49-F238E27FC236}">
                <a16:creationId xmlns:a16="http://schemas.microsoft.com/office/drawing/2014/main" id="{4AFCBB57-31C7-425E-B136-55A14D5D1A0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1ABC208-7ABE-435E-B01C-85A4C463945D}"/>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86382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77BB85-F68E-4333-8B04-89474ECE9F8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FCD4B07-7432-4292-BCF7-30116AAF6BD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4D9F132-ECA4-4BCE-8375-DC920A2DCB91}"/>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5" name="바닥글 개체 틀 4">
            <a:extLst>
              <a:ext uri="{FF2B5EF4-FFF2-40B4-BE49-F238E27FC236}">
                <a16:creationId xmlns:a16="http://schemas.microsoft.com/office/drawing/2014/main" id="{D2C4A155-FE53-450B-BFC8-C9C4159A16F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0ED9A3-3311-4E8E-A19C-3CB53A01FEC8}"/>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36349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8AF2CF-D22D-41AA-9995-85BF24EFF36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EC0AAF9-4B63-44A7-A2B7-7EF18835A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AC5F6ED-67B3-4CAB-ACF6-320B62854987}"/>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5" name="바닥글 개체 틀 4">
            <a:extLst>
              <a:ext uri="{FF2B5EF4-FFF2-40B4-BE49-F238E27FC236}">
                <a16:creationId xmlns:a16="http://schemas.microsoft.com/office/drawing/2014/main" id="{74F47C6A-8152-4170-8997-CEF4859591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38D04B3-974D-4F5D-AD01-D5765FDB4611}"/>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220173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7BD45-6FD0-4503-B8E7-B8409754C2B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A8AD9DA-D36D-4D7C-91DB-77545B854D8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F354F82-6A08-4980-8252-687C8C9809F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D22A453-CA75-4818-99D2-FC49BD00CD77}"/>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6" name="바닥글 개체 틀 5">
            <a:extLst>
              <a:ext uri="{FF2B5EF4-FFF2-40B4-BE49-F238E27FC236}">
                <a16:creationId xmlns:a16="http://schemas.microsoft.com/office/drawing/2014/main" id="{3A0D04CA-7B00-4218-B005-0996A53C359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C338853-306A-463E-A3F5-5FF87EC11227}"/>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215547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EB12F1-E941-489B-82B4-A8EDBBA9935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A5DDBEF-0664-48CC-9FD5-6053FAA60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3E27BBA-A671-4BE0-87A8-F1F17C32F86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F536001-9988-446F-86EB-46D9ABD00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3F2CF64-0DC1-4DEF-8194-9CC77CF9EC4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82E19BE-D40E-4100-BA12-DE4F73CB618E}"/>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8" name="바닥글 개체 틀 7">
            <a:extLst>
              <a:ext uri="{FF2B5EF4-FFF2-40B4-BE49-F238E27FC236}">
                <a16:creationId xmlns:a16="http://schemas.microsoft.com/office/drawing/2014/main" id="{5FAA3035-5C98-4158-AC17-27E6C9E3B8B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56C4F84-C2EF-43C5-95B7-51D21EC8EA30}"/>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242384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732EDC-C42C-47A7-9F77-153E91D99B4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C492717-A064-44DA-A550-F14282F0A8D8}"/>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4" name="바닥글 개체 틀 3">
            <a:extLst>
              <a:ext uri="{FF2B5EF4-FFF2-40B4-BE49-F238E27FC236}">
                <a16:creationId xmlns:a16="http://schemas.microsoft.com/office/drawing/2014/main" id="{9779CE2C-A0B7-4E3A-844E-D6BACE7BEBB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5FB4B97-DA22-467C-9066-3AC777CE5425}"/>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5169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973F504-EB8B-469F-AA42-935A668BF5EF}"/>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3" name="바닥글 개체 틀 2">
            <a:extLst>
              <a:ext uri="{FF2B5EF4-FFF2-40B4-BE49-F238E27FC236}">
                <a16:creationId xmlns:a16="http://schemas.microsoft.com/office/drawing/2014/main" id="{4E6D8DD7-D6B8-4DBE-BEBF-C2E7C2E6C86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C08D053-0460-48E5-A57A-5B15DBB02EB0}"/>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254878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916A3E-5702-41FB-BF5C-03313F3BE2D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79CAEDB-5600-4F29-9D30-1216B02C7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BF6C743-BEB5-429E-9033-31CCC41E7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D710112-1EDF-436E-9304-A2825E4E1CFD}"/>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6" name="바닥글 개체 틀 5">
            <a:extLst>
              <a:ext uri="{FF2B5EF4-FFF2-40B4-BE49-F238E27FC236}">
                <a16:creationId xmlns:a16="http://schemas.microsoft.com/office/drawing/2014/main" id="{4E532B8F-2405-43D8-989E-A84E7F1A56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B40F8E4-0C56-4674-B849-275F01084B9F}"/>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10821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B853E9-524D-440F-BFE8-94BB77533D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EC68ADE-66D1-4843-B652-6E7FC29A4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199A7D1-B415-44EA-A5E4-08837A2C6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07378E-2EC2-4288-8655-8B8C1531B0C4}"/>
              </a:ext>
            </a:extLst>
          </p:cNvPr>
          <p:cNvSpPr>
            <a:spLocks noGrp="1"/>
          </p:cNvSpPr>
          <p:nvPr>
            <p:ph type="dt" sz="half" idx="10"/>
          </p:nvPr>
        </p:nvSpPr>
        <p:spPr/>
        <p:txBody>
          <a:bodyPr/>
          <a:lstStyle/>
          <a:p>
            <a:fld id="{0ACDF40D-BD50-4992-88D3-75F9D3E883E0}" type="datetimeFigureOut">
              <a:rPr lang="ko-KR" altLang="en-US" smtClean="0"/>
              <a:t>2022-01-21</a:t>
            </a:fld>
            <a:endParaRPr lang="ko-KR" altLang="en-US"/>
          </a:p>
        </p:txBody>
      </p:sp>
      <p:sp>
        <p:nvSpPr>
          <p:cNvPr id="6" name="바닥글 개체 틀 5">
            <a:extLst>
              <a:ext uri="{FF2B5EF4-FFF2-40B4-BE49-F238E27FC236}">
                <a16:creationId xmlns:a16="http://schemas.microsoft.com/office/drawing/2014/main" id="{C332BD55-B2F3-42BE-91AB-C8CBD51DA58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D75BF1B-D199-4BB5-BA17-25589067B471}"/>
              </a:ext>
            </a:extLst>
          </p:cNvPr>
          <p:cNvSpPr>
            <a:spLocks noGrp="1"/>
          </p:cNvSpPr>
          <p:nvPr>
            <p:ph type="sldNum" sz="quarter" idx="12"/>
          </p:nvPr>
        </p:nvSpPr>
        <p:spPr/>
        <p:txBody>
          <a:body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338760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157B33D-7051-4586-BABD-3D9E54E1A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E6E6937-A270-4C07-94C5-6C84CAD06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ADEB30C-E8CF-4ACB-A357-9FF6A90FF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DF40D-BD50-4992-88D3-75F9D3E883E0}" type="datetimeFigureOut">
              <a:rPr lang="ko-KR" altLang="en-US" smtClean="0"/>
              <a:t>2022-01-21</a:t>
            </a:fld>
            <a:endParaRPr lang="ko-KR" altLang="en-US"/>
          </a:p>
        </p:txBody>
      </p:sp>
      <p:sp>
        <p:nvSpPr>
          <p:cNvPr id="5" name="바닥글 개체 틀 4">
            <a:extLst>
              <a:ext uri="{FF2B5EF4-FFF2-40B4-BE49-F238E27FC236}">
                <a16:creationId xmlns:a16="http://schemas.microsoft.com/office/drawing/2014/main" id="{CDF0B7C8-7E53-4394-AE49-D7B97F1F73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4DD8257-7472-4CB6-B689-12BCC0494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45703-2F7B-4A8A-9E21-CF09B049F17B}" type="slidenum">
              <a:rPr lang="ko-KR" altLang="en-US" smtClean="0"/>
              <a:t>‹#›</a:t>
            </a:fld>
            <a:endParaRPr lang="ko-KR" altLang="en-US"/>
          </a:p>
        </p:txBody>
      </p:sp>
    </p:spTree>
    <p:extLst>
      <p:ext uri="{BB962C8B-B14F-4D97-AF65-F5344CB8AC3E}">
        <p14:creationId xmlns:p14="http://schemas.microsoft.com/office/powerpoint/2010/main" val="195775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finelayer.com/pix2pix/"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ffinelayer.com/pix2pix/https:/affinelayer.com/pix2pix/"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m.blog.naver.com/PostView.naver?isHttpsRedirect=true&amp;blogId=laonple&amp;logNo=221366130381"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ensorflow.org/tutorials/generative/pix2pix"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nsorflow.org/tutorials/generative/pix2pix"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 Id="rId4" Type="http://schemas.openxmlformats.org/officeDocument/2006/relationships/hyperlink" Target="http://efrosgans.eecs.berkeley.edu/pix2pix/datasets/maps.tar.gz"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611.07004" TargetMode="External"/><Relationship Id="rId2" Type="http://schemas.openxmlformats.org/officeDocument/2006/relationships/hyperlink" Target="https://github.com/phillipi/pix2pix" TargetMode="External"/><Relationship Id="rId1" Type="http://schemas.openxmlformats.org/officeDocument/2006/relationships/slideLayout" Target="../slideLayouts/slideLayout1.xml"/><Relationship Id="rId4" Type="http://schemas.openxmlformats.org/officeDocument/2006/relationships/hyperlink" Target="https://phillipi.github.io/pix2pi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achinelearningmastery.com/how-to-develop-a-pix2pix-gan-for-image-to-image-translation/" TargetMode="External"/><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achinelearningmastery.com/how-to-develop-a-pix2pix-gan-for-image-to-image-translation/"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hyperlink" Target="https://machinelearningmastery.com/how-to-develop-a-pix2pix-gan-for-image-to-image-transl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sbsb.github.io/gan/2020/06/17/GAN-newbie-guide.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ysbsb.github.io/gan/2020/06/17/GAN-newbie-guide.htm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ysbsb.github.io/gan/2020/06/17/GAN-newbie-guide.html"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1611.07004" TargetMode="Externa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Data-flow-of-Pix2Pix-in-this-research_fig2_332932603"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affinelayer.com/pix2pix/https:/affinelayer.com/pix2pix/"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1BE9EE-AC62-4501-A31C-76DFBB4DD085}"/>
              </a:ext>
            </a:extLst>
          </p:cNvPr>
          <p:cNvSpPr>
            <a:spLocks noGrp="1"/>
          </p:cNvSpPr>
          <p:nvPr>
            <p:ph type="ctrTitle"/>
          </p:nvPr>
        </p:nvSpPr>
        <p:spPr>
          <a:xfrm>
            <a:off x="265651" y="1412336"/>
            <a:ext cx="11660697" cy="2387600"/>
          </a:xfrm>
        </p:spPr>
        <p:txBody>
          <a:bodyPr>
            <a:normAutofit/>
          </a:bodyPr>
          <a:lstStyle/>
          <a:p>
            <a:pPr algn="l"/>
            <a:r>
              <a:rPr lang="en-US" altLang="ko-KR" sz="3500" dirty="0">
                <a:latin typeface="Arial Black" panose="020B0A04020102020204" pitchFamily="34" charset="0"/>
              </a:rPr>
              <a:t>How to Develop a Pix2Pix GAN </a:t>
            </a:r>
            <a:br>
              <a:rPr lang="en-US" altLang="ko-KR" sz="3500" dirty="0">
                <a:latin typeface="Arial Black" panose="020B0A04020102020204" pitchFamily="34" charset="0"/>
              </a:rPr>
            </a:br>
            <a:r>
              <a:rPr lang="en-US" altLang="ko-KR" sz="3500" dirty="0">
                <a:latin typeface="Arial Black" panose="020B0A04020102020204" pitchFamily="34" charset="0"/>
              </a:rPr>
              <a:t>for Image-to-Image Translation</a:t>
            </a:r>
            <a:endParaRPr lang="ko-KR" altLang="en-US" sz="3500" dirty="0">
              <a:latin typeface="Arial Black" panose="020B0A04020102020204" pitchFamily="34" charset="0"/>
            </a:endParaRPr>
          </a:p>
        </p:txBody>
      </p:sp>
      <p:sp>
        <p:nvSpPr>
          <p:cNvPr id="3" name="부제목 2">
            <a:extLst>
              <a:ext uri="{FF2B5EF4-FFF2-40B4-BE49-F238E27FC236}">
                <a16:creationId xmlns:a16="http://schemas.microsoft.com/office/drawing/2014/main" id="{F8951FED-4B04-43A0-946F-3161DDB8CD4C}"/>
              </a:ext>
            </a:extLst>
          </p:cNvPr>
          <p:cNvSpPr>
            <a:spLocks noGrp="1"/>
          </p:cNvSpPr>
          <p:nvPr>
            <p:ph type="subTitle" idx="1"/>
          </p:nvPr>
        </p:nvSpPr>
        <p:spPr>
          <a:xfrm>
            <a:off x="366319" y="6118735"/>
            <a:ext cx="2502716" cy="357565"/>
          </a:xfrm>
        </p:spPr>
        <p:txBody>
          <a:bodyPr>
            <a:normAutofit lnSpcReduction="10000"/>
          </a:bodyPr>
          <a:lstStyle/>
          <a:p>
            <a:pPr algn="l"/>
            <a:r>
              <a:rPr lang="en-US" altLang="ko-KR" sz="2000" dirty="0">
                <a:latin typeface="Arial" panose="020B0604020202020204" pitchFamily="34" charset="0"/>
                <a:cs typeface="Arial" panose="020B0604020202020204" pitchFamily="34" charset="0"/>
              </a:rPr>
              <a:t>Date : 2022-01-19</a:t>
            </a:r>
            <a:endParaRPr lang="ko-KR"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984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Generator with skip connection</a:t>
            </a:r>
            <a:endParaRPr lang="ko-KR" altLang="en-US" sz="3500" b="1" dirty="0">
              <a:latin typeface="Arial" panose="020B0604020202020204" pitchFamily="34" charset="0"/>
              <a:cs typeface="Arial" panose="020B0604020202020204" pitchFamily="34" charset="0"/>
            </a:endParaRPr>
          </a:p>
        </p:txBody>
      </p:sp>
      <p:pic>
        <p:nvPicPr>
          <p:cNvPr id="2" name="그림 1">
            <a:extLst>
              <a:ext uri="{FF2B5EF4-FFF2-40B4-BE49-F238E27FC236}">
                <a16:creationId xmlns:a16="http://schemas.microsoft.com/office/drawing/2014/main" id="{7CB9D821-6055-4C9A-A023-01AC3ABD12FF}"/>
              </a:ext>
            </a:extLst>
          </p:cNvPr>
          <p:cNvPicPr>
            <a:picLocks/>
          </p:cNvPicPr>
          <p:nvPr/>
        </p:nvPicPr>
        <p:blipFill>
          <a:blip r:embed="rId2"/>
          <a:stretch>
            <a:fillRect/>
          </a:stretch>
        </p:blipFill>
        <p:spPr>
          <a:xfrm>
            <a:off x="83819" y="3653962"/>
            <a:ext cx="7083683" cy="1762640"/>
          </a:xfrm>
          <a:prstGeom prst="rect">
            <a:avLst/>
          </a:prstGeom>
        </p:spPr>
      </p:pic>
      <p:sp>
        <p:nvSpPr>
          <p:cNvPr id="6" name="Line 6">
            <a:extLst>
              <a:ext uri="{FF2B5EF4-FFF2-40B4-BE49-F238E27FC236}">
                <a16:creationId xmlns:a16="http://schemas.microsoft.com/office/drawing/2014/main" id="{3280847A-9B4C-4C58-B5D9-3E8EB2715F55}"/>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부제목 2">
            <a:extLst>
              <a:ext uri="{FF2B5EF4-FFF2-40B4-BE49-F238E27FC236}">
                <a16:creationId xmlns:a16="http://schemas.microsoft.com/office/drawing/2014/main" id="{D2529B61-E93E-47BB-A152-CDABE86A2E4A}"/>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https://affinelayer.com/pix2pix/</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2" name="부제목 2">
            <a:extLst>
              <a:ext uri="{FF2B5EF4-FFF2-40B4-BE49-F238E27FC236}">
                <a16:creationId xmlns:a16="http://schemas.microsoft.com/office/drawing/2014/main" id="{1AB94A01-6C21-48C1-B743-C3EAAE349C3C}"/>
              </a:ext>
            </a:extLst>
          </p:cNvPr>
          <p:cNvSpPr txBox="1">
            <a:spLocks/>
          </p:cNvSpPr>
          <p:nvPr/>
        </p:nvSpPr>
        <p:spPr>
          <a:xfrm>
            <a:off x="322052" y="1068965"/>
            <a:ext cx="11547896" cy="2833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In order to improve the performance of the image-to-image transform in the paper, the authors used a "U-Net" instead of simple encoder-decoder architecture. This is the same thing, but with "skip connections" directly connecting encoder layers to decoder layers.</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skip connections give the network the option of bypassing the encoding/decoding part so that share the low-level information between the input and output.</a:t>
            </a:r>
          </a:p>
        </p:txBody>
      </p:sp>
      <p:pic>
        <p:nvPicPr>
          <p:cNvPr id="13" name="그림 12">
            <a:extLst>
              <a:ext uri="{FF2B5EF4-FFF2-40B4-BE49-F238E27FC236}">
                <a16:creationId xmlns:a16="http://schemas.microsoft.com/office/drawing/2014/main" id="{ADB28589-F00E-4C4E-B385-216E7F5E2D05}"/>
              </a:ext>
            </a:extLst>
          </p:cNvPr>
          <p:cNvPicPr>
            <a:picLocks noChangeAspect="1"/>
          </p:cNvPicPr>
          <p:nvPr/>
        </p:nvPicPr>
        <p:blipFill>
          <a:blip r:embed="rId4"/>
          <a:stretch>
            <a:fillRect/>
          </a:stretch>
        </p:blipFill>
        <p:spPr>
          <a:xfrm>
            <a:off x="7242772" y="3653962"/>
            <a:ext cx="4792981" cy="1734681"/>
          </a:xfrm>
          <a:prstGeom prst="rect">
            <a:avLst/>
          </a:prstGeom>
        </p:spPr>
      </p:pic>
    </p:spTree>
    <p:extLst>
      <p:ext uri="{BB962C8B-B14F-4D97-AF65-F5344CB8AC3E}">
        <p14:creationId xmlns:p14="http://schemas.microsoft.com/office/powerpoint/2010/main" val="126165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Discriminator with </a:t>
            </a:r>
            <a:r>
              <a:rPr lang="en-US" altLang="ko-KR" sz="3500" b="1" dirty="0" err="1">
                <a:latin typeface="Arial" panose="020B0604020202020204" pitchFamily="34" charset="0"/>
                <a:cs typeface="Arial" panose="020B0604020202020204" pitchFamily="34" charset="0"/>
              </a:rPr>
              <a:t>PatchGAN</a:t>
            </a:r>
            <a:endParaRPr lang="ko-KR" altLang="en-US" sz="3500" b="1" dirty="0">
              <a:latin typeface="Arial" panose="020B0604020202020204" pitchFamily="34" charset="0"/>
              <a:cs typeface="Arial" panose="020B0604020202020204" pitchFamily="34" charset="0"/>
            </a:endParaRPr>
          </a:p>
        </p:txBody>
      </p:sp>
      <p:pic>
        <p:nvPicPr>
          <p:cNvPr id="2" name="그림 1">
            <a:extLst>
              <a:ext uri="{FF2B5EF4-FFF2-40B4-BE49-F238E27FC236}">
                <a16:creationId xmlns:a16="http://schemas.microsoft.com/office/drawing/2014/main" id="{338FD6B3-D0B6-4609-89FD-29D069DD2CF7}"/>
              </a:ext>
            </a:extLst>
          </p:cNvPr>
          <p:cNvPicPr>
            <a:picLocks noChangeAspect="1"/>
          </p:cNvPicPr>
          <p:nvPr/>
        </p:nvPicPr>
        <p:blipFill>
          <a:blip r:embed="rId2"/>
          <a:stretch>
            <a:fillRect/>
          </a:stretch>
        </p:blipFill>
        <p:spPr>
          <a:xfrm>
            <a:off x="805782" y="3429000"/>
            <a:ext cx="10574226" cy="1676634"/>
          </a:xfrm>
          <a:prstGeom prst="rect">
            <a:avLst/>
          </a:prstGeom>
        </p:spPr>
      </p:pic>
      <p:sp>
        <p:nvSpPr>
          <p:cNvPr id="6" name="Line 6">
            <a:extLst>
              <a:ext uri="{FF2B5EF4-FFF2-40B4-BE49-F238E27FC236}">
                <a16:creationId xmlns:a16="http://schemas.microsoft.com/office/drawing/2014/main" id="{3F5EA564-2A01-4B82-A6A0-FAD765153553}"/>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부제목 2">
            <a:extLst>
              <a:ext uri="{FF2B5EF4-FFF2-40B4-BE49-F238E27FC236}">
                <a16:creationId xmlns:a16="http://schemas.microsoft.com/office/drawing/2014/main" id="{9FCA33B1-6211-426F-87C4-36203CFFC904}"/>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https://affinelayer.com/pix2pix/</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부제목 2">
            <a:extLst>
              <a:ext uri="{FF2B5EF4-FFF2-40B4-BE49-F238E27FC236}">
                <a16:creationId xmlns:a16="http://schemas.microsoft.com/office/drawing/2014/main" id="{B592738F-F79E-4782-89C2-397CBF6E531A}"/>
              </a:ext>
            </a:extLst>
          </p:cNvPr>
          <p:cNvSpPr txBox="1">
            <a:spLocks/>
          </p:cNvSpPr>
          <p:nvPr/>
        </p:nvSpPr>
        <p:spPr>
          <a:xfrm>
            <a:off x="322052" y="1068965"/>
            <a:ext cx="11547896" cy="2833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Discriminator has the job of taking two images, an input image and an unknown image (which will be either a target or output image from the generator), and deciding if the second image was produced by the generator or not.</a:t>
            </a:r>
          </a:p>
        </p:txBody>
      </p:sp>
    </p:spTree>
    <p:extLst>
      <p:ext uri="{BB962C8B-B14F-4D97-AF65-F5344CB8AC3E}">
        <p14:creationId xmlns:p14="http://schemas.microsoft.com/office/powerpoint/2010/main" val="217534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Discriminator with </a:t>
            </a:r>
            <a:r>
              <a:rPr lang="en-US" altLang="ko-KR" sz="3500" b="1" dirty="0" err="1">
                <a:latin typeface="Arial" panose="020B0604020202020204" pitchFamily="34" charset="0"/>
                <a:cs typeface="Arial" panose="020B0604020202020204" pitchFamily="34" charset="0"/>
              </a:rPr>
              <a:t>PatchGAN</a:t>
            </a:r>
            <a:endParaRPr lang="ko-KR" altLang="en-US" sz="3500" b="1"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567E4682-8E8F-4F5A-A4A8-09998043E62C}"/>
              </a:ext>
            </a:extLst>
          </p:cNvPr>
          <p:cNvPicPr>
            <a:picLocks noChangeAspect="1"/>
          </p:cNvPicPr>
          <p:nvPr/>
        </p:nvPicPr>
        <p:blipFill>
          <a:blip r:embed="rId2"/>
          <a:stretch>
            <a:fillRect/>
          </a:stretch>
        </p:blipFill>
        <p:spPr>
          <a:xfrm>
            <a:off x="1058239" y="3832262"/>
            <a:ext cx="3565312" cy="2801555"/>
          </a:xfrm>
          <a:prstGeom prst="rect">
            <a:avLst/>
          </a:prstGeom>
        </p:spPr>
      </p:pic>
      <p:sp>
        <p:nvSpPr>
          <p:cNvPr id="8" name="부제목 2">
            <a:extLst>
              <a:ext uri="{FF2B5EF4-FFF2-40B4-BE49-F238E27FC236}">
                <a16:creationId xmlns:a16="http://schemas.microsoft.com/office/drawing/2014/main" id="{5DF7A052-A0DD-4378-9E37-7C9140A4E37D}"/>
              </a:ext>
            </a:extLst>
          </p:cNvPr>
          <p:cNvSpPr txBox="1">
            <a:spLocks/>
          </p:cNvSpPr>
          <p:nvPr/>
        </p:nvSpPr>
        <p:spPr>
          <a:xfrm>
            <a:off x="4623551" y="4074128"/>
            <a:ext cx="6722473" cy="24538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Advantage of </a:t>
            </a:r>
            <a:r>
              <a:rPr lang="en-US" altLang="ko-KR" sz="2000" dirty="0" err="1">
                <a:latin typeface="Arial" panose="020B0604020202020204" pitchFamily="34" charset="0"/>
                <a:cs typeface="Arial" panose="020B0604020202020204" pitchFamily="34" charset="0"/>
              </a:rPr>
              <a:t>PatchGAN</a:t>
            </a:r>
            <a:endParaRPr lang="en-US" altLang="ko-KR" sz="2000" dirty="0">
              <a:latin typeface="Arial" panose="020B0604020202020204" pitchFamily="34" charset="0"/>
              <a:cs typeface="Arial" panose="020B0604020202020204" pitchFamily="34" charset="0"/>
            </a:endParaRPr>
          </a:p>
          <a:p>
            <a:pPr algn="just">
              <a:lnSpc>
                <a:spcPct val="100000"/>
              </a:lnSpc>
            </a:pPr>
            <a:r>
              <a:rPr lang="en-US" altLang="ko-KR" sz="2000" dirty="0">
                <a:latin typeface="Arial" panose="020B0604020202020204" pitchFamily="34" charset="0"/>
                <a:cs typeface="Arial" panose="020B0604020202020204" pitchFamily="34" charset="0"/>
              </a:rPr>
              <a:t>   - A smaller </a:t>
            </a:r>
            <a:r>
              <a:rPr lang="en-US" altLang="ko-KR" sz="2000" dirty="0" err="1">
                <a:latin typeface="Arial" panose="020B0604020202020204" pitchFamily="34" charset="0"/>
                <a:cs typeface="Arial" panose="020B0604020202020204" pitchFamily="34" charset="0"/>
              </a:rPr>
              <a:t>PatchGAN</a:t>
            </a:r>
            <a:r>
              <a:rPr lang="en-US" altLang="ko-KR" sz="2000" dirty="0">
                <a:latin typeface="Arial" panose="020B0604020202020204" pitchFamily="34" charset="0"/>
                <a:cs typeface="Arial" panose="020B0604020202020204" pitchFamily="34" charset="0"/>
              </a:rPr>
              <a:t> has fewer parameters</a:t>
            </a:r>
          </a:p>
          <a:p>
            <a:pPr algn="just">
              <a:lnSpc>
                <a:spcPct val="100000"/>
              </a:lnSpc>
            </a:pPr>
            <a:r>
              <a:rPr lang="en-US" altLang="ko-KR" sz="2000" dirty="0">
                <a:latin typeface="Arial" panose="020B0604020202020204" pitchFamily="34" charset="0"/>
                <a:cs typeface="Arial" panose="020B0604020202020204" pitchFamily="34" charset="0"/>
              </a:rPr>
              <a:t>   - Can be applied to arbitrarily large images </a:t>
            </a:r>
            <a:endParaRPr lang="en-US" altLang="ko-KR" sz="2000" dirty="0">
              <a:latin typeface="Arial" panose="020B0604020202020204" pitchFamily="34" charset="0"/>
              <a:ea typeface="나눔스퀘어" panose="020B0600000101010101" pitchFamily="50" charset="-127"/>
              <a:cs typeface="Arial" panose="020B0604020202020204" pitchFamily="34" charset="0"/>
            </a:endParaRPr>
          </a:p>
        </p:txBody>
      </p:sp>
      <p:sp>
        <p:nvSpPr>
          <p:cNvPr id="11" name="Line 6">
            <a:extLst>
              <a:ext uri="{FF2B5EF4-FFF2-40B4-BE49-F238E27FC236}">
                <a16:creationId xmlns:a16="http://schemas.microsoft.com/office/drawing/2014/main" id="{0D06ACE9-4017-4EEC-BB06-CF3CA47EE8F6}"/>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부제목 2">
            <a:extLst>
              <a:ext uri="{FF2B5EF4-FFF2-40B4-BE49-F238E27FC236}">
                <a16:creationId xmlns:a16="http://schemas.microsoft.com/office/drawing/2014/main" id="{A3FBD9B4-E193-40E1-AD7D-57AE23614723}"/>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https://m.blog.naver.com/PostView.naver?isHttpsRedirect=true&amp;blogId=laonple&amp;logNo=221366130381</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3" name="부제목 2">
            <a:extLst>
              <a:ext uri="{FF2B5EF4-FFF2-40B4-BE49-F238E27FC236}">
                <a16:creationId xmlns:a16="http://schemas.microsoft.com/office/drawing/2014/main" id="{3FC7CE35-98B4-4ABC-848A-B8D5C741750B}"/>
              </a:ext>
            </a:extLst>
          </p:cNvPr>
          <p:cNvSpPr txBox="1">
            <a:spLocks/>
          </p:cNvSpPr>
          <p:nvPr/>
        </p:nvSpPr>
        <p:spPr>
          <a:xfrm>
            <a:off x="322052" y="1068965"/>
            <a:ext cx="11547896" cy="2833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Discriminator concentrate on high-frequency structure (relying on an L1 term to force low-frequency correctness), it is sufficient to restrict our attention to the structure in local image patches.</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Discriminator tries to classify if each N ×N patch in an image is real or fake. We run this discriminator convolutionally across the image, averaging all responses to provide the ultimate output of D.</a:t>
            </a:r>
          </a:p>
          <a:p>
            <a:pPr marL="342900" indent="-342900" algn="l">
              <a:lnSpc>
                <a:spcPct val="100000"/>
              </a:lnSpc>
              <a:buFont typeface="Arial" panose="020B0604020202020204" pitchFamily="34" charset="0"/>
              <a:buChar char="•"/>
            </a:pPr>
            <a:endParaRPr lang="en-US" altLang="ko-KR" sz="2000"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331562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Optimization and inference</a:t>
            </a:r>
            <a:endParaRPr lang="ko-KR" altLang="en-US" sz="3500" b="1" dirty="0">
              <a:latin typeface="Arial" panose="020B0604020202020204" pitchFamily="34" charset="0"/>
              <a:cs typeface="Arial" panose="020B0604020202020204" pitchFamily="34" charset="0"/>
            </a:endParaRPr>
          </a:p>
        </p:txBody>
      </p:sp>
      <p:sp>
        <p:nvSpPr>
          <p:cNvPr id="8" name="Line 6">
            <a:extLst>
              <a:ext uri="{FF2B5EF4-FFF2-40B4-BE49-F238E27FC236}">
                <a16:creationId xmlns:a16="http://schemas.microsoft.com/office/drawing/2014/main" id="{B29F8CC4-B2BD-4CAE-8AF4-F82F32C1AEAD}"/>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 name="부제목 2">
            <a:extLst>
              <a:ext uri="{FF2B5EF4-FFF2-40B4-BE49-F238E27FC236}">
                <a16:creationId xmlns:a16="http://schemas.microsoft.com/office/drawing/2014/main" id="{FD575D9D-15E4-49BF-899A-3EA65EC17619}"/>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부제목 2">
            <a:extLst>
              <a:ext uri="{FF2B5EF4-FFF2-40B4-BE49-F238E27FC236}">
                <a16:creationId xmlns:a16="http://schemas.microsoft.com/office/drawing/2014/main" id="{9BE1049E-1F28-4F37-91C5-741B431ACF80}"/>
              </a:ext>
            </a:extLst>
          </p:cNvPr>
          <p:cNvSpPr txBox="1">
            <a:spLocks/>
          </p:cNvSpPr>
          <p:nvPr/>
        </p:nvSpPr>
        <p:spPr>
          <a:xfrm>
            <a:off x="322052" y="1068964"/>
            <a:ext cx="11547896" cy="488821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Alternate between one gradient descent step on D, then one step on G. D-&gt; G -&gt; D -&gt; G…</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Train to maximize		       rather than minimize  </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Use </a:t>
            </a:r>
            <a:r>
              <a:rPr lang="en-US" altLang="ko-KR" sz="2000" b="1" dirty="0">
                <a:latin typeface="Arial" panose="020B0604020202020204" pitchFamily="34" charset="0"/>
                <a:ea typeface="나눔스퀘어" panose="020B0600000101010101" pitchFamily="50" charset="-127"/>
                <a:cs typeface="Arial" panose="020B0604020202020204" pitchFamily="34" charset="0"/>
              </a:rPr>
              <a:t>minibatch SGD</a:t>
            </a:r>
            <a:r>
              <a:rPr lang="en-US" altLang="ko-KR" sz="2000" dirty="0">
                <a:latin typeface="Arial" panose="020B0604020202020204" pitchFamily="34" charset="0"/>
                <a:ea typeface="나눔스퀘어" panose="020B0600000101010101" pitchFamily="50" charset="-127"/>
                <a:cs typeface="Arial" panose="020B0604020202020204" pitchFamily="34" charset="0"/>
              </a:rPr>
              <a:t> and apply </a:t>
            </a:r>
            <a:r>
              <a:rPr lang="en-US" altLang="ko-KR" sz="2000" b="1" dirty="0">
                <a:latin typeface="Arial" panose="020B0604020202020204" pitchFamily="34" charset="0"/>
                <a:ea typeface="나눔스퀘어" panose="020B0600000101010101" pitchFamily="50" charset="-127"/>
                <a:cs typeface="Arial" panose="020B0604020202020204" pitchFamily="34" charset="0"/>
              </a:rPr>
              <a:t>the Adam solver </a:t>
            </a:r>
            <a:r>
              <a:rPr lang="en-US" altLang="ko-KR" sz="2000" dirty="0">
                <a:latin typeface="Arial" panose="020B0604020202020204" pitchFamily="34" charset="0"/>
                <a:ea typeface="나눔스퀘어" panose="020B0600000101010101" pitchFamily="50" charset="-127"/>
                <a:cs typeface="Arial" panose="020B0604020202020204" pitchFamily="34" charset="0"/>
              </a:rPr>
              <a:t>with a </a:t>
            </a:r>
            <a:r>
              <a:rPr lang="en-US" altLang="ko-KR" sz="2000" b="1" dirty="0">
                <a:latin typeface="Arial" panose="020B0604020202020204" pitchFamily="34" charset="0"/>
                <a:ea typeface="나눔스퀘어" panose="020B0600000101010101" pitchFamily="50" charset="-127"/>
                <a:cs typeface="Arial" panose="020B0604020202020204" pitchFamily="34" charset="0"/>
              </a:rPr>
              <a:t>learning rate of 0.0002</a:t>
            </a:r>
            <a:r>
              <a:rPr lang="en-US" altLang="ko-KR" sz="2000" dirty="0">
                <a:latin typeface="Arial" panose="020B0604020202020204" pitchFamily="34" charset="0"/>
                <a:ea typeface="나눔스퀘어" panose="020B0600000101010101" pitchFamily="50" charset="-127"/>
                <a:cs typeface="Arial" panose="020B0604020202020204" pitchFamily="34" charset="0"/>
              </a:rPr>
              <a:t>, and </a:t>
            </a:r>
            <a:r>
              <a:rPr lang="en-US" altLang="ko-KR" sz="2000" b="1" dirty="0">
                <a:latin typeface="Arial" panose="020B0604020202020204" pitchFamily="34" charset="0"/>
                <a:ea typeface="나눔스퀘어" panose="020B0600000101010101" pitchFamily="50" charset="-127"/>
                <a:cs typeface="Arial" panose="020B0604020202020204" pitchFamily="34" charset="0"/>
              </a:rPr>
              <a:t>momentum parameters</a:t>
            </a:r>
            <a:r>
              <a:rPr lang="en-US" altLang="ko-KR" sz="2000" dirty="0">
                <a:latin typeface="Arial" panose="020B0604020202020204" pitchFamily="34" charset="0"/>
                <a:ea typeface="나눔스퀘어" panose="020B0600000101010101" pitchFamily="50" charset="-127"/>
                <a:cs typeface="Arial" panose="020B0604020202020204" pitchFamily="34" charset="0"/>
              </a:rPr>
              <a:t> 	     	          (Check this out in later code)</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Divide the objective by 2 while optimizing D, which slows down the rate at which D learns relative to G.</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At</a:t>
            </a:r>
            <a:r>
              <a:rPr lang="ko-KR" altLang="en-US" sz="2000" dirty="0">
                <a:latin typeface="Arial" panose="020B0604020202020204" pitchFamily="34" charset="0"/>
                <a:ea typeface="나눔스퀘어" panose="020B0600000101010101" pitchFamily="50" charset="-127"/>
                <a:cs typeface="Arial" panose="020B0604020202020204" pitchFamily="34" charset="0"/>
              </a:rPr>
              <a:t> </a:t>
            </a:r>
            <a:r>
              <a:rPr lang="en-US" altLang="ko-KR" sz="2000" dirty="0">
                <a:latin typeface="Arial" panose="020B0604020202020204" pitchFamily="34" charset="0"/>
                <a:ea typeface="나눔스퀘어" panose="020B0600000101010101" pitchFamily="50" charset="-127"/>
                <a:cs typeface="Arial" panose="020B0604020202020204" pitchFamily="34" charset="0"/>
              </a:rPr>
              <a:t>inference</a:t>
            </a:r>
            <a:r>
              <a:rPr lang="ko-KR" altLang="en-US" sz="2000" dirty="0">
                <a:latin typeface="Arial" panose="020B0604020202020204" pitchFamily="34" charset="0"/>
                <a:ea typeface="나눔스퀘어" panose="020B0600000101010101" pitchFamily="50" charset="-127"/>
                <a:cs typeface="Arial" panose="020B0604020202020204" pitchFamily="34" charset="0"/>
              </a:rPr>
              <a:t> </a:t>
            </a:r>
            <a:r>
              <a:rPr lang="en-US" altLang="ko-KR" sz="2000" dirty="0">
                <a:latin typeface="Arial" panose="020B0604020202020204" pitchFamily="34" charset="0"/>
                <a:ea typeface="나눔스퀘어" panose="020B0600000101010101" pitchFamily="50" charset="-127"/>
                <a:cs typeface="Arial" panose="020B0604020202020204" pitchFamily="34" charset="0"/>
              </a:rPr>
              <a:t>time, run the generator net in exactly the same manner as during the training phase. </a:t>
            </a:r>
            <a:endParaRPr lang="en-US" altLang="ko-KR" sz="2000" dirty="0">
              <a:solidFill>
                <a:schemeClr val="accent2"/>
              </a:solidFill>
              <a:highlight>
                <a:srgbClr val="FFFF00"/>
              </a:highlight>
              <a:latin typeface="Arial" panose="020B0604020202020204" pitchFamily="34" charset="0"/>
              <a:ea typeface="나눔스퀘어" panose="020B0600000101010101" pitchFamily="50" charset="-127"/>
              <a:cs typeface="Arial" panose="020B0604020202020204" pitchFamily="34" charset="0"/>
            </a:endParaRP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In experiments, use batch sizes between 1 and 10 depending on the experiment.</a:t>
            </a:r>
          </a:p>
          <a:p>
            <a:pPr marL="342900" indent="-342900" algn="l">
              <a:lnSpc>
                <a:spcPct val="100000"/>
              </a:lnSpc>
              <a:buFont typeface="Arial" panose="020B0604020202020204" pitchFamily="34" charset="0"/>
              <a:buChar char="•"/>
            </a:pPr>
            <a:endParaRPr lang="en-US" altLang="ko-KR" sz="2000" dirty="0">
              <a:latin typeface="Arial" panose="020B0604020202020204" pitchFamily="34" charset="0"/>
              <a:ea typeface="나눔스퀘어" panose="020B0600000101010101" pitchFamily="50" charset="-127"/>
              <a:cs typeface="Arial" panose="020B0604020202020204" pitchFamily="34" charset="0"/>
            </a:endParaRPr>
          </a:p>
          <a:p>
            <a:pPr marL="342900" indent="-342900" algn="l">
              <a:lnSpc>
                <a:spcPct val="100000"/>
              </a:lnSpc>
              <a:buFont typeface="Arial" panose="020B0604020202020204" pitchFamily="34" charset="0"/>
              <a:buChar char="•"/>
            </a:pPr>
            <a:endParaRPr lang="en-US" altLang="ko-KR" sz="2000" dirty="0">
              <a:latin typeface="Arial" panose="020B0604020202020204" pitchFamily="34" charset="0"/>
              <a:ea typeface="나눔스퀘어" panose="020B0600000101010101" pitchFamily="50" charset="-127"/>
              <a:cs typeface="Arial" panose="020B0604020202020204" pitchFamily="34" charset="0"/>
            </a:endParaRPr>
          </a:p>
        </p:txBody>
      </p:sp>
      <p:pic>
        <p:nvPicPr>
          <p:cNvPr id="5" name="그림 4">
            <a:extLst>
              <a:ext uri="{FF2B5EF4-FFF2-40B4-BE49-F238E27FC236}">
                <a16:creationId xmlns:a16="http://schemas.microsoft.com/office/drawing/2014/main" id="{9A8AA932-339D-4218-A0C5-119532BAB4CB}"/>
              </a:ext>
            </a:extLst>
          </p:cNvPr>
          <p:cNvPicPr>
            <a:picLocks noChangeAspect="1"/>
          </p:cNvPicPr>
          <p:nvPr/>
        </p:nvPicPr>
        <p:blipFill>
          <a:blip r:embed="rId2"/>
          <a:stretch>
            <a:fillRect/>
          </a:stretch>
        </p:blipFill>
        <p:spPr>
          <a:xfrm>
            <a:off x="3602525" y="2361914"/>
            <a:ext cx="1981200" cy="219075"/>
          </a:xfrm>
          <a:prstGeom prst="rect">
            <a:avLst/>
          </a:prstGeom>
        </p:spPr>
      </p:pic>
      <p:pic>
        <p:nvPicPr>
          <p:cNvPr id="13" name="그림 12">
            <a:extLst>
              <a:ext uri="{FF2B5EF4-FFF2-40B4-BE49-F238E27FC236}">
                <a16:creationId xmlns:a16="http://schemas.microsoft.com/office/drawing/2014/main" id="{836B2F26-59D8-47A7-A189-D9B16F7FC5B1}"/>
              </a:ext>
            </a:extLst>
          </p:cNvPr>
          <p:cNvPicPr>
            <a:picLocks noChangeAspect="1"/>
          </p:cNvPicPr>
          <p:nvPr/>
        </p:nvPicPr>
        <p:blipFill>
          <a:blip r:embed="rId3"/>
          <a:stretch>
            <a:fillRect/>
          </a:stretch>
        </p:blipFill>
        <p:spPr>
          <a:xfrm>
            <a:off x="6918026" y="1570321"/>
            <a:ext cx="2085975" cy="295275"/>
          </a:xfrm>
          <a:prstGeom prst="rect">
            <a:avLst/>
          </a:prstGeom>
        </p:spPr>
      </p:pic>
      <p:pic>
        <p:nvPicPr>
          <p:cNvPr id="15" name="그림 14">
            <a:extLst>
              <a:ext uri="{FF2B5EF4-FFF2-40B4-BE49-F238E27FC236}">
                <a16:creationId xmlns:a16="http://schemas.microsoft.com/office/drawing/2014/main" id="{7772DEBA-3317-4124-9813-0BD016A98938}"/>
              </a:ext>
            </a:extLst>
          </p:cNvPr>
          <p:cNvPicPr>
            <a:picLocks noChangeAspect="1"/>
          </p:cNvPicPr>
          <p:nvPr/>
        </p:nvPicPr>
        <p:blipFill>
          <a:blip r:embed="rId4"/>
          <a:stretch>
            <a:fillRect/>
          </a:stretch>
        </p:blipFill>
        <p:spPr>
          <a:xfrm>
            <a:off x="2815300" y="1589374"/>
            <a:ext cx="1628775" cy="276225"/>
          </a:xfrm>
          <a:prstGeom prst="rect">
            <a:avLst/>
          </a:prstGeom>
        </p:spPr>
      </p:pic>
    </p:spTree>
    <p:extLst>
      <p:ext uri="{BB962C8B-B14F-4D97-AF65-F5344CB8AC3E}">
        <p14:creationId xmlns:p14="http://schemas.microsoft.com/office/powerpoint/2010/main" val="10772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Optimization and inference</a:t>
            </a:r>
            <a:endParaRPr lang="ko-KR" altLang="en-US" sz="3500" b="1" dirty="0">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A9F7E9B0-5B8F-487D-BCBE-8AF1273E82D1}"/>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부제목 2">
            <a:extLst>
              <a:ext uri="{FF2B5EF4-FFF2-40B4-BE49-F238E27FC236}">
                <a16:creationId xmlns:a16="http://schemas.microsoft.com/office/drawing/2014/main" id="{0F154993-813A-48AE-926B-305D851A9237}"/>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https://www.tensorflow.org/tutorials/generative/pix2pix</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부제목 2">
            <a:extLst>
              <a:ext uri="{FF2B5EF4-FFF2-40B4-BE49-F238E27FC236}">
                <a16:creationId xmlns:a16="http://schemas.microsoft.com/office/drawing/2014/main" id="{EBDA3F15-B8E8-43F7-B1C7-D388641711CE}"/>
              </a:ext>
            </a:extLst>
          </p:cNvPr>
          <p:cNvSpPr txBox="1">
            <a:spLocks/>
          </p:cNvSpPr>
          <p:nvPr/>
        </p:nvSpPr>
        <p:spPr>
          <a:xfrm>
            <a:off x="1166235" y="933750"/>
            <a:ext cx="2394763" cy="44014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altLang="ko-KR" sz="2200" dirty="0">
                <a:latin typeface="Arial" panose="020B0604020202020204" pitchFamily="34" charset="0"/>
                <a:ea typeface="나눔스퀘어" panose="020B0600000101010101" pitchFamily="50" charset="-127"/>
                <a:cs typeface="Arial" panose="020B0604020202020204" pitchFamily="34" charset="0"/>
              </a:rPr>
              <a:t>Discriminator</a:t>
            </a:r>
          </a:p>
        </p:txBody>
      </p:sp>
      <p:pic>
        <p:nvPicPr>
          <p:cNvPr id="11" name="그림 10">
            <a:extLst>
              <a:ext uri="{FF2B5EF4-FFF2-40B4-BE49-F238E27FC236}">
                <a16:creationId xmlns:a16="http://schemas.microsoft.com/office/drawing/2014/main" id="{B10745EB-5E0F-4346-99BA-7F3DF9F59081}"/>
              </a:ext>
            </a:extLst>
          </p:cNvPr>
          <p:cNvPicPr>
            <a:picLocks noChangeAspect="1"/>
          </p:cNvPicPr>
          <p:nvPr/>
        </p:nvPicPr>
        <p:blipFill>
          <a:blip r:embed="rId3"/>
          <a:stretch>
            <a:fillRect/>
          </a:stretch>
        </p:blipFill>
        <p:spPr>
          <a:xfrm>
            <a:off x="552761" y="1349142"/>
            <a:ext cx="3758348" cy="5285608"/>
          </a:xfrm>
          <a:prstGeom prst="rect">
            <a:avLst/>
          </a:prstGeom>
        </p:spPr>
      </p:pic>
      <p:sp>
        <p:nvSpPr>
          <p:cNvPr id="12" name="부제목 2">
            <a:extLst>
              <a:ext uri="{FF2B5EF4-FFF2-40B4-BE49-F238E27FC236}">
                <a16:creationId xmlns:a16="http://schemas.microsoft.com/office/drawing/2014/main" id="{81B0CAFA-7F72-4729-BDF8-067556E02DBB}"/>
              </a:ext>
            </a:extLst>
          </p:cNvPr>
          <p:cNvSpPr txBox="1">
            <a:spLocks/>
          </p:cNvSpPr>
          <p:nvPr/>
        </p:nvSpPr>
        <p:spPr>
          <a:xfrm>
            <a:off x="4693640" y="1068964"/>
            <a:ext cx="7176308" cy="488821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discriminator looks at the input/target pair and the input/output(which Generator create) pair and produces its guess about how realistic they look.</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update parameter by using correct guesses (which discriminator guesses input/target as true OR vise versa)</a:t>
            </a:r>
          </a:p>
        </p:txBody>
      </p:sp>
    </p:spTree>
    <p:extLst>
      <p:ext uri="{BB962C8B-B14F-4D97-AF65-F5344CB8AC3E}">
        <p14:creationId xmlns:p14="http://schemas.microsoft.com/office/powerpoint/2010/main" val="59524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Optimization and inference</a:t>
            </a:r>
            <a:endParaRPr lang="ko-KR" altLang="en-US" sz="3500" b="1" dirty="0">
              <a:latin typeface="Arial" panose="020B0604020202020204" pitchFamily="34" charset="0"/>
              <a:cs typeface="Arial" panose="020B0604020202020204" pitchFamily="34" charset="0"/>
            </a:endParaRPr>
          </a:p>
        </p:txBody>
      </p:sp>
      <p:pic>
        <p:nvPicPr>
          <p:cNvPr id="2" name="그림 1">
            <a:extLst>
              <a:ext uri="{FF2B5EF4-FFF2-40B4-BE49-F238E27FC236}">
                <a16:creationId xmlns:a16="http://schemas.microsoft.com/office/drawing/2014/main" id="{C2A16B3E-3BB3-4CC9-BC1D-D844DF2A4F74}"/>
              </a:ext>
            </a:extLst>
          </p:cNvPr>
          <p:cNvPicPr>
            <a:picLocks noChangeAspect="1"/>
          </p:cNvPicPr>
          <p:nvPr/>
        </p:nvPicPr>
        <p:blipFill>
          <a:blip r:embed="rId2"/>
          <a:stretch>
            <a:fillRect/>
          </a:stretch>
        </p:blipFill>
        <p:spPr>
          <a:xfrm>
            <a:off x="810774" y="1326238"/>
            <a:ext cx="3600138" cy="5201774"/>
          </a:xfrm>
          <a:prstGeom prst="rect">
            <a:avLst/>
          </a:prstGeom>
        </p:spPr>
      </p:pic>
      <p:sp>
        <p:nvSpPr>
          <p:cNvPr id="4" name="부제목 2">
            <a:extLst>
              <a:ext uri="{FF2B5EF4-FFF2-40B4-BE49-F238E27FC236}">
                <a16:creationId xmlns:a16="http://schemas.microsoft.com/office/drawing/2014/main" id="{FEC53167-6F27-4834-A227-279A1DD23FB1}"/>
              </a:ext>
            </a:extLst>
          </p:cNvPr>
          <p:cNvSpPr txBox="1">
            <a:spLocks/>
          </p:cNvSpPr>
          <p:nvPr/>
        </p:nvSpPr>
        <p:spPr>
          <a:xfrm>
            <a:off x="1303934" y="931898"/>
            <a:ext cx="1876618" cy="44014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altLang="ko-KR" sz="2200" dirty="0">
                <a:latin typeface="Arial" panose="020B0604020202020204" pitchFamily="34" charset="0"/>
                <a:ea typeface="나눔스퀘어" panose="020B0600000101010101" pitchFamily="50" charset="-127"/>
                <a:cs typeface="Arial" panose="020B0604020202020204" pitchFamily="34" charset="0"/>
              </a:rPr>
              <a:t>Generator</a:t>
            </a:r>
          </a:p>
        </p:txBody>
      </p:sp>
      <p:sp>
        <p:nvSpPr>
          <p:cNvPr id="6" name="Line 6">
            <a:extLst>
              <a:ext uri="{FF2B5EF4-FFF2-40B4-BE49-F238E27FC236}">
                <a16:creationId xmlns:a16="http://schemas.microsoft.com/office/drawing/2014/main" id="{A9F7E9B0-5B8F-487D-BCBE-8AF1273E82D1}"/>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부제목 2">
            <a:extLst>
              <a:ext uri="{FF2B5EF4-FFF2-40B4-BE49-F238E27FC236}">
                <a16:creationId xmlns:a16="http://schemas.microsoft.com/office/drawing/2014/main" id="{0F154993-813A-48AE-926B-305D851A9237}"/>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https://www.tensorflow.org/tutorials/generative/pix2pix</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1" name="부제목 2">
            <a:extLst>
              <a:ext uri="{FF2B5EF4-FFF2-40B4-BE49-F238E27FC236}">
                <a16:creationId xmlns:a16="http://schemas.microsoft.com/office/drawing/2014/main" id="{F47A116C-0D7D-4C08-BF47-C7C8EFD248C4}"/>
              </a:ext>
            </a:extLst>
          </p:cNvPr>
          <p:cNvSpPr txBox="1">
            <a:spLocks/>
          </p:cNvSpPr>
          <p:nvPr/>
        </p:nvSpPr>
        <p:spPr>
          <a:xfrm>
            <a:off x="4693640" y="1068964"/>
            <a:ext cx="7176308" cy="488821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generator model is trained via the discriminator model. It is updated to minimize the loss predicted by the discriminator for generated images marked as “real.”</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generator is also updated to minimize the L1 loss or mean absolute error between the generated image and the target image.</a:t>
            </a:r>
          </a:p>
        </p:txBody>
      </p:sp>
    </p:spTree>
    <p:extLst>
      <p:ext uri="{BB962C8B-B14F-4D97-AF65-F5344CB8AC3E}">
        <p14:creationId xmlns:p14="http://schemas.microsoft.com/office/powerpoint/2010/main" val="376919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128045"/>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Experiments with source code</a:t>
            </a:r>
          </a:p>
        </p:txBody>
      </p:sp>
      <p:sp>
        <p:nvSpPr>
          <p:cNvPr id="4" name="부제목 2">
            <a:extLst>
              <a:ext uri="{FF2B5EF4-FFF2-40B4-BE49-F238E27FC236}">
                <a16:creationId xmlns:a16="http://schemas.microsoft.com/office/drawing/2014/main" id="{8257AB66-7014-444B-8EA6-3154CEE94AD6}"/>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5" name="Line 6">
            <a:extLst>
              <a:ext uri="{FF2B5EF4-FFF2-40B4-BE49-F238E27FC236}">
                <a16:creationId xmlns:a16="http://schemas.microsoft.com/office/drawing/2014/main" id="{1EF30041-852B-455E-8153-360050A9BFF8}"/>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27187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Load Image</a:t>
            </a:r>
          </a:p>
        </p:txBody>
      </p:sp>
      <p:sp>
        <p:nvSpPr>
          <p:cNvPr id="9" name="TextBox 8">
            <a:extLst>
              <a:ext uri="{FF2B5EF4-FFF2-40B4-BE49-F238E27FC236}">
                <a16:creationId xmlns:a16="http://schemas.microsoft.com/office/drawing/2014/main" id="{DB08424A-62D3-4B86-8F94-EE18EEE0DF93}"/>
              </a:ext>
            </a:extLst>
          </p:cNvPr>
          <p:cNvSpPr txBox="1"/>
          <p:nvPr/>
        </p:nvSpPr>
        <p:spPr>
          <a:xfrm>
            <a:off x="667869" y="1215493"/>
            <a:ext cx="10856261" cy="1323439"/>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In this tutorial, we will use the so-called “maps” dataset used in the Pix2Pix paper. This is a dataset comprised of satellite images of New York and their corresponding Google maps pages. Each image is 1,200 pixels wide and 600 pixels tall and contains both the satellite image on the left and the Google maps image on the right.</a:t>
            </a:r>
            <a:endParaRPr lang="ko-KR" altLang="en-US" sz="2000" dirty="0">
              <a:latin typeface="Arial" panose="020B0604020202020204" pitchFamily="34" charset="0"/>
              <a:cs typeface="Arial" panose="020B0604020202020204" pitchFamily="34" charset="0"/>
            </a:endParaRPr>
          </a:p>
        </p:txBody>
      </p:sp>
      <p:sp>
        <p:nvSpPr>
          <p:cNvPr id="8" name="부제목 2">
            <a:extLst>
              <a:ext uri="{FF2B5EF4-FFF2-40B4-BE49-F238E27FC236}">
                <a16:creationId xmlns:a16="http://schemas.microsoft.com/office/drawing/2014/main" id="{3C4A2CEC-4EE1-45A0-A62C-3AA3E07F5766}"/>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Line 6">
            <a:extLst>
              <a:ext uri="{FF2B5EF4-FFF2-40B4-BE49-F238E27FC236}">
                <a16:creationId xmlns:a16="http://schemas.microsoft.com/office/drawing/2014/main" id="{8469D1F1-2492-4DBD-B0E2-AF8A05A31A24}"/>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pic>
        <p:nvPicPr>
          <p:cNvPr id="4" name="그림 3">
            <a:extLst>
              <a:ext uri="{FF2B5EF4-FFF2-40B4-BE49-F238E27FC236}">
                <a16:creationId xmlns:a16="http://schemas.microsoft.com/office/drawing/2014/main" id="{E692CAE7-07B6-4518-86B5-C4261D506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895" y="2795069"/>
            <a:ext cx="6096000" cy="3048000"/>
          </a:xfrm>
          <a:prstGeom prst="rect">
            <a:avLst/>
          </a:prstGeom>
        </p:spPr>
      </p:pic>
      <p:sp>
        <p:nvSpPr>
          <p:cNvPr id="12" name="TextBox 11">
            <a:extLst>
              <a:ext uri="{FF2B5EF4-FFF2-40B4-BE49-F238E27FC236}">
                <a16:creationId xmlns:a16="http://schemas.microsoft.com/office/drawing/2014/main" id="{B0C6EFE1-7D5F-47E4-A662-05B173367639}"/>
              </a:ext>
            </a:extLst>
          </p:cNvPr>
          <p:cNvSpPr txBox="1"/>
          <p:nvPr/>
        </p:nvSpPr>
        <p:spPr>
          <a:xfrm>
            <a:off x="1815482" y="5923030"/>
            <a:ext cx="8554825" cy="276999"/>
          </a:xfrm>
          <a:prstGeom prst="rect">
            <a:avLst/>
          </a:prstGeom>
          <a:noFill/>
        </p:spPr>
        <p:txBody>
          <a:bodyPr wrap="square">
            <a:spAutoFit/>
          </a:bodyPr>
          <a:lstStyle/>
          <a:p>
            <a:pPr algn="ctr"/>
            <a:r>
              <a:rPr lang="en-US" altLang="ko-KR" sz="1200" dirty="0">
                <a:latin typeface="Arial" panose="020B0604020202020204" pitchFamily="34" charset="0"/>
                <a:cs typeface="Arial" panose="020B0604020202020204" pitchFamily="34" charset="0"/>
              </a:rPr>
              <a:t>Download dataset : </a:t>
            </a:r>
            <a:r>
              <a:rPr lang="ko-KR" altLang="en-US" sz="1200" dirty="0">
                <a:latin typeface="Arial" panose="020B0604020202020204" pitchFamily="34" charset="0"/>
                <a:cs typeface="Arial" panose="020B0604020202020204" pitchFamily="34" charset="0"/>
                <a:hlinkClick r:id="rId4"/>
              </a:rPr>
              <a:t>http://efrosgans.eecs.berkeley.edu/pix2pix/datasets/maps.tar.gz</a:t>
            </a:r>
            <a:endParaRPr lang="en-US" altLang="ko-K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26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Load Image</a:t>
            </a:r>
          </a:p>
        </p:txBody>
      </p:sp>
      <p:sp>
        <p:nvSpPr>
          <p:cNvPr id="9" name="TextBox 8">
            <a:extLst>
              <a:ext uri="{FF2B5EF4-FFF2-40B4-BE49-F238E27FC236}">
                <a16:creationId xmlns:a16="http://schemas.microsoft.com/office/drawing/2014/main" id="{DB08424A-62D3-4B86-8F94-EE18EEE0DF93}"/>
              </a:ext>
            </a:extLst>
          </p:cNvPr>
          <p:cNvSpPr txBox="1"/>
          <p:nvPr/>
        </p:nvSpPr>
        <p:spPr>
          <a:xfrm>
            <a:off x="667869" y="1215493"/>
            <a:ext cx="10856261" cy="1323439"/>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We can prepare this dataset for training a Pix2Pix GAN model in </a:t>
            </a:r>
            <a:r>
              <a:rPr lang="en-US" altLang="ko-KR" sz="2000" dirty="0" err="1">
                <a:latin typeface="Arial" panose="020B0604020202020204" pitchFamily="34" charset="0"/>
                <a:cs typeface="Arial" panose="020B0604020202020204" pitchFamily="34" charset="0"/>
              </a:rPr>
              <a:t>Keras</a:t>
            </a:r>
            <a:r>
              <a:rPr lang="en-US" altLang="ko-KR" sz="2000" dirty="0">
                <a:latin typeface="Arial" panose="020B0604020202020204" pitchFamily="34" charset="0"/>
                <a:cs typeface="Arial" panose="020B0604020202020204" pitchFamily="34" charset="0"/>
              </a:rPr>
              <a:t>. We will just work with the images in the training dataset. Each image will be loaded, rescaled, and split into the satellite and Google map elements. The result will be 1,097 color image pairs with the width and height of 256×256 pixels.</a:t>
            </a:r>
            <a:endParaRPr lang="ko-KR" altLang="en-US" sz="2000"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E9AD19BE-8C93-4207-9160-A58BDE592EC3}"/>
              </a:ext>
            </a:extLst>
          </p:cNvPr>
          <p:cNvPicPr>
            <a:picLocks noChangeAspect="1"/>
          </p:cNvPicPr>
          <p:nvPr/>
        </p:nvPicPr>
        <p:blipFill>
          <a:blip r:embed="rId2"/>
          <a:stretch>
            <a:fillRect/>
          </a:stretch>
        </p:blipFill>
        <p:spPr>
          <a:xfrm>
            <a:off x="2397666" y="2538932"/>
            <a:ext cx="7390457" cy="3812771"/>
          </a:xfrm>
          <a:prstGeom prst="rect">
            <a:avLst/>
          </a:prstGeom>
        </p:spPr>
      </p:pic>
      <p:sp>
        <p:nvSpPr>
          <p:cNvPr id="8" name="부제목 2">
            <a:extLst>
              <a:ext uri="{FF2B5EF4-FFF2-40B4-BE49-F238E27FC236}">
                <a16:creationId xmlns:a16="http://schemas.microsoft.com/office/drawing/2014/main" id="{3C4A2CEC-4EE1-45A0-A62C-3AA3E07F5766}"/>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Line 6">
            <a:extLst>
              <a:ext uri="{FF2B5EF4-FFF2-40B4-BE49-F238E27FC236}">
                <a16:creationId xmlns:a16="http://schemas.microsoft.com/office/drawing/2014/main" id="{8469D1F1-2492-4DBD-B0E2-AF8A05A31A24}"/>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TextBox 1">
            <a:extLst>
              <a:ext uri="{FF2B5EF4-FFF2-40B4-BE49-F238E27FC236}">
                <a16:creationId xmlns:a16="http://schemas.microsoft.com/office/drawing/2014/main" id="{7947A84A-4A83-4586-9BCC-3214420583FC}"/>
              </a:ext>
            </a:extLst>
          </p:cNvPr>
          <p:cNvSpPr txBox="1"/>
          <p:nvPr/>
        </p:nvSpPr>
        <p:spPr>
          <a:xfrm>
            <a:off x="1884809" y="2542541"/>
            <a:ext cx="452368"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[1]</a:t>
            </a: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3082EF6-43AE-471F-AE10-3F86F81DE9F3}"/>
              </a:ext>
            </a:extLst>
          </p:cNvPr>
          <p:cNvSpPr txBox="1"/>
          <p:nvPr/>
        </p:nvSpPr>
        <p:spPr>
          <a:xfrm>
            <a:off x="1599471" y="2797896"/>
            <a:ext cx="798195" cy="261610"/>
          </a:xfrm>
          <a:prstGeom prst="rect">
            <a:avLst/>
          </a:prstGeom>
          <a:noFill/>
        </p:spPr>
        <p:txBody>
          <a:bodyPr wrap="square">
            <a:spAutoFit/>
          </a:bodyPr>
          <a:lstStyle/>
          <a:p>
            <a:r>
              <a:rPr lang="en-US" altLang="ko-KR" sz="1100" b="0" i="0" dirty="0">
                <a:solidFill>
                  <a:srgbClr val="000000"/>
                </a:solidFill>
                <a:effectLst/>
                <a:latin typeface="Arial" panose="020B0604020202020204" pitchFamily="34" charset="0"/>
                <a:cs typeface="Arial" panose="020B0604020202020204" pitchFamily="34" charset="0"/>
              </a:rPr>
              <a:t>Copying</a:t>
            </a:r>
            <a:endParaRPr lang="ko-KR" alt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02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Load Image</a:t>
            </a:r>
          </a:p>
        </p:txBody>
      </p:sp>
      <p:sp>
        <p:nvSpPr>
          <p:cNvPr id="9" name="TextBox 8">
            <a:extLst>
              <a:ext uri="{FF2B5EF4-FFF2-40B4-BE49-F238E27FC236}">
                <a16:creationId xmlns:a16="http://schemas.microsoft.com/office/drawing/2014/main" id="{DB08424A-62D3-4B86-8F94-EE18EEE0DF93}"/>
              </a:ext>
            </a:extLst>
          </p:cNvPr>
          <p:cNvSpPr txBox="1"/>
          <p:nvPr/>
        </p:nvSpPr>
        <p:spPr>
          <a:xfrm>
            <a:off x="667869" y="1215493"/>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This function enumerates the list of images in a given directory, loads each with the target size of 256×512 pixels, splits each image into satellite and map elements and returns an array of each.</a:t>
            </a:r>
            <a:endParaRPr lang="ko-KR" altLang="en-US" sz="2000"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E9AD19BE-8C93-4207-9160-A58BDE592EC3}"/>
              </a:ext>
            </a:extLst>
          </p:cNvPr>
          <p:cNvPicPr>
            <a:picLocks noChangeAspect="1"/>
          </p:cNvPicPr>
          <p:nvPr/>
        </p:nvPicPr>
        <p:blipFill rotWithShape="1">
          <a:blip r:embed="rId2"/>
          <a:srcRect t="30101" r="41273" b="25157"/>
          <a:stretch/>
        </p:blipFill>
        <p:spPr>
          <a:xfrm>
            <a:off x="2354493" y="2392831"/>
            <a:ext cx="7483012" cy="2941169"/>
          </a:xfrm>
          <a:prstGeom prst="rect">
            <a:avLst/>
          </a:prstGeom>
        </p:spPr>
      </p:pic>
      <p:sp>
        <p:nvSpPr>
          <p:cNvPr id="8" name="부제목 2">
            <a:extLst>
              <a:ext uri="{FF2B5EF4-FFF2-40B4-BE49-F238E27FC236}">
                <a16:creationId xmlns:a16="http://schemas.microsoft.com/office/drawing/2014/main" id="{1B2A3D8D-9730-4706-A953-FFFC936AA39D}"/>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Line 6">
            <a:extLst>
              <a:ext uri="{FF2B5EF4-FFF2-40B4-BE49-F238E27FC236}">
                <a16:creationId xmlns:a16="http://schemas.microsoft.com/office/drawing/2014/main" id="{8B23D9F6-C7A2-4F83-A963-5E57E122FEC2}"/>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150822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1BE9EE-AC62-4501-A31C-76DFBB4DD085}"/>
              </a:ext>
            </a:extLst>
          </p:cNvPr>
          <p:cNvSpPr>
            <a:spLocks noGrp="1"/>
          </p:cNvSpPr>
          <p:nvPr>
            <p:ph type="ctrTitle"/>
          </p:nvPr>
        </p:nvSpPr>
        <p:spPr>
          <a:xfrm>
            <a:off x="0" y="329988"/>
            <a:ext cx="12192000" cy="601910"/>
          </a:xfrm>
        </p:spPr>
        <p:txBody>
          <a:bodyPr>
            <a:normAutofit/>
          </a:bodyPr>
          <a:lstStyle/>
          <a:p>
            <a:r>
              <a:rPr lang="en-US" altLang="ko-KR" sz="3500" b="1" dirty="0">
                <a:latin typeface="Arial" panose="020B0604020202020204" pitchFamily="34" charset="0"/>
                <a:cs typeface="Arial" panose="020B0604020202020204" pitchFamily="34" charset="0"/>
              </a:rPr>
              <a:t>Overview </a:t>
            </a:r>
            <a:endParaRPr lang="ko-KR" altLang="en-US" sz="3500" b="1" dirty="0">
              <a:latin typeface="Arial" panose="020B0604020202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CE0DFC16-EEB0-4576-BFD5-30698212DC69}"/>
              </a:ext>
            </a:extLst>
          </p:cNvPr>
          <p:cNvSpPr>
            <a:spLocks noGrp="1"/>
          </p:cNvSpPr>
          <p:nvPr>
            <p:ph type="subTitle" idx="1"/>
          </p:nvPr>
        </p:nvSpPr>
        <p:spPr>
          <a:xfrm>
            <a:off x="322052" y="1157633"/>
            <a:ext cx="11547896" cy="5062014"/>
          </a:xfrm>
        </p:spPr>
        <p:txBody>
          <a:bodyPr>
            <a:normAutofit/>
          </a:bodyPr>
          <a:lstStyle/>
          <a:p>
            <a:pPr marL="342900"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What is Pix2Pix? </a:t>
            </a:r>
          </a:p>
          <a:p>
            <a:pPr marL="342900"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Prerequisites</a:t>
            </a:r>
          </a:p>
          <a:p>
            <a:pPr marL="800100" lvl="1"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GAN, Conditional GAN </a:t>
            </a:r>
          </a:p>
          <a:p>
            <a:pPr marL="342900"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Pix2Pix</a:t>
            </a:r>
          </a:p>
          <a:p>
            <a:pPr marL="800100" lvl="1"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Objection Function</a:t>
            </a:r>
          </a:p>
          <a:p>
            <a:pPr marL="800100" lvl="1"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Network Architecture</a:t>
            </a:r>
          </a:p>
          <a:p>
            <a:pPr marL="800100" lvl="1"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Generator with skip connection</a:t>
            </a:r>
          </a:p>
          <a:p>
            <a:pPr marL="800100" lvl="1"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Discriminator with </a:t>
            </a:r>
            <a:r>
              <a:rPr lang="en-US" altLang="ko-KR" dirty="0" err="1">
                <a:latin typeface="Arial" panose="020B0604020202020204" pitchFamily="34" charset="0"/>
                <a:ea typeface="나눔스퀘어" panose="020B0600000101010101" pitchFamily="50" charset="-127"/>
                <a:cs typeface="Arial" panose="020B0604020202020204" pitchFamily="34" charset="0"/>
              </a:rPr>
              <a:t>PatchGAN</a:t>
            </a:r>
            <a:endParaRPr lang="en-US" altLang="ko-KR" dirty="0">
              <a:latin typeface="Arial" panose="020B0604020202020204" pitchFamily="34" charset="0"/>
              <a:ea typeface="나눔스퀘어" panose="020B0600000101010101" pitchFamily="50" charset="-127"/>
              <a:cs typeface="Arial" panose="020B0604020202020204" pitchFamily="34" charset="0"/>
            </a:endParaRPr>
          </a:p>
          <a:p>
            <a:pPr marL="800100" lvl="1"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Optimization and inference </a:t>
            </a:r>
          </a:p>
          <a:p>
            <a:pPr marL="342900"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Experiments with source code</a:t>
            </a:r>
          </a:p>
          <a:p>
            <a:pPr marL="342900" indent="-342900" algn="l">
              <a:lnSpc>
                <a:spcPct val="100000"/>
              </a:lnSpc>
              <a:buFont typeface="Arial" panose="020B0604020202020204" pitchFamily="34" charset="0"/>
              <a:buChar char="•"/>
            </a:pPr>
            <a:r>
              <a:rPr lang="en-US" altLang="ko-KR" dirty="0">
                <a:latin typeface="Arial" panose="020B0604020202020204" pitchFamily="34" charset="0"/>
                <a:ea typeface="나눔스퀘어" panose="020B0600000101010101" pitchFamily="50" charset="-127"/>
                <a:cs typeface="Arial" panose="020B0604020202020204" pitchFamily="34" charset="0"/>
              </a:rPr>
              <a:t>Conclusion</a:t>
            </a:r>
            <a:endParaRPr lang="ko-KR" altLang="en-US"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407837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Load Image</a:t>
            </a:r>
          </a:p>
        </p:txBody>
      </p:sp>
      <p:sp>
        <p:nvSpPr>
          <p:cNvPr id="9" name="TextBox 8">
            <a:extLst>
              <a:ext uri="{FF2B5EF4-FFF2-40B4-BE49-F238E27FC236}">
                <a16:creationId xmlns:a16="http://schemas.microsoft.com/office/drawing/2014/main" id="{DB08424A-62D3-4B86-8F94-EE18EEE0DF93}"/>
              </a:ext>
            </a:extLst>
          </p:cNvPr>
          <p:cNvSpPr txBox="1"/>
          <p:nvPr/>
        </p:nvSpPr>
        <p:spPr>
          <a:xfrm>
            <a:off x="667869" y="1215493"/>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Running the example loads all images in the training dataset, summarizes their shape to ensure the images were loaded correctly, then saves the arrays to a new file called maps_256.npz in compressed NumPy array format.</a:t>
            </a:r>
            <a:endParaRPr lang="ko-KR" altLang="en-US" sz="2000"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7B2DE55C-1BC7-4049-A568-C3814E274D3F}"/>
              </a:ext>
            </a:extLst>
          </p:cNvPr>
          <p:cNvPicPr>
            <a:picLocks noChangeAspect="1"/>
          </p:cNvPicPr>
          <p:nvPr/>
        </p:nvPicPr>
        <p:blipFill rotWithShape="1">
          <a:blip r:embed="rId2"/>
          <a:srcRect t="74990" r="43646"/>
          <a:stretch/>
        </p:blipFill>
        <p:spPr>
          <a:xfrm>
            <a:off x="2556716" y="2384975"/>
            <a:ext cx="7078566" cy="1620689"/>
          </a:xfrm>
          <a:prstGeom prst="rect">
            <a:avLst/>
          </a:prstGeom>
        </p:spPr>
      </p:pic>
      <p:sp>
        <p:nvSpPr>
          <p:cNvPr id="10" name="부제목 2">
            <a:extLst>
              <a:ext uri="{FF2B5EF4-FFF2-40B4-BE49-F238E27FC236}">
                <a16:creationId xmlns:a16="http://schemas.microsoft.com/office/drawing/2014/main" id="{B6EF536E-31BD-4D31-918D-3B1F0E52A369}"/>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1" name="Line 6">
            <a:extLst>
              <a:ext uri="{FF2B5EF4-FFF2-40B4-BE49-F238E27FC236}">
                <a16:creationId xmlns:a16="http://schemas.microsoft.com/office/drawing/2014/main" id="{25937A62-FDBF-4D9D-917B-287BD0652B50}"/>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249919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Discriminator</a:t>
            </a:r>
          </a:p>
        </p:txBody>
      </p:sp>
      <p:pic>
        <p:nvPicPr>
          <p:cNvPr id="4" name="그림 3">
            <a:extLst>
              <a:ext uri="{FF2B5EF4-FFF2-40B4-BE49-F238E27FC236}">
                <a16:creationId xmlns:a16="http://schemas.microsoft.com/office/drawing/2014/main" id="{1FF5C6AD-BA0D-4059-B1F4-8FC948D073FC}"/>
              </a:ext>
            </a:extLst>
          </p:cNvPr>
          <p:cNvPicPr>
            <a:picLocks noChangeAspect="1"/>
          </p:cNvPicPr>
          <p:nvPr/>
        </p:nvPicPr>
        <p:blipFill>
          <a:blip r:embed="rId2"/>
          <a:stretch>
            <a:fillRect/>
          </a:stretch>
        </p:blipFill>
        <p:spPr>
          <a:xfrm>
            <a:off x="5107280" y="1093634"/>
            <a:ext cx="6793319" cy="5284608"/>
          </a:xfrm>
          <a:prstGeom prst="rect">
            <a:avLst/>
          </a:prstGeom>
        </p:spPr>
      </p:pic>
      <p:sp>
        <p:nvSpPr>
          <p:cNvPr id="5" name="부제목 2">
            <a:extLst>
              <a:ext uri="{FF2B5EF4-FFF2-40B4-BE49-F238E27FC236}">
                <a16:creationId xmlns:a16="http://schemas.microsoft.com/office/drawing/2014/main" id="{703E9CDB-FBAB-4FAC-830C-53112C5C2C01}"/>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6" name="Line 6">
            <a:extLst>
              <a:ext uri="{FF2B5EF4-FFF2-40B4-BE49-F238E27FC236}">
                <a16:creationId xmlns:a16="http://schemas.microsoft.com/office/drawing/2014/main" id="{1A6B7AF3-4853-4D1E-8F71-A1FB91FEFB55}"/>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TextBox 7">
            <a:extLst>
              <a:ext uri="{FF2B5EF4-FFF2-40B4-BE49-F238E27FC236}">
                <a16:creationId xmlns:a16="http://schemas.microsoft.com/office/drawing/2014/main" id="{65F5DA63-40A7-48FF-8D0F-5311CCDAAB24}"/>
              </a:ext>
            </a:extLst>
          </p:cNvPr>
          <p:cNvSpPr txBox="1"/>
          <p:nvPr/>
        </p:nvSpPr>
        <p:spPr>
          <a:xfrm>
            <a:off x="458919" y="1675011"/>
            <a:ext cx="452368"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[2]</a:t>
            </a:r>
            <a:endParaRPr lang="ko-KR" alt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938A129-988D-4BA8-9978-DFFE1876509E}"/>
              </a:ext>
            </a:extLst>
          </p:cNvPr>
          <p:cNvSpPr txBox="1"/>
          <p:nvPr/>
        </p:nvSpPr>
        <p:spPr>
          <a:xfrm>
            <a:off x="173581" y="1930366"/>
            <a:ext cx="798195" cy="261610"/>
          </a:xfrm>
          <a:prstGeom prst="rect">
            <a:avLst/>
          </a:prstGeom>
          <a:noFill/>
        </p:spPr>
        <p:txBody>
          <a:bodyPr wrap="square">
            <a:spAutoFit/>
          </a:bodyPr>
          <a:lstStyle/>
          <a:p>
            <a:r>
              <a:rPr lang="en-US" altLang="ko-KR" sz="1100" b="0" i="0" dirty="0">
                <a:solidFill>
                  <a:srgbClr val="000000"/>
                </a:solidFill>
                <a:effectLst/>
                <a:latin typeface="Arial" panose="020B0604020202020204" pitchFamily="34" charset="0"/>
                <a:cs typeface="Arial" panose="020B0604020202020204" pitchFamily="34" charset="0"/>
              </a:rPr>
              <a:t>Copying</a:t>
            </a:r>
            <a:endParaRPr lang="ko-KR" altLang="en-US" sz="1100"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6218AC80-806F-4883-9206-207040BC0B70}"/>
              </a:ext>
            </a:extLst>
          </p:cNvPr>
          <p:cNvPicPr>
            <a:picLocks noChangeAspect="1"/>
          </p:cNvPicPr>
          <p:nvPr/>
        </p:nvPicPr>
        <p:blipFill>
          <a:blip r:embed="rId4"/>
          <a:stretch>
            <a:fillRect/>
          </a:stretch>
        </p:blipFill>
        <p:spPr>
          <a:xfrm>
            <a:off x="909952" y="1683642"/>
            <a:ext cx="3972479" cy="4191585"/>
          </a:xfrm>
          <a:prstGeom prst="rect">
            <a:avLst/>
          </a:prstGeom>
        </p:spPr>
      </p:pic>
      <p:sp>
        <p:nvSpPr>
          <p:cNvPr id="11" name="TextBox 10">
            <a:extLst>
              <a:ext uri="{FF2B5EF4-FFF2-40B4-BE49-F238E27FC236}">
                <a16:creationId xmlns:a16="http://schemas.microsoft.com/office/drawing/2014/main" id="{35F97A50-B418-4DCD-9F13-820A55821D35}"/>
              </a:ext>
            </a:extLst>
          </p:cNvPr>
          <p:cNvSpPr txBox="1"/>
          <p:nvPr/>
        </p:nvSpPr>
        <p:spPr>
          <a:xfrm>
            <a:off x="4595758" y="1087708"/>
            <a:ext cx="452368"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[3]</a:t>
            </a:r>
            <a:endParaRPr lang="ko-KR" alt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900D344-06F6-4407-9DD6-0F41F8E4F895}"/>
              </a:ext>
            </a:extLst>
          </p:cNvPr>
          <p:cNvSpPr txBox="1"/>
          <p:nvPr/>
        </p:nvSpPr>
        <p:spPr>
          <a:xfrm>
            <a:off x="4310420" y="1343063"/>
            <a:ext cx="798195" cy="261610"/>
          </a:xfrm>
          <a:prstGeom prst="rect">
            <a:avLst/>
          </a:prstGeom>
          <a:noFill/>
        </p:spPr>
        <p:txBody>
          <a:bodyPr wrap="square">
            <a:spAutoFit/>
          </a:bodyPr>
          <a:lstStyle/>
          <a:p>
            <a:r>
              <a:rPr lang="en-US" altLang="ko-KR" sz="1100" b="0" i="0" dirty="0">
                <a:solidFill>
                  <a:srgbClr val="000000"/>
                </a:solidFill>
                <a:effectLst/>
                <a:latin typeface="Arial" panose="020B0604020202020204" pitchFamily="34" charset="0"/>
                <a:cs typeface="Arial" panose="020B0604020202020204" pitchFamily="34" charset="0"/>
              </a:rPr>
              <a:t>Copying</a:t>
            </a:r>
            <a:endParaRPr lang="ko-KR" alt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85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Discriminator</a:t>
            </a:r>
          </a:p>
        </p:txBody>
      </p:sp>
      <p:pic>
        <p:nvPicPr>
          <p:cNvPr id="5122" name="Picture 2">
            <a:extLst>
              <a:ext uri="{FF2B5EF4-FFF2-40B4-BE49-F238E27FC236}">
                <a16:creationId xmlns:a16="http://schemas.microsoft.com/office/drawing/2014/main" id="{6C90DF74-193A-4898-9DCE-EAF976E5CB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89" r="59815" b="92252"/>
          <a:stretch/>
        </p:blipFill>
        <p:spPr bwMode="auto">
          <a:xfrm>
            <a:off x="956163" y="2134084"/>
            <a:ext cx="5272726" cy="365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504F50-B24D-4983-952E-06B34F3F4938}"/>
              </a:ext>
            </a:extLst>
          </p:cNvPr>
          <p:cNvSpPr txBox="1"/>
          <p:nvPr/>
        </p:nvSpPr>
        <p:spPr>
          <a:xfrm>
            <a:off x="667869" y="1214608"/>
            <a:ext cx="10856261" cy="707886"/>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Model weights were initialized via random Gaussian with a mean of 0.0 and standard deviation of 0.02. Images input to the model are 256×256.</a:t>
            </a:r>
            <a:endParaRPr lang="ko-KR"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7BE8A8E-43A0-4709-96B2-A0777E11EA40}"/>
              </a:ext>
            </a:extLst>
          </p:cNvPr>
          <p:cNvSpPr txBox="1"/>
          <p:nvPr/>
        </p:nvSpPr>
        <p:spPr>
          <a:xfrm>
            <a:off x="667869" y="2921168"/>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The model takes two images as input, specifically a source and a target image. These images are concatenated together at the channel level, e.g. 3 color channels of each image become 6 channels of the input.</a:t>
            </a:r>
            <a:endParaRPr lang="ko-KR" altLang="en-US" sz="2000" dirty="0">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424D5E54-A36E-4737-B573-BB96EE6258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18" r="29372" b="79756"/>
          <a:stretch/>
        </p:blipFill>
        <p:spPr bwMode="auto">
          <a:xfrm>
            <a:off x="956163" y="4109400"/>
            <a:ext cx="9261482" cy="1259840"/>
          </a:xfrm>
          <a:prstGeom prst="rect">
            <a:avLst/>
          </a:prstGeom>
          <a:noFill/>
          <a:extLst>
            <a:ext uri="{909E8E84-426E-40DD-AFC4-6F175D3DCCD1}">
              <a14:hiddenFill xmlns:a14="http://schemas.microsoft.com/office/drawing/2010/main">
                <a:solidFill>
                  <a:srgbClr val="FFFFFF"/>
                </a:solidFill>
              </a14:hiddenFill>
            </a:ext>
          </a:extLst>
        </p:spPr>
      </p:pic>
      <p:sp>
        <p:nvSpPr>
          <p:cNvPr id="9" name="부제목 2">
            <a:extLst>
              <a:ext uri="{FF2B5EF4-FFF2-40B4-BE49-F238E27FC236}">
                <a16:creationId xmlns:a16="http://schemas.microsoft.com/office/drawing/2014/main" id="{857097DB-7BB8-45B3-BCF8-980CCC83E31A}"/>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Line 6">
            <a:extLst>
              <a:ext uri="{FF2B5EF4-FFF2-40B4-BE49-F238E27FC236}">
                <a16:creationId xmlns:a16="http://schemas.microsoft.com/office/drawing/2014/main" id="{259940D0-3C9F-444D-934C-0636C8F49E80}"/>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1574442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Discriminator</a:t>
            </a:r>
          </a:p>
        </p:txBody>
      </p:sp>
      <p:sp>
        <p:nvSpPr>
          <p:cNvPr id="4" name="TextBox 3">
            <a:extLst>
              <a:ext uri="{FF2B5EF4-FFF2-40B4-BE49-F238E27FC236}">
                <a16:creationId xmlns:a16="http://schemas.microsoft.com/office/drawing/2014/main" id="{93504F50-B24D-4983-952E-06B34F3F4938}"/>
              </a:ext>
            </a:extLst>
          </p:cNvPr>
          <p:cNvSpPr txBox="1"/>
          <p:nvPr/>
        </p:nvSpPr>
        <p:spPr>
          <a:xfrm>
            <a:off x="667869" y="1214608"/>
            <a:ext cx="10856261" cy="1323439"/>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A convolution is applied after the last layer to map to a </a:t>
            </a:r>
            <a:r>
              <a:rPr lang="en-US" altLang="ko-KR" sz="2000" b="1" dirty="0">
                <a:latin typeface="Arial" panose="020B0604020202020204" pitchFamily="34" charset="0"/>
                <a:cs typeface="Arial" panose="020B0604020202020204" pitchFamily="34" charset="0"/>
              </a:rPr>
              <a:t>1-dimensional</a:t>
            </a:r>
            <a:r>
              <a:rPr lang="en-US" altLang="ko-KR" sz="2000" dirty="0">
                <a:latin typeface="Arial" panose="020B0604020202020204" pitchFamily="34" charset="0"/>
                <a:cs typeface="Arial" panose="020B0604020202020204" pitchFamily="34" charset="0"/>
              </a:rPr>
              <a:t> output, followed by a </a:t>
            </a:r>
            <a:r>
              <a:rPr lang="en-US" altLang="ko-KR" sz="2000" b="1" dirty="0">
                <a:latin typeface="Arial" panose="020B0604020202020204" pitchFamily="34" charset="0"/>
                <a:cs typeface="Arial" panose="020B0604020202020204" pitchFamily="34" charset="0"/>
              </a:rPr>
              <a:t>Sigmoid function</a:t>
            </a:r>
            <a:r>
              <a:rPr lang="en-US" altLang="ko-KR" sz="2000" dirty="0">
                <a:latin typeface="Arial" panose="020B0604020202020204" pitchFamily="34" charset="0"/>
                <a:cs typeface="Arial" panose="020B0604020202020204" pitchFamily="34" charset="0"/>
              </a:rPr>
              <a:t>. </a:t>
            </a:r>
            <a:r>
              <a:rPr lang="en-US" altLang="ko-KR" sz="2000" dirty="0" err="1">
                <a:latin typeface="Arial" panose="020B0604020202020204" pitchFamily="34" charset="0"/>
                <a:cs typeface="Arial" panose="020B0604020202020204" pitchFamily="34" charset="0"/>
              </a:rPr>
              <a:t>BatchNorm</a:t>
            </a:r>
            <a:r>
              <a:rPr lang="en-US" altLang="ko-KR" sz="2000" dirty="0">
                <a:latin typeface="Arial" panose="020B0604020202020204" pitchFamily="34" charset="0"/>
                <a:cs typeface="Arial" panose="020B0604020202020204" pitchFamily="34" charset="0"/>
              </a:rPr>
              <a:t> is not applied to the first C64 layer. All </a:t>
            </a:r>
            <a:r>
              <a:rPr lang="en-US" altLang="ko-KR" sz="2000" b="1" dirty="0" err="1">
                <a:latin typeface="Arial" panose="020B0604020202020204" pitchFamily="34" charset="0"/>
                <a:cs typeface="Arial" panose="020B0604020202020204" pitchFamily="34" charset="0"/>
              </a:rPr>
              <a:t>ReLUs</a:t>
            </a:r>
            <a:r>
              <a:rPr lang="en-US" altLang="ko-KR" sz="2000" dirty="0">
                <a:latin typeface="Arial" panose="020B0604020202020204" pitchFamily="34" charset="0"/>
                <a:cs typeface="Arial" panose="020B0604020202020204" pitchFamily="34" charset="0"/>
              </a:rPr>
              <a:t> are leaky, with slope </a:t>
            </a:r>
            <a:r>
              <a:rPr lang="en-US" altLang="ko-KR" sz="2000" b="1" dirty="0">
                <a:latin typeface="Arial" panose="020B0604020202020204" pitchFamily="34" charset="0"/>
                <a:cs typeface="Arial" panose="020B0604020202020204" pitchFamily="34" charset="0"/>
              </a:rPr>
              <a:t>0.2</a:t>
            </a:r>
            <a:r>
              <a:rPr lang="en-US" altLang="ko-KR" sz="2000" dirty="0">
                <a:latin typeface="Arial" panose="020B0604020202020204" pitchFamily="34" charset="0"/>
                <a:cs typeface="Arial" panose="020B0604020202020204" pitchFamily="34" charset="0"/>
              </a:rPr>
              <a:t>. The kernel size is fixed at </a:t>
            </a:r>
            <a:r>
              <a:rPr lang="en-US" altLang="ko-KR" sz="2000" b="1" dirty="0">
                <a:latin typeface="Arial" panose="020B0604020202020204" pitchFamily="34" charset="0"/>
                <a:cs typeface="Arial" panose="020B0604020202020204" pitchFamily="34" charset="0"/>
              </a:rPr>
              <a:t>4×4</a:t>
            </a:r>
            <a:r>
              <a:rPr lang="en-US" altLang="ko-KR" sz="2000" dirty="0">
                <a:latin typeface="Arial" panose="020B0604020202020204" pitchFamily="34" charset="0"/>
                <a:cs typeface="Arial" panose="020B0604020202020204" pitchFamily="34" charset="0"/>
              </a:rPr>
              <a:t> and a stride of </a:t>
            </a:r>
            <a:r>
              <a:rPr lang="en-US" altLang="ko-KR" sz="2000" b="1" dirty="0">
                <a:latin typeface="Arial" panose="020B0604020202020204" pitchFamily="34" charset="0"/>
                <a:cs typeface="Arial" panose="020B0604020202020204" pitchFamily="34" charset="0"/>
              </a:rPr>
              <a:t>2×2</a:t>
            </a:r>
            <a:r>
              <a:rPr lang="en-US" altLang="ko-KR" sz="2000" dirty="0">
                <a:latin typeface="Arial" panose="020B0604020202020204" pitchFamily="34" charset="0"/>
                <a:cs typeface="Arial" panose="020B0604020202020204" pitchFamily="34" charset="0"/>
              </a:rPr>
              <a:t> is used on all but the last 2 layers of the model. </a:t>
            </a:r>
            <a:endParaRPr lang="ko-KR" altLang="en-US" sz="2000" dirty="0">
              <a:latin typeface="Arial" panose="020B0604020202020204" pitchFamily="34" charset="0"/>
              <a:cs typeface="Arial" panose="020B0604020202020204" pitchFamily="34" charset="0"/>
            </a:endParaRPr>
          </a:p>
        </p:txBody>
      </p:sp>
      <p:pic>
        <p:nvPicPr>
          <p:cNvPr id="8" name="Picture 2">
            <a:extLst>
              <a:ext uri="{FF2B5EF4-FFF2-40B4-BE49-F238E27FC236}">
                <a16:creationId xmlns:a16="http://schemas.microsoft.com/office/drawing/2014/main" id="{D58054F4-DFB3-4D95-8666-A2CA9059A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73" b="16167"/>
          <a:stretch/>
        </p:blipFill>
        <p:spPr bwMode="auto">
          <a:xfrm>
            <a:off x="2141061" y="2538047"/>
            <a:ext cx="7909875" cy="3849468"/>
          </a:xfrm>
          <a:prstGeom prst="rect">
            <a:avLst/>
          </a:prstGeom>
          <a:noFill/>
          <a:extLst>
            <a:ext uri="{909E8E84-426E-40DD-AFC4-6F175D3DCCD1}">
              <a14:hiddenFill xmlns:a14="http://schemas.microsoft.com/office/drawing/2010/main">
                <a:solidFill>
                  <a:srgbClr val="FFFFFF"/>
                </a:solidFill>
              </a14:hiddenFill>
            </a:ext>
          </a:extLst>
        </p:spPr>
      </p:pic>
      <p:sp>
        <p:nvSpPr>
          <p:cNvPr id="6" name="부제목 2">
            <a:extLst>
              <a:ext uri="{FF2B5EF4-FFF2-40B4-BE49-F238E27FC236}">
                <a16:creationId xmlns:a16="http://schemas.microsoft.com/office/drawing/2014/main" id="{7D2E100D-9776-471C-86CB-B69940BE9A93}"/>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Line 6">
            <a:extLst>
              <a:ext uri="{FF2B5EF4-FFF2-40B4-BE49-F238E27FC236}">
                <a16:creationId xmlns:a16="http://schemas.microsoft.com/office/drawing/2014/main" id="{DD259FAB-4052-4ABB-88E3-F9E790E0BDB0}"/>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64104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Discriminator</a:t>
            </a:r>
          </a:p>
        </p:txBody>
      </p:sp>
      <p:sp>
        <p:nvSpPr>
          <p:cNvPr id="155" name="TextBox 154">
            <a:extLst>
              <a:ext uri="{FF2B5EF4-FFF2-40B4-BE49-F238E27FC236}">
                <a16:creationId xmlns:a16="http://schemas.microsoft.com/office/drawing/2014/main" id="{41F5762E-4214-49D0-973B-639A1D7F97FD}"/>
              </a:ext>
            </a:extLst>
          </p:cNvPr>
          <p:cNvSpPr txBox="1"/>
          <p:nvPr/>
        </p:nvSpPr>
        <p:spPr>
          <a:xfrm>
            <a:off x="667869" y="1214608"/>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The 70×70 discriminator architecture is defined using a shorthand notation as: C64-C128-C256-C512, where C refers to a block of Convolution-</a:t>
            </a:r>
            <a:r>
              <a:rPr lang="en-US" altLang="ko-KR" sz="2000" dirty="0" err="1">
                <a:latin typeface="Arial" panose="020B0604020202020204" pitchFamily="34" charset="0"/>
                <a:cs typeface="Arial" panose="020B0604020202020204" pitchFamily="34" charset="0"/>
              </a:rPr>
              <a:t>BatchNorm</a:t>
            </a:r>
            <a:r>
              <a:rPr lang="en-US" altLang="ko-KR" sz="2000" dirty="0">
                <a:latin typeface="Arial" panose="020B0604020202020204" pitchFamily="34" charset="0"/>
                <a:cs typeface="Arial" panose="020B0604020202020204" pitchFamily="34" charset="0"/>
              </a:rPr>
              <a:t>-</a:t>
            </a:r>
            <a:r>
              <a:rPr lang="en-US" altLang="ko-KR" sz="2000" dirty="0" err="1">
                <a:latin typeface="Arial" panose="020B0604020202020204" pitchFamily="34" charset="0"/>
                <a:cs typeface="Arial" panose="020B0604020202020204" pitchFamily="34" charset="0"/>
              </a:rPr>
              <a:t>LeakyReLU</a:t>
            </a:r>
            <a:r>
              <a:rPr lang="en-US" altLang="ko-KR" sz="2000" dirty="0">
                <a:latin typeface="Arial" panose="020B0604020202020204" pitchFamily="34" charset="0"/>
                <a:cs typeface="Arial" panose="020B0604020202020204" pitchFamily="34" charset="0"/>
              </a:rPr>
              <a:t> layers and the number indicates the number of filters.</a:t>
            </a:r>
          </a:p>
        </p:txBody>
      </p:sp>
      <p:grpSp>
        <p:nvGrpSpPr>
          <p:cNvPr id="136" name="그룹 135">
            <a:extLst>
              <a:ext uri="{FF2B5EF4-FFF2-40B4-BE49-F238E27FC236}">
                <a16:creationId xmlns:a16="http://schemas.microsoft.com/office/drawing/2014/main" id="{B94EB20A-F757-47D3-9B42-C0817FF48A5E}"/>
              </a:ext>
            </a:extLst>
          </p:cNvPr>
          <p:cNvGrpSpPr/>
          <p:nvPr/>
        </p:nvGrpSpPr>
        <p:grpSpPr>
          <a:xfrm>
            <a:off x="1016388" y="2724153"/>
            <a:ext cx="10159221" cy="3569125"/>
            <a:chOff x="928009" y="2734313"/>
            <a:chExt cx="10159221" cy="3569125"/>
          </a:xfrm>
        </p:grpSpPr>
        <p:grpSp>
          <p:nvGrpSpPr>
            <p:cNvPr id="18" name="그룹 17">
              <a:extLst>
                <a:ext uri="{FF2B5EF4-FFF2-40B4-BE49-F238E27FC236}">
                  <a16:creationId xmlns:a16="http://schemas.microsoft.com/office/drawing/2014/main" id="{980FA6B6-54BD-44A1-9B84-B25DCB063250}"/>
                </a:ext>
              </a:extLst>
            </p:cNvPr>
            <p:cNvGrpSpPr/>
            <p:nvPr/>
          </p:nvGrpSpPr>
          <p:grpSpPr>
            <a:xfrm>
              <a:off x="1940736" y="3286271"/>
              <a:ext cx="789562" cy="1477293"/>
              <a:chOff x="5222517" y="4385037"/>
              <a:chExt cx="789562" cy="1477293"/>
            </a:xfrm>
          </p:grpSpPr>
          <p:sp>
            <p:nvSpPr>
              <p:cNvPr id="19" name="평행 사변형 18">
                <a:extLst>
                  <a:ext uri="{FF2B5EF4-FFF2-40B4-BE49-F238E27FC236}">
                    <a16:creationId xmlns:a16="http://schemas.microsoft.com/office/drawing/2014/main" id="{89DD123B-C61E-4C94-9BBE-3DA277F8BF49}"/>
                  </a:ext>
                </a:extLst>
              </p:cNvPr>
              <p:cNvSpPr/>
              <p:nvPr/>
            </p:nvSpPr>
            <p:spPr>
              <a:xfrm rot="5400000" flipH="1">
                <a:off x="4937198" y="4782221"/>
                <a:ext cx="1472064" cy="677695"/>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1D115E79-228D-4D97-8F79-021C8FDE857A}"/>
                  </a:ext>
                </a:extLst>
              </p:cNvPr>
              <p:cNvSpPr/>
              <p:nvPr/>
            </p:nvSpPr>
            <p:spPr>
              <a:xfrm>
                <a:off x="5232043" y="4917824"/>
                <a:ext cx="98530" cy="944506"/>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평행 사변형 20">
                <a:extLst>
                  <a:ext uri="{FF2B5EF4-FFF2-40B4-BE49-F238E27FC236}">
                    <a16:creationId xmlns:a16="http://schemas.microsoft.com/office/drawing/2014/main" id="{1BAAA05A-2493-4D9C-94A7-6029528611A2}"/>
                  </a:ext>
                </a:extLst>
              </p:cNvPr>
              <p:cNvSpPr/>
              <p:nvPr/>
            </p:nvSpPr>
            <p:spPr>
              <a:xfrm rot="10800000">
                <a:off x="5222517" y="4385037"/>
                <a:ext cx="789562" cy="536867"/>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a:extLst>
                <a:ext uri="{FF2B5EF4-FFF2-40B4-BE49-F238E27FC236}">
                  <a16:creationId xmlns:a16="http://schemas.microsoft.com/office/drawing/2014/main" id="{8F34922E-C0DF-442B-A469-ACF5742927AF}"/>
                </a:ext>
              </a:extLst>
            </p:cNvPr>
            <p:cNvGrpSpPr/>
            <p:nvPr/>
          </p:nvGrpSpPr>
          <p:grpSpPr>
            <a:xfrm>
              <a:off x="1104767" y="3945539"/>
              <a:ext cx="789562" cy="1477293"/>
              <a:chOff x="5222517" y="4385037"/>
              <a:chExt cx="789562" cy="1477293"/>
            </a:xfrm>
          </p:grpSpPr>
          <p:sp>
            <p:nvSpPr>
              <p:cNvPr id="23" name="평행 사변형 22">
                <a:extLst>
                  <a:ext uri="{FF2B5EF4-FFF2-40B4-BE49-F238E27FC236}">
                    <a16:creationId xmlns:a16="http://schemas.microsoft.com/office/drawing/2014/main" id="{A9430931-D8B0-446D-8FB7-6130EB969199}"/>
                  </a:ext>
                </a:extLst>
              </p:cNvPr>
              <p:cNvSpPr/>
              <p:nvPr/>
            </p:nvSpPr>
            <p:spPr>
              <a:xfrm rot="5400000" flipH="1">
                <a:off x="4937198" y="4782221"/>
                <a:ext cx="1472064" cy="677695"/>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EC87D420-DF76-4D23-BDBD-731F20F7A9B3}"/>
                  </a:ext>
                </a:extLst>
              </p:cNvPr>
              <p:cNvSpPr/>
              <p:nvPr/>
            </p:nvSpPr>
            <p:spPr>
              <a:xfrm>
                <a:off x="5232043" y="4917824"/>
                <a:ext cx="98530" cy="944506"/>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평행 사변형 24">
                <a:extLst>
                  <a:ext uri="{FF2B5EF4-FFF2-40B4-BE49-F238E27FC236}">
                    <a16:creationId xmlns:a16="http://schemas.microsoft.com/office/drawing/2014/main" id="{A0E3F939-3398-4B1A-A2CF-E5B0A72AE821}"/>
                  </a:ext>
                </a:extLst>
              </p:cNvPr>
              <p:cNvSpPr/>
              <p:nvPr/>
            </p:nvSpPr>
            <p:spPr>
              <a:xfrm rot="10800000">
                <a:off x="5222517" y="4385037"/>
                <a:ext cx="789562" cy="536867"/>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a:extLst>
                <a:ext uri="{FF2B5EF4-FFF2-40B4-BE49-F238E27FC236}">
                  <a16:creationId xmlns:a16="http://schemas.microsoft.com/office/drawing/2014/main" id="{ED24ADE8-3057-4772-9C21-A47822439F2D}"/>
                </a:ext>
              </a:extLst>
            </p:cNvPr>
            <p:cNvSpPr txBox="1"/>
            <p:nvPr/>
          </p:nvSpPr>
          <p:spPr>
            <a:xfrm>
              <a:off x="928009" y="5477961"/>
              <a:ext cx="963725" cy="338554"/>
            </a:xfrm>
            <a:prstGeom prst="rect">
              <a:avLst/>
            </a:prstGeom>
            <a:noFill/>
          </p:spPr>
          <p:txBody>
            <a:bodyPr wrap="none" rtlCol="0">
              <a:spAutoFit/>
            </a:bodyPr>
            <a:lstStyle/>
            <a:p>
              <a:r>
                <a:rPr lang="en-US" altLang="ko-KR" sz="1600" dirty="0">
                  <a:solidFill>
                    <a:schemeClr val="tx1">
                      <a:lumMod val="65000"/>
                      <a:lumOff val="35000"/>
                    </a:schemeClr>
                  </a:solidFill>
                </a:rPr>
                <a:t>256x266</a:t>
              </a:r>
              <a:endParaRPr lang="ko-KR" altLang="en-US" sz="1600" dirty="0">
                <a:solidFill>
                  <a:schemeClr val="tx1">
                    <a:lumMod val="65000"/>
                    <a:lumOff val="35000"/>
                  </a:schemeClr>
                </a:solidFill>
              </a:endParaRPr>
            </a:p>
          </p:txBody>
        </p:sp>
        <p:sp>
          <p:nvSpPr>
            <p:cNvPr id="11" name="화살표: 오른쪽 10">
              <a:extLst>
                <a:ext uri="{FF2B5EF4-FFF2-40B4-BE49-F238E27FC236}">
                  <a16:creationId xmlns:a16="http://schemas.microsoft.com/office/drawing/2014/main" id="{E0A692F0-44A8-4A61-948B-76509479D530}"/>
                </a:ext>
              </a:extLst>
            </p:cNvPr>
            <p:cNvSpPr/>
            <p:nvPr/>
          </p:nvSpPr>
          <p:spPr>
            <a:xfrm>
              <a:off x="1596784" y="4524052"/>
              <a:ext cx="448809" cy="298817"/>
            </a:xfrm>
            <a:prstGeom prst="rightArrow">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오른쪽 27">
              <a:extLst>
                <a:ext uri="{FF2B5EF4-FFF2-40B4-BE49-F238E27FC236}">
                  <a16:creationId xmlns:a16="http://schemas.microsoft.com/office/drawing/2014/main" id="{29D32EC4-EF4A-48BE-8D6F-FBE875E30D78}"/>
                </a:ext>
              </a:extLst>
            </p:cNvPr>
            <p:cNvSpPr/>
            <p:nvPr/>
          </p:nvSpPr>
          <p:spPr>
            <a:xfrm>
              <a:off x="2429506" y="3893210"/>
              <a:ext cx="448809" cy="298817"/>
            </a:xfrm>
            <a:prstGeom prst="rightArrow">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a:extLst>
                <a:ext uri="{FF2B5EF4-FFF2-40B4-BE49-F238E27FC236}">
                  <a16:creationId xmlns:a16="http://schemas.microsoft.com/office/drawing/2014/main" id="{16F4CA68-4B4D-498B-B761-11BA37ECA2F1}"/>
                </a:ext>
              </a:extLst>
            </p:cNvPr>
            <p:cNvGrpSpPr/>
            <p:nvPr/>
          </p:nvGrpSpPr>
          <p:grpSpPr>
            <a:xfrm>
              <a:off x="2161792" y="3785406"/>
              <a:ext cx="877292" cy="1477292"/>
              <a:chOff x="5222517" y="4385038"/>
              <a:chExt cx="877292" cy="1477292"/>
            </a:xfrm>
          </p:grpSpPr>
          <p:sp>
            <p:nvSpPr>
              <p:cNvPr id="15" name="평행 사변형 14">
                <a:extLst>
                  <a:ext uri="{FF2B5EF4-FFF2-40B4-BE49-F238E27FC236}">
                    <a16:creationId xmlns:a16="http://schemas.microsoft.com/office/drawing/2014/main" id="{1051E52B-2A87-4CB4-AE34-2551865D41E2}"/>
                  </a:ext>
                </a:extLst>
              </p:cNvPr>
              <p:cNvSpPr/>
              <p:nvPr/>
            </p:nvSpPr>
            <p:spPr>
              <a:xfrm rot="5400000" flipH="1">
                <a:off x="5021119" y="4786303"/>
                <a:ext cx="1472064" cy="677695"/>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FF4F2C9-9ECA-4AB4-A2A4-C7FDAB162B0F}"/>
                  </a:ext>
                </a:extLst>
              </p:cNvPr>
              <p:cNvSpPr/>
              <p:nvPr/>
            </p:nvSpPr>
            <p:spPr>
              <a:xfrm>
                <a:off x="5232043" y="4917824"/>
                <a:ext cx="186264" cy="944506"/>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평행 사변형 16">
                <a:extLst>
                  <a:ext uri="{FF2B5EF4-FFF2-40B4-BE49-F238E27FC236}">
                    <a16:creationId xmlns:a16="http://schemas.microsoft.com/office/drawing/2014/main" id="{0E73B776-5774-41A0-ADB4-0D590CFB1098}"/>
                  </a:ext>
                </a:extLst>
              </p:cNvPr>
              <p:cNvSpPr/>
              <p:nvPr/>
            </p:nvSpPr>
            <p:spPr>
              <a:xfrm rot="10800000">
                <a:off x="5222517" y="4385038"/>
                <a:ext cx="877292" cy="536867"/>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화살표: 오른쪽 28">
              <a:extLst>
                <a:ext uri="{FF2B5EF4-FFF2-40B4-BE49-F238E27FC236}">
                  <a16:creationId xmlns:a16="http://schemas.microsoft.com/office/drawing/2014/main" id="{2A850522-3B78-4871-B77E-9F6A13468ADC}"/>
                </a:ext>
              </a:extLst>
            </p:cNvPr>
            <p:cNvSpPr/>
            <p:nvPr/>
          </p:nvSpPr>
          <p:spPr>
            <a:xfrm>
              <a:off x="2718269" y="4291311"/>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BA824094-675B-4073-B110-7154E9ED399E}"/>
                </a:ext>
              </a:extLst>
            </p:cNvPr>
            <p:cNvGrpSpPr/>
            <p:nvPr/>
          </p:nvGrpSpPr>
          <p:grpSpPr>
            <a:xfrm>
              <a:off x="3090984" y="3942974"/>
              <a:ext cx="906276" cy="1162156"/>
              <a:chOff x="5222514" y="4550334"/>
              <a:chExt cx="906276" cy="1162156"/>
            </a:xfrm>
          </p:grpSpPr>
          <p:sp>
            <p:nvSpPr>
              <p:cNvPr id="31" name="평행 사변형 30">
                <a:extLst>
                  <a:ext uri="{FF2B5EF4-FFF2-40B4-BE49-F238E27FC236}">
                    <a16:creationId xmlns:a16="http://schemas.microsoft.com/office/drawing/2014/main" id="{E298D3D3-72AC-44B7-A323-054CCE06CF31}"/>
                  </a:ext>
                </a:extLst>
              </p:cNvPr>
              <p:cNvSpPr/>
              <p:nvPr/>
            </p:nvSpPr>
            <p:spPr>
              <a:xfrm rot="5400000" flipH="1">
                <a:off x="5312963" y="4896663"/>
                <a:ext cx="1162155" cy="469497"/>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a:extLst>
                  <a:ext uri="{FF2B5EF4-FFF2-40B4-BE49-F238E27FC236}">
                    <a16:creationId xmlns:a16="http://schemas.microsoft.com/office/drawing/2014/main" id="{0CAF3E13-8E25-460F-80D1-F9F2F00BC7F9}"/>
                  </a:ext>
                </a:extLst>
              </p:cNvPr>
              <p:cNvSpPr/>
              <p:nvPr/>
            </p:nvSpPr>
            <p:spPr>
              <a:xfrm>
                <a:off x="5232042" y="4917824"/>
                <a:ext cx="427251" cy="794666"/>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평행 사변형 32">
                <a:extLst>
                  <a:ext uri="{FF2B5EF4-FFF2-40B4-BE49-F238E27FC236}">
                    <a16:creationId xmlns:a16="http://schemas.microsoft.com/office/drawing/2014/main" id="{97D016C1-749D-45E1-AF00-1BF37960265F}"/>
                  </a:ext>
                </a:extLst>
              </p:cNvPr>
              <p:cNvSpPr/>
              <p:nvPr/>
            </p:nvSpPr>
            <p:spPr>
              <a:xfrm rot="10800000">
                <a:off x="5222514" y="4550335"/>
                <a:ext cx="906276" cy="371565"/>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4" name="TextBox 33">
              <a:extLst>
                <a:ext uri="{FF2B5EF4-FFF2-40B4-BE49-F238E27FC236}">
                  <a16:creationId xmlns:a16="http://schemas.microsoft.com/office/drawing/2014/main" id="{0EED2C92-D329-47EB-8F3F-7554AAB5639B}"/>
                </a:ext>
              </a:extLst>
            </p:cNvPr>
            <p:cNvSpPr txBox="1"/>
            <p:nvPr/>
          </p:nvSpPr>
          <p:spPr>
            <a:xfrm>
              <a:off x="2107055" y="5331622"/>
              <a:ext cx="963725" cy="338554"/>
            </a:xfrm>
            <a:prstGeom prst="rect">
              <a:avLst/>
            </a:prstGeom>
            <a:noFill/>
          </p:spPr>
          <p:txBody>
            <a:bodyPr wrap="none" rtlCol="0">
              <a:spAutoFit/>
            </a:bodyPr>
            <a:lstStyle/>
            <a:p>
              <a:pPr algn="ctr"/>
              <a:r>
                <a:rPr lang="en-US" altLang="ko-KR" sz="1600" dirty="0">
                  <a:solidFill>
                    <a:schemeClr val="tx1">
                      <a:lumMod val="65000"/>
                      <a:lumOff val="35000"/>
                    </a:schemeClr>
                  </a:solidFill>
                </a:rPr>
                <a:t>256x256</a:t>
              </a:r>
            </a:p>
          </p:txBody>
        </p:sp>
        <p:grpSp>
          <p:nvGrpSpPr>
            <p:cNvPr id="35" name="그룹 34">
              <a:extLst>
                <a:ext uri="{FF2B5EF4-FFF2-40B4-BE49-F238E27FC236}">
                  <a16:creationId xmlns:a16="http://schemas.microsoft.com/office/drawing/2014/main" id="{BFA38993-1A3C-4705-BF8E-883B9F2594F7}"/>
                </a:ext>
              </a:extLst>
            </p:cNvPr>
            <p:cNvGrpSpPr/>
            <p:nvPr/>
          </p:nvGrpSpPr>
          <p:grpSpPr>
            <a:xfrm>
              <a:off x="3605550" y="3942973"/>
              <a:ext cx="564772" cy="1162156"/>
              <a:chOff x="5222514" y="4550334"/>
              <a:chExt cx="564772" cy="1162156"/>
            </a:xfrm>
          </p:grpSpPr>
          <p:sp>
            <p:nvSpPr>
              <p:cNvPr id="36" name="평행 사변형 35">
                <a:extLst>
                  <a:ext uri="{FF2B5EF4-FFF2-40B4-BE49-F238E27FC236}">
                    <a16:creationId xmlns:a16="http://schemas.microsoft.com/office/drawing/2014/main" id="{AD88ABD9-BCAC-4939-8703-F884240CDD1D}"/>
                  </a:ext>
                </a:extLst>
              </p:cNvPr>
              <p:cNvSpPr/>
              <p:nvPr/>
            </p:nvSpPr>
            <p:spPr>
              <a:xfrm rot="5400000" flipH="1">
                <a:off x="4968202" y="4896663"/>
                <a:ext cx="1162155" cy="469497"/>
              </a:xfrm>
              <a:prstGeom prst="parallelogram">
                <a:avLst>
                  <a:gd name="adj" fmla="val 79053"/>
                </a:avLst>
              </a:prstGeom>
              <a:solidFill>
                <a:schemeClr val="bg1">
                  <a:lumMod val="65000"/>
                </a:schemeClr>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a:extLst>
                  <a:ext uri="{FF2B5EF4-FFF2-40B4-BE49-F238E27FC236}">
                    <a16:creationId xmlns:a16="http://schemas.microsoft.com/office/drawing/2014/main" id="{B9EDA755-DBEE-4383-BAE9-78F6C2DC95D7}"/>
                  </a:ext>
                </a:extLst>
              </p:cNvPr>
              <p:cNvSpPr/>
              <p:nvPr/>
            </p:nvSpPr>
            <p:spPr>
              <a:xfrm>
                <a:off x="5232042" y="4917824"/>
                <a:ext cx="85977" cy="794666"/>
              </a:xfrm>
              <a:prstGeom prst="rect">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평행 사변형 37">
                <a:extLst>
                  <a:ext uri="{FF2B5EF4-FFF2-40B4-BE49-F238E27FC236}">
                    <a16:creationId xmlns:a16="http://schemas.microsoft.com/office/drawing/2014/main" id="{141FBBF1-F76A-443C-959E-BE091CF36EE4}"/>
                  </a:ext>
                </a:extLst>
              </p:cNvPr>
              <p:cNvSpPr/>
              <p:nvPr/>
            </p:nvSpPr>
            <p:spPr>
              <a:xfrm rot="10800000">
                <a:off x="5222514" y="4550334"/>
                <a:ext cx="564772" cy="371565"/>
              </a:xfrm>
              <a:prstGeom prst="parallelogram">
                <a:avLst>
                  <a:gd name="adj" fmla="val 126317"/>
                </a:avLst>
              </a:prstGeom>
              <a:solidFill>
                <a:schemeClr val="bg1"/>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9" name="화살표: 오른쪽 38">
              <a:extLst>
                <a:ext uri="{FF2B5EF4-FFF2-40B4-BE49-F238E27FC236}">
                  <a16:creationId xmlns:a16="http://schemas.microsoft.com/office/drawing/2014/main" id="{3C2CE897-BAA8-4D45-8ACE-190F96B21967}"/>
                </a:ext>
              </a:extLst>
            </p:cNvPr>
            <p:cNvSpPr/>
            <p:nvPr/>
          </p:nvSpPr>
          <p:spPr>
            <a:xfrm>
              <a:off x="3933752" y="4291311"/>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0" name="그룹 39">
              <a:extLst>
                <a:ext uri="{FF2B5EF4-FFF2-40B4-BE49-F238E27FC236}">
                  <a16:creationId xmlns:a16="http://schemas.microsoft.com/office/drawing/2014/main" id="{C0196FFA-BD87-4094-B39C-14C4ED6F29C0}"/>
                </a:ext>
              </a:extLst>
            </p:cNvPr>
            <p:cNvGrpSpPr/>
            <p:nvPr/>
          </p:nvGrpSpPr>
          <p:grpSpPr>
            <a:xfrm>
              <a:off x="4110583" y="4028203"/>
              <a:ext cx="1007273" cy="912800"/>
              <a:chOff x="5222511" y="4635563"/>
              <a:chExt cx="1007273" cy="912800"/>
            </a:xfrm>
          </p:grpSpPr>
          <p:sp>
            <p:nvSpPr>
              <p:cNvPr id="41" name="평행 사변형 40">
                <a:extLst>
                  <a:ext uri="{FF2B5EF4-FFF2-40B4-BE49-F238E27FC236}">
                    <a16:creationId xmlns:a16="http://schemas.microsoft.com/office/drawing/2014/main" id="{843D1BE8-FC1D-463A-B3C9-C62B9BD597ED}"/>
                  </a:ext>
                </a:extLst>
              </p:cNvPr>
              <p:cNvSpPr/>
              <p:nvPr/>
            </p:nvSpPr>
            <p:spPr>
              <a:xfrm rot="5400000" flipH="1">
                <a:off x="5592004" y="4910584"/>
                <a:ext cx="910261" cy="365298"/>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CB1E68DE-82D9-4D76-8AEC-DF326D733305}"/>
                  </a:ext>
                </a:extLst>
              </p:cNvPr>
              <p:cNvSpPr/>
              <p:nvPr/>
            </p:nvSpPr>
            <p:spPr>
              <a:xfrm>
                <a:off x="5232042" y="4917824"/>
                <a:ext cx="639489" cy="628000"/>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평행 사변형 42">
                <a:extLst>
                  <a:ext uri="{FF2B5EF4-FFF2-40B4-BE49-F238E27FC236}">
                    <a16:creationId xmlns:a16="http://schemas.microsoft.com/office/drawing/2014/main" id="{72C466D1-D9A0-4BA8-81C0-4EC2E30B7A77}"/>
                  </a:ext>
                </a:extLst>
              </p:cNvPr>
              <p:cNvSpPr/>
              <p:nvPr/>
            </p:nvSpPr>
            <p:spPr>
              <a:xfrm rot="10800000">
                <a:off x="5222511" y="4635563"/>
                <a:ext cx="1004733" cy="286334"/>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4" name="그룹 43">
              <a:extLst>
                <a:ext uri="{FF2B5EF4-FFF2-40B4-BE49-F238E27FC236}">
                  <a16:creationId xmlns:a16="http://schemas.microsoft.com/office/drawing/2014/main" id="{11E1BCA7-08FB-4D10-877F-256B9A19E024}"/>
                </a:ext>
              </a:extLst>
            </p:cNvPr>
            <p:cNvGrpSpPr/>
            <p:nvPr/>
          </p:nvGrpSpPr>
          <p:grpSpPr>
            <a:xfrm>
              <a:off x="4821135" y="4028201"/>
              <a:ext cx="472037" cy="910263"/>
              <a:chOff x="5222514" y="4550333"/>
              <a:chExt cx="472037" cy="1162157"/>
            </a:xfrm>
          </p:grpSpPr>
          <p:sp>
            <p:nvSpPr>
              <p:cNvPr id="45" name="평행 사변형 44">
                <a:extLst>
                  <a:ext uri="{FF2B5EF4-FFF2-40B4-BE49-F238E27FC236}">
                    <a16:creationId xmlns:a16="http://schemas.microsoft.com/office/drawing/2014/main" id="{B09204D7-2753-4E97-9FBC-81977AC557FD}"/>
                  </a:ext>
                </a:extLst>
              </p:cNvPr>
              <p:cNvSpPr/>
              <p:nvPr/>
            </p:nvSpPr>
            <p:spPr>
              <a:xfrm rot="5400000" flipH="1">
                <a:off x="4924734" y="4942670"/>
                <a:ext cx="1162154" cy="377481"/>
              </a:xfrm>
              <a:prstGeom prst="parallelogram">
                <a:avLst>
                  <a:gd name="adj" fmla="val 79053"/>
                </a:avLst>
              </a:prstGeom>
              <a:solidFill>
                <a:schemeClr val="bg1">
                  <a:lumMod val="65000"/>
                </a:schemeClr>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직사각형 45">
                <a:extLst>
                  <a:ext uri="{FF2B5EF4-FFF2-40B4-BE49-F238E27FC236}">
                    <a16:creationId xmlns:a16="http://schemas.microsoft.com/office/drawing/2014/main" id="{D91B3C06-24D3-45FE-A522-BCB798C065AC}"/>
                  </a:ext>
                </a:extLst>
              </p:cNvPr>
              <p:cNvSpPr/>
              <p:nvPr/>
            </p:nvSpPr>
            <p:spPr>
              <a:xfrm>
                <a:off x="5232042" y="4917824"/>
                <a:ext cx="85977" cy="794666"/>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평행 사변형 46">
                <a:extLst>
                  <a:ext uri="{FF2B5EF4-FFF2-40B4-BE49-F238E27FC236}">
                    <a16:creationId xmlns:a16="http://schemas.microsoft.com/office/drawing/2014/main" id="{D1CDE970-0037-4EC2-BB20-7F40B483DD90}"/>
                  </a:ext>
                </a:extLst>
              </p:cNvPr>
              <p:cNvSpPr/>
              <p:nvPr/>
            </p:nvSpPr>
            <p:spPr>
              <a:xfrm rot="10800000">
                <a:off x="5222514" y="4550333"/>
                <a:ext cx="469498" cy="371565"/>
              </a:xfrm>
              <a:prstGeom prst="parallelogram">
                <a:avLst>
                  <a:gd name="adj" fmla="val 126317"/>
                </a:avLst>
              </a:prstGeom>
              <a:solidFill>
                <a:schemeClr val="bg1"/>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8" name="그룹 47">
              <a:extLst>
                <a:ext uri="{FF2B5EF4-FFF2-40B4-BE49-F238E27FC236}">
                  <a16:creationId xmlns:a16="http://schemas.microsoft.com/office/drawing/2014/main" id="{127C4CFC-C192-4F95-A299-3B005A018771}"/>
                </a:ext>
              </a:extLst>
            </p:cNvPr>
            <p:cNvGrpSpPr/>
            <p:nvPr/>
          </p:nvGrpSpPr>
          <p:grpSpPr>
            <a:xfrm>
              <a:off x="4971771" y="4030742"/>
              <a:ext cx="472037" cy="910263"/>
              <a:chOff x="5222514" y="4550333"/>
              <a:chExt cx="472037" cy="1162157"/>
            </a:xfrm>
          </p:grpSpPr>
          <p:sp>
            <p:nvSpPr>
              <p:cNvPr id="49" name="평행 사변형 48">
                <a:extLst>
                  <a:ext uri="{FF2B5EF4-FFF2-40B4-BE49-F238E27FC236}">
                    <a16:creationId xmlns:a16="http://schemas.microsoft.com/office/drawing/2014/main" id="{2998E275-9DF4-4F43-9E78-F2101C9736E3}"/>
                  </a:ext>
                </a:extLst>
              </p:cNvPr>
              <p:cNvSpPr/>
              <p:nvPr/>
            </p:nvSpPr>
            <p:spPr>
              <a:xfrm rot="5400000" flipH="1">
                <a:off x="4924734" y="4942670"/>
                <a:ext cx="1162154" cy="377481"/>
              </a:xfrm>
              <a:prstGeom prst="parallelogram">
                <a:avLst>
                  <a:gd name="adj" fmla="val 79053"/>
                </a:avLst>
              </a:prstGeom>
              <a:solidFill>
                <a:schemeClr val="bg1">
                  <a:lumMod val="65000"/>
                </a:schemeClr>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직사각형 49">
                <a:extLst>
                  <a:ext uri="{FF2B5EF4-FFF2-40B4-BE49-F238E27FC236}">
                    <a16:creationId xmlns:a16="http://schemas.microsoft.com/office/drawing/2014/main" id="{0DC5F761-3A34-4D8C-B450-05825FC39CD7}"/>
                  </a:ext>
                </a:extLst>
              </p:cNvPr>
              <p:cNvSpPr/>
              <p:nvPr/>
            </p:nvSpPr>
            <p:spPr>
              <a:xfrm>
                <a:off x="5232042" y="4917824"/>
                <a:ext cx="85977" cy="794666"/>
              </a:xfrm>
              <a:prstGeom prst="rect">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평행 사변형 50">
                <a:extLst>
                  <a:ext uri="{FF2B5EF4-FFF2-40B4-BE49-F238E27FC236}">
                    <a16:creationId xmlns:a16="http://schemas.microsoft.com/office/drawing/2014/main" id="{584F5A39-71BB-44DF-AC3F-1A15355453BC}"/>
                  </a:ext>
                </a:extLst>
              </p:cNvPr>
              <p:cNvSpPr/>
              <p:nvPr/>
            </p:nvSpPr>
            <p:spPr>
              <a:xfrm rot="10800000">
                <a:off x="5222514" y="4550333"/>
                <a:ext cx="469498" cy="371565"/>
              </a:xfrm>
              <a:prstGeom prst="parallelogram">
                <a:avLst>
                  <a:gd name="adj" fmla="val 126317"/>
                </a:avLst>
              </a:prstGeom>
              <a:solidFill>
                <a:schemeClr val="bg1"/>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68" name="화살표: 오른쪽 67">
              <a:extLst>
                <a:ext uri="{FF2B5EF4-FFF2-40B4-BE49-F238E27FC236}">
                  <a16:creationId xmlns:a16="http://schemas.microsoft.com/office/drawing/2014/main" id="{CBED23A3-CDD7-4DD8-BBEA-4079730D97C3}"/>
                </a:ext>
              </a:extLst>
            </p:cNvPr>
            <p:cNvSpPr/>
            <p:nvPr/>
          </p:nvSpPr>
          <p:spPr>
            <a:xfrm>
              <a:off x="5244485" y="4306919"/>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 name="그룹 51">
              <a:extLst>
                <a:ext uri="{FF2B5EF4-FFF2-40B4-BE49-F238E27FC236}">
                  <a16:creationId xmlns:a16="http://schemas.microsoft.com/office/drawing/2014/main" id="{8F148CF5-B086-471A-8083-3AC2E392BC7E}"/>
                </a:ext>
              </a:extLst>
            </p:cNvPr>
            <p:cNvGrpSpPr/>
            <p:nvPr/>
          </p:nvGrpSpPr>
          <p:grpSpPr>
            <a:xfrm>
              <a:off x="5394027" y="4142696"/>
              <a:ext cx="1130197" cy="718215"/>
              <a:chOff x="5222510" y="4635562"/>
              <a:chExt cx="856519" cy="912801"/>
            </a:xfrm>
          </p:grpSpPr>
          <p:sp>
            <p:nvSpPr>
              <p:cNvPr id="53" name="평행 사변형 52">
                <a:extLst>
                  <a:ext uri="{FF2B5EF4-FFF2-40B4-BE49-F238E27FC236}">
                    <a16:creationId xmlns:a16="http://schemas.microsoft.com/office/drawing/2014/main" id="{BA6331C8-F042-487C-A6D7-F22FDDBFFFB5}"/>
                  </a:ext>
                </a:extLst>
              </p:cNvPr>
              <p:cNvSpPr/>
              <p:nvPr/>
            </p:nvSpPr>
            <p:spPr>
              <a:xfrm rot="5400000" flipH="1">
                <a:off x="5516627" y="4985961"/>
                <a:ext cx="910260" cy="214543"/>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D77EF5D0-654F-4B90-8B17-9BEAB6064280}"/>
                  </a:ext>
                </a:extLst>
              </p:cNvPr>
              <p:cNvSpPr/>
              <p:nvPr/>
            </p:nvSpPr>
            <p:spPr>
              <a:xfrm>
                <a:off x="5232042" y="4917824"/>
                <a:ext cx="639489" cy="628000"/>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평행 사변형 54">
                <a:extLst>
                  <a:ext uri="{FF2B5EF4-FFF2-40B4-BE49-F238E27FC236}">
                    <a16:creationId xmlns:a16="http://schemas.microsoft.com/office/drawing/2014/main" id="{3CDBAE89-54A5-4DA2-9592-E07355E0DBC5}"/>
                  </a:ext>
                </a:extLst>
              </p:cNvPr>
              <p:cNvSpPr/>
              <p:nvPr/>
            </p:nvSpPr>
            <p:spPr>
              <a:xfrm rot="10800000">
                <a:off x="5222510" y="4635562"/>
                <a:ext cx="856519" cy="286334"/>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6" name="그룹 55">
              <a:extLst>
                <a:ext uri="{FF2B5EF4-FFF2-40B4-BE49-F238E27FC236}">
                  <a16:creationId xmlns:a16="http://schemas.microsoft.com/office/drawing/2014/main" id="{3CAE6DE6-D0CD-463E-9242-2746AF90F602}"/>
                </a:ext>
              </a:extLst>
            </p:cNvPr>
            <p:cNvGrpSpPr/>
            <p:nvPr/>
          </p:nvGrpSpPr>
          <p:grpSpPr>
            <a:xfrm>
              <a:off x="6323275" y="4143693"/>
              <a:ext cx="386658" cy="718217"/>
              <a:chOff x="5230237" y="4547090"/>
              <a:chExt cx="293029" cy="1165400"/>
            </a:xfrm>
          </p:grpSpPr>
          <p:sp>
            <p:nvSpPr>
              <p:cNvPr id="57" name="평행 사변형 56">
                <a:extLst>
                  <a:ext uri="{FF2B5EF4-FFF2-40B4-BE49-F238E27FC236}">
                    <a16:creationId xmlns:a16="http://schemas.microsoft.com/office/drawing/2014/main" id="{260F9C6D-5752-4BC8-8C1A-436888660A08}"/>
                  </a:ext>
                </a:extLst>
              </p:cNvPr>
              <p:cNvSpPr/>
              <p:nvPr/>
            </p:nvSpPr>
            <p:spPr>
              <a:xfrm rot="5400000" flipH="1">
                <a:off x="4828431" y="5017649"/>
                <a:ext cx="1162153" cy="227516"/>
              </a:xfrm>
              <a:prstGeom prst="parallelogram">
                <a:avLst>
                  <a:gd name="adj" fmla="val 79053"/>
                </a:avLst>
              </a:prstGeom>
              <a:solidFill>
                <a:schemeClr val="bg1">
                  <a:lumMod val="65000"/>
                </a:schemeClr>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직사각형 57">
                <a:extLst>
                  <a:ext uri="{FF2B5EF4-FFF2-40B4-BE49-F238E27FC236}">
                    <a16:creationId xmlns:a16="http://schemas.microsoft.com/office/drawing/2014/main" id="{2A14770D-566E-4A41-AFC4-4C6C55F118CA}"/>
                  </a:ext>
                </a:extLst>
              </p:cNvPr>
              <p:cNvSpPr/>
              <p:nvPr/>
            </p:nvSpPr>
            <p:spPr>
              <a:xfrm>
                <a:off x="5232042" y="4917823"/>
                <a:ext cx="69822" cy="794667"/>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59" name="평행 사변형 58">
                <a:extLst>
                  <a:ext uri="{FF2B5EF4-FFF2-40B4-BE49-F238E27FC236}">
                    <a16:creationId xmlns:a16="http://schemas.microsoft.com/office/drawing/2014/main" id="{8D8C9E12-73F9-4044-ABAC-85BA41E08280}"/>
                  </a:ext>
                </a:extLst>
              </p:cNvPr>
              <p:cNvSpPr/>
              <p:nvPr/>
            </p:nvSpPr>
            <p:spPr>
              <a:xfrm rot="10800000">
                <a:off x="5230237" y="4547090"/>
                <a:ext cx="291222" cy="371564"/>
              </a:xfrm>
              <a:prstGeom prst="parallelogram">
                <a:avLst>
                  <a:gd name="adj" fmla="val 126317"/>
                </a:avLst>
              </a:prstGeom>
              <a:solidFill>
                <a:schemeClr val="bg1"/>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64" name="그룹 63">
              <a:extLst>
                <a:ext uri="{FF2B5EF4-FFF2-40B4-BE49-F238E27FC236}">
                  <a16:creationId xmlns:a16="http://schemas.microsoft.com/office/drawing/2014/main" id="{D3C6076D-F9B8-4C25-9002-9069EF8D9C18}"/>
                </a:ext>
              </a:extLst>
            </p:cNvPr>
            <p:cNvGrpSpPr/>
            <p:nvPr/>
          </p:nvGrpSpPr>
          <p:grpSpPr>
            <a:xfrm>
              <a:off x="6493219" y="4140696"/>
              <a:ext cx="386658" cy="718217"/>
              <a:chOff x="5230237" y="4547090"/>
              <a:chExt cx="293029" cy="1165400"/>
            </a:xfrm>
          </p:grpSpPr>
          <p:sp>
            <p:nvSpPr>
              <p:cNvPr id="65" name="평행 사변형 64">
                <a:extLst>
                  <a:ext uri="{FF2B5EF4-FFF2-40B4-BE49-F238E27FC236}">
                    <a16:creationId xmlns:a16="http://schemas.microsoft.com/office/drawing/2014/main" id="{BEDA8E55-6ED4-4204-A7EE-4394AFC4E543}"/>
                  </a:ext>
                </a:extLst>
              </p:cNvPr>
              <p:cNvSpPr/>
              <p:nvPr/>
            </p:nvSpPr>
            <p:spPr>
              <a:xfrm rot="5400000" flipH="1">
                <a:off x="4828431" y="5017649"/>
                <a:ext cx="1162153" cy="227516"/>
              </a:xfrm>
              <a:prstGeom prst="parallelogram">
                <a:avLst>
                  <a:gd name="adj" fmla="val 79053"/>
                </a:avLst>
              </a:prstGeom>
              <a:solidFill>
                <a:schemeClr val="bg1">
                  <a:lumMod val="65000"/>
                </a:schemeClr>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직사각형 65">
                <a:extLst>
                  <a:ext uri="{FF2B5EF4-FFF2-40B4-BE49-F238E27FC236}">
                    <a16:creationId xmlns:a16="http://schemas.microsoft.com/office/drawing/2014/main" id="{86EB6979-EB17-45CC-81B8-81A1C9199A9A}"/>
                  </a:ext>
                </a:extLst>
              </p:cNvPr>
              <p:cNvSpPr/>
              <p:nvPr/>
            </p:nvSpPr>
            <p:spPr>
              <a:xfrm>
                <a:off x="5232042" y="4917823"/>
                <a:ext cx="69822" cy="794667"/>
              </a:xfrm>
              <a:prstGeom prst="rect">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67" name="평행 사변형 66">
                <a:extLst>
                  <a:ext uri="{FF2B5EF4-FFF2-40B4-BE49-F238E27FC236}">
                    <a16:creationId xmlns:a16="http://schemas.microsoft.com/office/drawing/2014/main" id="{1D8B18CD-FDCE-4671-9703-7F7D67FC3951}"/>
                  </a:ext>
                </a:extLst>
              </p:cNvPr>
              <p:cNvSpPr/>
              <p:nvPr/>
            </p:nvSpPr>
            <p:spPr>
              <a:xfrm rot="10800000">
                <a:off x="5230237" y="4547090"/>
                <a:ext cx="291222" cy="371564"/>
              </a:xfrm>
              <a:prstGeom prst="parallelogram">
                <a:avLst>
                  <a:gd name="adj" fmla="val 126317"/>
                </a:avLst>
              </a:prstGeom>
              <a:solidFill>
                <a:schemeClr val="bg1"/>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5" name="화살표: 오른쪽 84">
              <a:extLst>
                <a:ext uri="{FF2B5EF4-FFF2-40B4-BE49-F238E27FC236}">
                  <a16:creationId xmlns:a16="http://schemas.microsoft.com/office/drawing/2014/main" id="{CDCDCBA4-98F0-4027-9742-89BE92D2DC0E}"/>
                </a:ext>
              </a:extLst>
            </p:cNvPr>
            <p:cNvSpPr/>
            <p:nvPr/>
          </p:nvSpPr>
          <p:spPr>
            <a:xfrm>
              <a:off x="6768484" y="4336463"/>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9" name="그룹 68">
              <a:extLst>
                <a:ext uri="{FF2B5EF4-FFF2-40B4-BE49-F238E27FC236}">
                  <a16:creationId xmlns:a16="http://schemas.microsoft.com/office/drawing/2014/main" id="{BF9D576F-D7A4-4B71-A1D3-E4E46DD1468D}"/>
                </a:ext>
              </a:extLst>
            </p:cNvPr>
            <p:cNvGrpSpPr/>
            <p:nvPr/>
          </p:nvGrpSpPr>
          <p:grpSpPr>
            <a:xfrm>
              <a:off x="7021917" y="4207976"/>
              <a:ext cx="1113981" cy="550356"/>
              <a:chOff x="5222510" y="4635562"/>
              <a:chExt cx="799447" cy="912800"/>
            </a:xfrm>
          </p:grpSpPr>
          <p:sp>
            <p:nvSpPr>
              <p:cNvPr id="70" name="평행 사변형 69">
                <a:extLst>
                  <a:ext uri="{FF2B5EF4-FFF2-40B4-BE49-F238E27FC236}">
                    <a16:creationId xmlns:a16="http://schemas.microsoft.com/office/drawing/2014/main" id="{18211DE3-B15B-4525-B1F7-9A367A71A46B}"/>
                  </a:ext>
                </a:extLst>
              </p:cNvPr>
              <p:cNvSpPr/>
              <p:nvPr/>
            </p:nvSpPr>
            <p:spPr>
              <a:xfrm rot="5400000" flipH="1">
                <a:off x="5488090" y="5014496"/>
                <a:ext cx="910260" cy="157471"/>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08E35A20-059E-4F0D-9A6C-54695F5C2629}"/>
                  </a:ext>
                </a:extLst>
              </p:cNvPr>
              <p:cNvSpPr/>
              <p:nvPr/>
            </p:nvSpPr>
            <p:spPr>
              <a:xfrm>
                <a:off x="5232042" y="4917824"/>
                <a:ext cx="639489" cy="628000"/>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평행 사변형 71">
                <a:extLst>
                  <a:ext uri="{FF2B5EF4-FFF2-40B4-BE49-F238E27FC236}">
                    <a16:creationId xmlns:a16="http://schemas.microsoft.com/office/drawing/2014/main" id="{71C7C6CE-F8BD-4E24-AA0A-0F1E646216AE}"/>
                  </a:ext>
                </a:extLst>
              </p:cNvPr>
              <p:cNvSpPr/>
              <p:nvPr/>
            </p:nvSpPr>
            <p:spPr>
              <a:xfrm rot="10800000">
                <a:off x="5222510" y="4635562"/>
                <a:ext cx="799447" cy="286334"/>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73" name="그룹 72">
              <a:extLst>
                <a:ext uri="{FF2B5EF4-FFF2-40B4-BE49-F238E27FC236}">
                  <a16:creationId xmlns:a16="http://schemas.microsoft.com/office/drawing/2014/main" id="{20D8A219-F512-4AAC-A7D7-E4F9AF6F0EE1}"/>
                </a:ext>
              </a:extLst>
            </p:cNvPr>
            <p:cNvGrpSpPr/>
            <p:nvPr/>
          </p:nvGrpSpPr>
          <p:grpSpPr>
            <a:xfrm>
              <a:off x="7985789" y="4213204"/>
              <a:ext cx="300214" cy="550360"/>
              <a:chOff x="5230237" y="4547088"/>
              <a:chExt cx="227517" cy="1165402"/>
            </a:xfrm>
          </p:grpSpPr>
          <p:sp>
            <p:nvSpPr>
              <p:cNvPr id="74" name="평행 사변형 73">
                <a:extLst>
                  <a:ext uri="{FF2B5EF4-FFF2-40B4-BE49-F238E27FC236}">
                    <a16:creationId xmlns:a16="http://schemas.microsoft.com/office/drawing/2014/main" id="{B73ABCA3-D018-44F1-A424-B2EA895A6F61}"/>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직사각형 74">
                <a:extLst>
                  <a:ext uri="{FF2B5EF4-FFF2-40B4-BE49-F238E27FC236}">
                    <a16:creationId xmlns:a16="http://schemas.microsoft.com/office/drawing/2014/main" id="{CD5E9CD7-E283-448C-8313-E84327D0B92F}"/>
                  </a:ext>
                </a:extLst>
              </p:cNvPr>
              <p:cNvSpPr/>
              <p:nvPr/>
            </p:nvSpPr>
            <p:spPr>
              <a:xfrm>
                <a:off x="5232042" y="4917823"/>
                <a:ext cx="69822" cy="794667"/>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76" name="평행 사변형 75">
                <a:extLst>
                  <a:ext uri="{FF2B5EF4-FFF2-40B4-BE49-F238E27FC236}">
                    <a16:creationId xmlns:a16="http://schemas.microsoft.com/office/drawing/2014/main" id="{24C07F34-E0C5-4460-BC04-18CD6F54EB2F}"/>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81" name="그룹 80">
              <a:extLst>
                <a:ext uri="{FF2B5EF4-FFF2-40B4-BE49-F238E27FC236}">
                  <a16:creationId xmlns:a16="http://schemas.microsoft.com/office/drawing/2014/main" id="{F8F92622-E5D0-40E1-B5F1-153A36B3A672}"/>
                </a:ext>
              </a:extLst>
            </p:cNvPr>
            <p:cNvGrpSpPr/>
            <p:nvPr/>
          </p:nvGrpSpPr>
          <p:grpSpPr>
            <a:xfrm>
              <a:off x="8149180" y="4213201"/>
              <a:ext cx="300214" cy="550360"/>
              <a:chOff x="5230237" y="4547088"/>
              <a:chExt cx="227517" cy="1165402"/>
            </a:xfrm>
          </p:grpSpPr>
          <p:sp>
            <p:nvSpPr>
              <p:cNvPr id="82" name="평행 사변형 81">
                <a:extLst>
                  <a:ext uri="{FF2B5EF4-FFF2-40B4-BE49-F238E27FC236}">
                    <a16:creationId xmlns:a16="http://schemas.microsoft.com/office/drawing/2014/main" id="{370D8002-3E6B-4B5F-AA09-78B162B3DA86}"/>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직사각형 82">
                <a:extLst>
                  <a:ext uri="{FF2B5EF4-FFF2-40B4-BE49-F238E27FC236}">
                    <a16:creationId xmlns:a16="http://schemas.microsoft.com/office/drawing/2014/main" id="{82988DF6-B0F4-4C10-A4F9-E2AB94C4DA04}"/>
                  </a:ext>
                </a:extLst>
              </p:cNvPr>
              <p:cNvSpPr/>
              <p:nvPr/>
            </p:nvSpPr>
            <p:spPr>
              <a:xfrm>
                <a:off x="5232042" y="4917823"/>
                <a:ext cx="69822" cy="794667"/>
              </a:xfrm>
              <a:prstGeom prst="rect">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84" name="평행 사변형 83">
                <a:extLst>
                  <a:ext uri="{FF2B5EF4-FFF2-40B4-BE49-F238E27FC236}">
                    <a16:creationId xmlns:a16="http://schemas.microsoft.com/office/drawing/2014/main" id="{1CFAED13-FB7D-45C8-ADD5-03F4C0910A65}"/>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6" name="TextBox 85">
              <a:extLst>
                <a:ext uri="{FF2B5EF4-FFF2-40B4-BE49-F238E27FC236}">
                  <a16:creationId xmlns:a16="http://schemas.microsoft.com/office/drawing/2014/main" id="{EFDB053A-926E-4B25-BB13-6E9BA8790FAF}"/>
                </a:ext>
              </a:extLst>
            </p:cNvPr>
            <p:cNvSpPr txBox="1"/>
            <p:nvPr/>
          </p:nvSpPr>
          <p:spPr>
            <a:xfrm>
              <a:off x="3348640" y="5105616"/>
              <a:ext cx="963725" cy="338554"/>
            </a:xfrm>
            <a:prstGeom prst="rect">
              <a:avLst/>
            </a:prstGeom>
            <a:noFill/>
          </p:spPr>
          <p:txBody>
            <a:bodyPr wrap="none" rtlCol="0">
              <a:spAutoFit/>
            </a:bodyPr>
            <a:lstStyle/>
            <a:p>
              <a:r>
                <a:rPr lang="en-US" altLang="ko-KR" sz="1600" dirty="0">
                  <a:solidFill>
                    <a:schemeClr val="tx1">
                      <a:lumMod val="65000"/>
                      <a:lumOff val="35000"/>
                    </a:schemeClr>
                  </a:solidFill>
                </a:rPr>
                <a:t>128x126</a:t>
              </a:r>
              <a:endParaRPr lang="ko-KR" altLang="en-US" sz="1600" dirty="0">
                <a:solidFill>
                  <a:schemeClr val="tx1">
                    <a:lumMod val="65000"/>
                    <a:lumOff val="35000"/>
                  </a:schemeClr>
                </a:solidFill>
              </a:endParaRPr>
            </a:p>
          </p:txBody>
        </p:sp>
        <p:sp>
          <p:nvSpPr>
            <p:cNvPr id="87" name="TextBox 86">
              <a:extLst>
                <a:ext uri="{FF2B5EF4-FFF2-40B4-BE49-F238E27FC236}">
                  <a16:creationId xmlns:a16="http://schemas.microsoft.com/office/drawing/2014/main" id="{18751836-273B-4B19-9E88-CFDF76C598F7}"/>
                </a:ext>
              </a:extLst>
            </p:cNvPr>
            <p:cNvSpPr txBox="1"/>
            <p:nvPr/>
          </p:nvSpPr>
          <p:spPr>
            <a:xfrm>
              <a:off x="4442880" y="4970712"/>
              <a:ext cx="736099" cy="338554"/>
            </a:xfrm>
            <a:prstGeom prst="rect">
              <a:avLst/>
            </a:prstGeom>
            <a:noFill/>
          </p:spPr>
          <p:txBody>
            <a:bodyPr wrap="none" rtlCol="0">
              <a:spAutoFit/>
            </a:bodyPr>
            <a:lstStyle/>
            <a:p>
              <a:pPr algn="ctr"/>
              <a:r>
                <a:rPr lang="en-US" altLang="ko-KR" sz="1600" dirty="0">
                  <a:solidFill>
                    <a:schemeClr val="tx1">
                      <a:lumMod val="65000"/>
                      <a:lumOff val="35000"/>
                    </a:schemeClr>
                  </a:solidFill>
                </a:rPr>
                <a:t>64x64</a:t>
              </a:r>
              <a:endParaRPr lang="ko-KR" altLang="en-US" sz="1600" dirty="0">
                <a:solidFill>
                  <a:schemeClr val="tx1">
                    <a:lumMod val="65000"/>
                    <a:lumOff val="35000"/>
                  </a:schemeClr>
                </a:solidFill>
              </a:endParaRPr>
            </a:p>
          </p:txBody>
        </p:sp>
        <p:sp>
          <p:nvSpPr>
            <p:cNvPr id="88" name="TextBox 87">
              <a:extLst>
                <a:ext uri="{FF2B5EF4-FFF2-40B4-BE49-F238E27FC236}">
                  <a16:creationId xmlns:a16="http://schemas.microsoft.com/office/drawing/2014/main" id="{285BAB08-C616-4816-8352-F54FF2F9B854}"/>
                </a:ext>
              </a:extLst>
            </p:cNvPr>
            <p:cNvSpPr txBox="1"/>
            <p:nvPr/>
          </p:nvSpPr>
          <p:spPr>
            <a:xfrm>
              <a:off x="6034926" y="4929673"/>
              <a:ext cx="736099" cy="338554"/>
            </a:xfrm>
            <a:prstGeom prst="rect">
              <a:avLst/>
            </a:prstGeom>
            <a:noFill/>
          </p:spPr>
          <p:txBody>
            <a:bodyPr wrap="none" rtlCol="0">
              <a:spAutoFit/>
            </a:bodyPr>
            <a:lstStyle/>
            <a:p>
              <a:pPr algn="ctr"/>
              <a:r>
                <a:rPr lang="en-US" altLang="ko-KR" sz="1600" dirty="0">
                  <a:solidFill>
                    <a:schemeClr val="tx1">
                      <a:lumMod val="65000"/>
                      <a:lumOff val="35000"/>
                    </a:schemeClr>
                  </a:solidFill>
                </a:rPr>
                <a:t>32x32</a:t>
              </a:r>
              <a:endParaRPr lang="ko-KR" altLang="en-US" sz="1600" dirty="0">
                <a:solidFill>
                  <a:schemeClr val="tx1">
                    <a:lumMod val="65000"/>
                    <a:lumOff val="35000"/>
                  </a:schemeClr>
                </a:solidFill>
              </a:endParaRPr>
            </a:p>
          </p:txBody>
        </p:sp>
        <p:sp>
          <p:nvSpPr>
            <p:cNvPr id="89" name="TextBox 88">
              <a:extLst>
                <a:ext uri="{FF2B5EF4-FFF2-40B4-BE49-F238E27FC236}">
                  <a16:creationId xmlns:a16="http://schemas.microsoft.com/office/drawing/2014/main" id="{835B06EB-2A5B-4FAC-8A50-53610B5D7282}"/>
                </a:ext>
              </a:extLst>
            </p:cNvPr>
            <p:cNvSpPr txBox="1"/>
            <p:nvPr/>
          </p:nvSpPr>
          <p:spPr>
            <a:xfrm>
              <a:off x="7767846" y="4824974"/>
              <a:ext cx="736099" cy="338554"/>
            </a:xfrm>
            <a:prstGeom prst="rect">
              <a:avLst/>
            </a:prstGeom>
            <a:noFill/>
          </p:spPr>
          <p:txBody>
            <a:bodyPr wrap="none" rtlCol="0">
              <a:spAutoFit/>
            </a:bodyPr>
            <a:lstStyle/>
            <a:p>
              <a:pPr algn="ctr"/>
              <a:r>
                <a:rPr lang="en-US" altLang="ko-KR" sz="1600" dirty="0">
                  <a:solidFill>
                    <a:schemeClr val="tx1">
                      <a:lumMod val="65000"/>
                      <a:lumOff val="35000"/>
                    </a:schemeClr>
                  </a:solidFill>
                </a:rPr>
                <a:t>16x16</a:t>
              </a:r>
              <a:endParaRPr lang="ko-KR" altLang="en-US" sz="1600" dirty="0">
                <a:solidFill>
                  <a:schemeClr val="tx1">
                    <a:lumMod val="65000"/>
                    <a:lumOff val="35000"/>
                  </a:schemeClr>
                </a:solidFill>
              </a:endParaRPr>
            </a:p>
          </p:txBody>
        </p:sp>
        <p:sp>
          <p:nvSpPr>
            <p:cNvPr id="90" name="화살표: 오른쪽 89">
              <a:extLst>
                <a:ext uri="{FF2B5EF4-FFF2-40B4-BE49-F238E27FC236}">
                  <a16:creationId xmlns:a16="http://schemas.microsoft.com/office/drawing/2014/main" id="{06930A73-1700-4CCD-842C-703167B954DE}"/>
                </a:ext>
              </a:extLst>
            </p:cNvPr>
            <p:cNvSpPr/>
            <p:nvPr/>
          </p:nvSpPr>
          <p:spPr>
            <a:xfrm>
              <a:off x="8370066" y="4351392"/>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1" name="그룹 90">
              <a:extLst>
                <a:ext uri="{FF2B5EF4-FFF2-40B4-BE49-F238E27FC236}">
                  <a16:creationId xmlns:a16="http://schemas.microsoft.com/office/drawing/2014/main" id="{8C61CF55-C9C1-46BC-962D-841734421B99}"/>
                </a:ext>
              </a:extLst>
            </p:cNvPr>
            <p:cNvGrpSpPr/>
            <p:nvPr/>
          </p:nvGrpSpPr>
          <p:grpSpPr>
            <a:xfrm>
              <a:off x="8657742" y="4203148"/>
              <a:ext cx="1113981" cy="550356"/>
              <a:chOff x="5222510" y="4635562"/>
              <a:chExt cx="799447" cy="912800"/>
            </a:xfrm>
          </p:grpSpPr>
          <p:sp>
            <p:nvSpPr>
              <p:cNvPr id="92" name="평행 사변형 91">
                <a:extLst>
                  <a:ext uri="{FF2B5EF4-FFF2-40B4-BE49-F238E27FC236}">
                    <a16:creationId xmlns:a16="http://schemas.microsoft.com/office/drawing/2014/main" id="{A9E37E67-2AA7-4ADF-9ABB-E1736BF221D6}"/>
                  </a:ext>
                </a:extLst>
              </p:cNvPr>
              <p:cNvSpPr/>
              <p:nvPr/>
            </p:nvSpPr>
            <p:spPr>
              <a:xfrm rot="5400000" flipH="1">
                <a:off x="5488090" y="5014496"/>
                <a:ext cx="910260" cy="157471"/>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a:extLst>
                  <a:ext uri="{FF2B5EF4-FFF2-40B4-BE49-F238E27FC236}">
                    <a16:creationId xmlns:a16="http://schemas.microsoft.com/office/drawing/2014/main" id="{3BFE4DF3-215E-468B-8FF1-2C414FE87F45}"/>
                  </a:ext>
                </a:extLst>
              </p:cNvPr>
              <p:cNvSpPr/>
              <p:nvPr/>
            </p:nvSpPr>
            <p:spPr>
              <a:xfrm>
                <a:off x="5232042" y="4917824"/>
                <a:ext cx="639489" cy="628000"/>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4" name="평행 사변형 93">
                <a:extLst>
                  <a:ext uri="{FF2B5EF4-FFF2-40B4-BE49-F238E27FC236}">
                    <a16:creationId xmlns:a16="http://schemas.microsoft.com/office/drawing/2014/main" id="{A359713F-4105-4958-A55D-095F1AF6870B}"/>
                  </a:ext>
                </a:extLst>
              </p:cNvPr>
              <p:cNvSpPr/>
              <p:nvPr/>
            </p:nvSpPr>
            <p:spPr>
              <a:xfrm rot="10800000">
                <a:off x="5222510" y="4635562"/>
                <a:ext cx="799447" cy="286334"/>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95" name="그룹 94">
              <a:extLst>
                <a:ext uri="{FF2B5EF4-FFF2-40B4-BE49-F238E27FC236}">
                  <a16:creationId xmlns:a16="http://schemas.microsoft.com/office/drawing/2014/main" id="{91D63DDD-B1EB-4FC0-AE42-B57AF088A2FE}"/>
                </a:ext>
              </a:extLst>
            </p:cNvPr>
            <p:cNvGrpSpPr/>
            <p:nvPr/>
          </p:nvGrpSpPr>
          <p:grpSpPr>
            <a:xfrm>
              <a:off x="9621614" y="4208376"/>
              <a:ext cx="300214" cy="550360"/>
              <a:chOff x="5230237" y="4547088"/>
              <a:chExt cx="227517" cy="1165402"/>
            </a:xfrm>
          </p:grpSpPr>
          <p:sp>
            <p:nvSpPr>
              <p:cNvPr id="96" name="평행 사변형 95">
                <a:extLst>
                  <a:ext uri="{FF2B5EF4-FFF2-40B4-BE49-F238E27FC236}">
                    <a16:creationId xmlns:a16="http://schemas.microsoft.com/office/drawing/2014/main" id="{F7D27332-61F8-4DDB-B390-68DF0A6732F3}"/>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직사각형 96">
                <a:extLst>
                  <a:ext uri="{FF2B5EF4-FFF2-40B4-BE49-F238E27FC236}">
                    <a16:creationId xmlns:a16="http://schemas.microsoft.com/office/drawing/2014/main" id="{9570512A-931A-4F3B-9856-FE63B800C089}"/>
                  </a:ext>
                </a:extLst>
              </p:cNvPr>
              <p:cNvSpPr/>
              <p:nvPr/>
            </p:nvSpPr>
            <p:spPr>
              <a:xfrm>
                <a:off x="5232042" y="4917823"/>
                <a:ext cx="69822" cy="794667"/>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98" name="평행 사변형 97">
                <a:extLst>
                  <a:ext uri="{FF2B5EF4-FFF2-40B4-BE49-F238E27FC236}">
                    <a16:creationId xmlns:a16="http://schemas.microsoft.com/office/drawing/2014/main" id="{CE2F46C1-76FE-4C77-B7C9-339F6B0448EA}"/>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99" name="그룹 98">
              <a:extLst>
                <a:ext uri="{FF2B5EF4-FFF2-40B4-BE49-F238E27FC236}">
                  <a16:creationId xmlns:a16="http://schemas.microsoft.com/office/drawing/2014/main" id="{86CA1D73-C803-4D15-B50B-1CDA7069EEE9}"/>
                </a:ext>
              </a:extLst>
            </p:cNvPr>
            <p:cNvGrpSpPr/>
            <p:nvPr/>
          </p:nvGrpSpPr>
          <p:grpSpPr>
            <a:xfrm>
              <a:off x="9785005" y="4208373"/>
              <a:ext cx="300214" cy="550360"/>
              <a:chOff x="5230237" y="4547088"/>
              <a:chExt cx="227517" cy="1165402"/>
            </a:xfrm>
          </p:grpSpPr>
          <p:sp>
            <p:nvSpPr>
              <p:cNvPr id="100" name="평행 사변형 99">
                <a:extLst>
                  <a:ext uri="{FF2B5EF4-FFF2-40B4-BE49-F238E27FC236}">
                    <a16:creationId xmlns:a16="http://schemas.microsoft.com/office/drawing/2014/main" id="{ED1A68CC-8E65-4ACD-BD4E-375DCD6FB974}"/>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직사각형 100">
                <a:extLst>
                  <a:ext uri="{FF2B5EF4-FFF2-40B4-BE49-F238E27FC236}">
                    <a16:creationId xmlns:a16="http://schemas.microsoft.com/office/drawing/2014/main" id="{7425697A-C91E-4583-AD5F-EA895D9B3B40}"/>
                  </a:ext>
                </a:extLst>
              </p:cNvPr>
              <p:cNvSpPr/>
              <p:nvPr/>
            </p:nvSpPr>
            <p:spPr>
              <a:xfrm>
                <a:off x="5232042" y="4917823"/>
                <a:ext cx="69822" cy="794667"/>
              </a:xfrm>
              <a:prstGeom prst="rect">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102" name="평행 사변형 101">
                <a:extLst>
                  <a:ext uri="{FF2B5EF4-FFF2-40B4-BE49-F238E27FC236}">
                    <a16:creationId xmlns:a16="http://schemas.microsoft.com/office/drawing/2014/main" id="{FBC8A372-7FC0-4546-844D-16F04C123AA2}"/>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03" name="TextBox 102">
              <a:extLst>
                <a:ext uri="{FF2B5EF4-FFF2-40B4-BE49-F238E27FC236}">
                  <a16:creationId xmlns:a16="http://schemas.microsoft.com/office/drawing/2014/main" id="{90A021F6-D701-4FEB-BE08-E4BC74B75581}"/>
                </a:ext>
              </a:extLst>
            </p:cNvPr>
            <p:cNvSpPr txBox="1"/>
            <p:nvPr/>
          </p:nvSpPr>
          <p:spPr>
            <a:xfrm>
              <a:off x="9403671" y="4820146"/>
              <a:ext cx="736099" cy="338554"/>
            </a:xfrm>
            <a:prstGeom prst="rect">
              <a:avLst/>
            </a:prstGeom>
            <a:noFill/>
          </p:spPr>
          <p:txBody>
            <a:bodyPr wrap="none" rtlCol="0">
              <a:spAutoFit/>
            </a:bodyPr>
            <a:lstStyle/>
            <a:p>
              <a:r>
                <a:rPr lang="en-US" altLang="ko-KR" sz="1600" dirty="0">
                  <a:solidFill>
                    <a:schemeClr val="tx1">
                      <a:lumMod val="65000"/>
                      <a:lumOff val="35000"/>
                    </a:schemeClr>
                  </a:solidFill>
                </a:rPr>
                <a:t>16x16</a:t>
              </a:r>
              <a:endParaRPr lang="ko-KR" altLang="en-US" sz="1600" dirty="0">
                <a:solidFill>
                  <a:schemeClr val="tx1">
                    <a:lumMod val="65000"/>
                    <a:lumOff val="35000"/>
                  </a:schemeClr>
                </a:solidFill>
              </a:endParaRPr>
            </a:p>
          </p:txBody>
        </p:sp>
        <p:sp>
          <p:nvSpPr>
            <p:cNvPr id="13" name="왼쪽 중괄호 12">
              <a:extLst>
                <a:ext uri="{FF2B5EF4-FFF2-40B4-BE49-F238E27FC236}">
                  <a16:creationId xmlns:a16="http://schemas.microsoft.com/office/drawing/2014/main" id="{2B983BF7-D2E5-4B53-A56F-538A02455071}"/>
                </a:ext>
              </a:extLst>
            </p:cNvPr>
            <p:cNvSpPr/>
            <p:nvPr/>
          </p:nvSpPr>
          <p:spPr>
            <a:xfrm rot="5400000">
              <a:off x="2590922" y="3054219"/>
              <a:ext cx="174372" cy="125187"/>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5" name="TextBox 104">
              <a:extLst>
                <a:ext uri="{FF2B5EF4-FFF2-40B4-BE49-F238E27FC236}">
                  <a16:creationId xmlns:a16="http://schemas.microsoft.com/office/drawing/2014/main" id="{4CADF346-AC46-4C67-81FB-75E8CD1B2DA6}"/>
                </a:ext>
              </a:extLst>
            </p:cNvPr>
            <p:cNvSpPr txBox="1"/>
            <p:nvPr/>
          </p:nvSpPr>
          <p:spPr>
            <a:xfrm>
              <a:off x="2528868" y="2734313"/>
              <a:ext cx="298480" cy="338554"/>
            </a:xfrm>
            <a:prstGeom prst="rect">
              <a:avLst/>
            </a:prstGeom>
            <a:noFill/>
          </p:spPr>
          <p:txBody>
            <a:bodyPr wrap="none" rtlCol="0">
              <a:spAutoFit/>
            </a:bodyPr>
            <a:lstStyle/>
            <a:p>
              <a:r>
                <a:rPr lang="en-US" altLang="ko-KR" sz="1600" dirty="0">
                  <a:solidFill>
                    <a:schemeClr val="tx1">
                      <a:lumMod val="65000"/>
                      <a:lumOff val="35000"/>
                    </a:schemeClr>
                  </a:solidFill>
                </a:rPr>
                <a:t>3</a:t>
              </a:r>
              <a:endParaRPr lang="ko-KR" altLang="en-US" sz="1600" dirty="0">
                <a:solidFill>
                  <a:schemeClr val="tx1">
                    <a:lumMod val="65000"/>
                    <a:lumOff val="35000"/>
                  </a:schemeClr>
                </a:solidFill>
              </a:endParaRPr>
            </a:p>
          </p:txBody>
        </p:sp>
        <p:sp>
          <p:nvSpPr>
            <p:cNvPr id="106" name="왼쪽 중괄호 105">
              <a:extLst>
                <a:ext uri="{FF2B5EF4-FFF2-40B4-BE49-F238E27FC236}">
                  <a16:creationId xmlns:a16="http://schemas.microsoft.com/office/drawing/2014/main" id="{6BFF7802-98A8-49B7-B0B5-016ACF337278}"/>
                </a:ext>
              </a:extLst>
            </p:cNvPr>
            <p:cNvSpPr/>
            <p:nvPr/>
          </p:nvSpPr>
          <p:spPr>
            <a:xfrm rot="5400000">
              <a:off x="2846079" y="3509463"/>
              <a:ext cx="174372" cy="211834"/>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7" name="TextBox 106">
              <a:extLst>
                <a:ext uri="{FF2B5EF4-FFF2-40B4-BE49-F238E27FC236}">
                  <a16:creationId xmlns:a16="http://schemas.microsoft.com/office/drawing/2014/main" id="{66962FF7-9145-48AA-9CB1-E757B8833B80}"/>
                </a:ext>
              </a:extLst>
            </p:cNvPr>
            <p:cNvSpPr txBox="1"/>
            <p:nvPr/>
          </p:nvSpPr>
          <p:spPr>
            <a:xfrm>
              <a:off x="2790464" y="3232880"/>
              <a:ext cx="298480" cy="338554"/>
            </a:xfrm>
            <a:prstGeom prst="rect">
              <a:avLst/>
            </a:prstGeom>
            <a:noFill/>
          </p:spPr>
          <p:txBody>
            <a:bodyPr wrap="none" rtlCol="0">
              <a:spAutoFit/>
            </a:bodyPr>
            <a:lstStyle/>
            <a:p>
              <a:r>
                <a:rPr lang="en-US" altLang="ko-KR" sz="1600" dirty="0">
                  <a:solidFill>
                    <a:schemeClr val="tx1">
                      <a:lumMod val="65000"/>
                      <a:lumOff val="35000"/>
                    </a:schemeClr>
                  </a:solidFill>
                </a:rPr>
                <a:t>6</a:t>
              </a:r>
              <a:endParaRPr lang="ko-KR" altLang="en-US" sz="1600" dirty="0">
                <a:solidFill>
                  <a:schemeClr val="tx1">
                    <a:lumMod val="65000"/>
                    <a:lumOff val="35000"/>
                  </a:schemeClr>
                </a:solidFill>
              </a:endParaRPr>
            </a:p>
          </p:txBody>
        </p:sp>
        <p:sp>
          <p:nvSpPr>
            <p:cNvPr id="108" name="왼쪽 중괄호 107">
              <a:extLst>
                <a:ext uri="{FF2B5EF4-FFF2-40B4-BE49-F238E27FC236}">
                  <a16:creationId xmlns:a16="http://schemas.microsoft.com/office/drawing/2014/main" id="{2CCB4FA9-C3DE-4FEE-8F07-D68F0B07262E}"/>
                </a:ext>
              </a:extLst>
            </p:cNvPr>
            <p:cNvSpPr/>
            <p:nvPr/>
          </p:nvSpPr>
          <p:spPr>
            <a:xfrm rot="5400000">
              <a:off x="3675325" y="3538190"/>
              <a:ext cx="174372" cy="469498"/>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9" name="TextBox 108">
              <a:extLst>
                <a:ext uri="{FF2B5EF4-FFF2-40B4-BE49-F238E27FC236}">
                  <a16:creationId xmlns:a16="http://schemas.microsoft.com/office/drawing/2014/main" id="{3F10260E-781B-46F9-A242-C0BDF25CDF34}"/>
                </a:ext>
              </a:extLst>
            </p:cNvPr>
            <p:cNvSpPr txBox="1"/>
            <p:nvPr/>
          </p:nvSpPr>
          <p:spPr>
            <a:xfrm>
              <a:off x="3556365" y="3389573"/>
              <a:ext cx="412292" cy="338554"/>
            </a:xfrm>
            <a:prstGeom prst="rect">
              <a:avLst/>
            </a:prstGeom>
            <a:noFill/>
          </p:spPr>
          <p:txBody>
            <a:bodyPr wrap="none" rtlCol="0">
              <a:spAutoFit/>
            </a:bodyPr>
            <a:lstStyle/>
            <a:p>
              <a:r>
                <a:rPr lang="en-US" altLang="ko-KR" sz="1600" dirty="0">
                  <a:solidFill>
                    <a:schemeClr val="tx1">
                      <a:lumMod val="65000"/>
                      <a:lumOff val="35000"/>
                    </a:schemeClr>
                  </a:solidFill>
                </a:rPr>
                <a:t>64</a:t>
              </a:r>
              <a:endParaRPr lang="ko-KR" altLang="en-US" sz="1600" dirty="0">
                <a:solidFill>
                  <a:schemeClr val="tx1">
                    <a:lumMod val="65000"/>
                    <a:lumOff val="35000"/>
                  </a:schemeClr>
                </a:solidFill>
              </a:endParaRPr>
            </a:p>
          </p:txBody>
        </p:sp>
        <p:sp>
          <p:nvSpPr>
            <p:cNvPr id="110" name="왼쪽 중괄호 109">
              <a:extLst>
                <a:ext uri="{FF2B5EF4-FFF2-40B4-BE49-F238E27FC236}">
                  <a16:creationId xmlns:a16="http://schemas.microsoft.com/office/drawing/2014/main" id="{468CA99C-E530-4CED-8D88-B6C9D159BAD6}"/>
                </a:ext>
              </a:extLst>
            </p:cNvPr>
            <p:cNvSpPr/>
            <p:nvPr/>
          </p:nvSpPr>
          <p:spPr>
            <a:xfrm rot="5400000">
              <a:off x="4691912" y="3529666"/>
              <a:ext cx="174372" cy="672435"/>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1" name="TextBox 110">
              <a:extLst>
                <a:ext uri="{FF2B5EF4-FFF2-40B4-BE49-F238E27FC236}">
                  <a16:creationId xmlns:a16="http://schemas.microsoft.com/office/drawing/2014/main" id="{28C0CAB6-C2DF-4213-BBB4-FB7204FE6283}"/>
                </a:ext>
              </a:extLst>
            </p:cNvPr>
            <p:cNvSpPr txBox="1"/>
            <p:nvPr/>
          </p:nvSpPr>
          <p:spPr>
            <a:xfrm>
              <a:off x="4514443" y="3466747"/>
              <a:ext cx="526106" cy="338554"/>
            </a:xfrm>
            <a:prstGeom prst="rect">
              <a:avLst/>
            </a:prstGeom>
            <a:noFill/>
          </p:spPr>
          <p:txBody>
            <a:bodyPr wrap="none" rtlCol="0">
              <a:spAutoFit/>
            </a:bodyPr>
            <a:lstStyle/>
            <a:p>
              <a:r>
                <a:rPr lang="en-US" altLang="ko-KR" sz="1600" dirty="0">
                  <a:solidFill>
                    <a:schemeClr val="tx1">
                      <a:lumMod val="65000"/>
                      <a:lumOff val="35000"/>
                    </a:schemeClr>
                  </a:solidFill>
                </a:rPr>
                <a:t>128</a:t>
              </a:r>
              <a:endParaRPr lang="ko-KR" altLang="en-US" sz="1600" dirty="0">
                <a:solidFill>
                  <a:schemeClr val="tx1">
                    <a:lumMod val="65000"/>
                    <a:lumOff val="35000"/>
                  </a:schemeClr>
                </a:solidFill>
              </a:endParaRPr>
            </a:p>
          </p:txBody>
        </p:sp>
        <p:sp>
          <p:nvSpPr>
            <p:cNvPr id="112" name="왼쪽 중괄호 111">
              <a:extLst>
                <a:ext uri="{FF2B5EF4-FFF2-40B4-BE49-F238E27FC236}">
                  <a16:creationId xmlns:a16="http://schemas.microsoft.com/office/drawing/2014/main" id="{8FEEA490-26C8-4E0E-8F19-6BB982370622}"/>
                </a:ext>
              </a:extLst>
            </p:cNvPr>
            <p:cNvSpPr/>
            <p:nvPr/>
          </p:nvSpPr>
          <p:spPr>
            <a:xfrm rot="5400000">
              <a:off x="6021572" y="3547264"/>
              <a:ext cx="174372" cy="830930"/>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3" name="TextBox 112">
              <a:extLst>
                <a:ext uri="{FF2B5EF4-FFF2-40B4-BE49-F238E27FC236}">
                  <a16:creationId xmlns:a16="http://schemas.microsoft.com/office/drawing/2014/main" id="{99E8465E-5CBC-4249-BEDF-52BF8B71CA84}"/>
                </a:ext>
              </a:extLst>
            </p:cNvPr>
            <p:cNvSpPr txBox="1"/>
            <p:nvPr/>
          </p:nvSpPr>
          <p:spPr>
            <a:xfrm>
              <a:off x="5845617" y="3558850"/>
              <a:ext cx="526106" cy="338554"/>
            </a:xfrm>
            <a:prstGeom prst="rect">
              <a:avLst/>
            </a:prstGeom>
            <a:noFill/>
          </p:spPr>
          <p:txBody>
            <a:bodyPr wrap="none" rtlCol="0">
              <a:spAutoFit/>
            </a:bodyPr>
            <a:lstStyle/>
            <a:p>
              <a:r>
                <a:rPr lang="en-US" altLang="ko-KR" sz="1600" dirty="0">
                  <a:solidFill>
                    <a:schemeClr val="tx1">
                      <a:lumMod val="65000"/>
                      <a:lumOff val="35000"/>
                    </a:schemeClr>
                  </a:solidFill>
                </a:rPr>
                <a:t>256</a:t>
              </a:r>
              <a:endParaRPr lang="ko-KR" altLang="en-US" sz="1600" dirty="0">
                <a:solidFill>
                  <a:schemeClr val="tx1">
                    <a:lumMod val="65000"/>
                    <a:lumOff val="35000"/>
                  </a:schemeClr>
                </a:solidFill>
              </a:endParaRPr>
            </a:p>
          </p:txBody>
        </p:sp>
        <p:sp>
          <p:nvSpPr>
            <p:cNvPr id="114" name="왼쪽 중괄호 113">
              <a:extLst>
                <a:ext uri="{FF2B5EF4-FFF2-40B4-BE49-F238E27FC236}">
                  <a16:creationId xmlns:a16="http://schemas.microsoft.com/office/drawing/2014/main" id="{2C5E40FA-7198-49B9-BC17-C621E50C3B72}"/>
                </a:ext>
              </a:extLst>
            </p:cNvPr>
            <p:cNvSpPr/>
            <p:nvPr/>
          </p:nvSpPr>
          <p:spPr>
            <a:xfrm rot="5400000">
              <a:off x="7589409" y="3556242"/>
              <a:ext cx="174372" cy="918603"/>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5" name="TextBox 114">
              <a:extLst>
                <a:ext uri="{FF2B5EF4-FFF2-40B4-BE49-F238E27FC236}">
                  <a16:creationId xmlns:a16="http://schemas.microsoft.com/office/drawing/2014/main" id="{A9630B8D-E407-4866-87A2-913FCCCB5CFD}"/>
                </a:ext>
              </a:extLst>
            </p:cNvPr>
            <p:cNvSpPr txBox="1"/>
            <p:nvPr/>
          </p:nvSpPr>
          <p:spPr>
            <a:xfrm>
              <a:off x="7413542" y="3607545"/>
              <a:ext cx="526106" cy="338554"/>
            </a:xfrm>
            <a:prstGeom prst="rect">
              <a:avLst/>
            </a:prstGeom>
            <a:noFill/>
          </p:spPr>
          <p:txBody>
            <a:bodyPr wrap="none" rtlCol="0">
              <a:spAutoFit/>
            </a:bodyPr>
            <a:lstStyle/>
            <a:p>
              <a:r>
                <a:rPr lang="en-US" altLang="ko-KR" sz="1600" dirty="0">
                  <a:solidFill>
                    <a:schemeClr val="tx1">
                      <a:lumMod val="65000"/>
                      <a:lumOff val="35000"/>
                    </a:schemeClr>
                  </a:solidFill>
                </a:rPr>
                <a:t>512</a:t>
              </a:r>
              <a:endParaRPr lang="ko-KR" altLang="en-US" sz="1600" dirty="0">
                <a:solidFill>
                  <a:schemeClr val="tx1">
                    <a:lumMod val="65000"/>
                    <a:lumOff val="35000"/>
                  </a:schemeClr>
                </a:solidFill>
              </a:endParaRPr>
            </a:p>
          </p:txBody>
        </p:sp>
        <p:sp>
          <p:nvSpPr>
            <p:cNvPr id="116" name="왼쪽 중괄호 115">
              <a:extLst>
                <a:ext uri="{FF2B5EF4-FFF2-40B4-BE49-F238E27FC236}">
                  <a16:creationId xmlns:a16="http://schemas.microsoft.com/office/drawing/2014/main" id="{0593211F-78F5-4E7D-823D-394CD528B7C6}"/>
                </a:ext>
              </a:extLst>
            </p:cNvPr>
            <p:cNvSpPr/>
            <p:nvPr/>
          </p:nvSpPr>
          <p:spPr>
            <a:xfrm rot="5400000">
              <a:off x="9218498" y="3556242"/>
              <a:ext cx="174372" cy="918603"/>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7" name="TextBox 116">
              <a:extLst>
                <a:ext uri="{FF2B5EF4-FFF2-40B4-BE49-F238E27FC236}">
                  <a16:creationId xmlns:a16="http://schemas.microsoft.com/office/drawing/2014/main" id="{F6336B7F-238D-409E-89CB-5E88CEE0C232}"/>
                </a:ext>
              </a:extLst>
            </p:cNvPr>
            <p:cNvSpPr txBox="1"/>
            <p:nvPr/>
          </p:nvSpPr>
          <p:spPr>
            <a:xfrm>
              <a:off x="9042631" y="3607545"/>
              <a:ext cx="526106" cy="338554"/>
            </a:xfrm>
            <a:prstGeom prst="rect">
              <a:avLst/>
            </a:prstGeom>
            <a:noFill/>
          </p:spPr>
          <p:txBody>
            <a:bodyPr wrap="none" rtlCol="0">
              <a:spAutoFit/>
            </a:bodyPr>
            <a:lstStyle/>
            <a:p>
              <a:r>
                <a:rPr lang="en-US" altLang="ko-KR" sz="1600" dirty="0">
                  <a:solidFill>
                    <a:schemeClr val="tx1">
                      <a:lumMod val="65000"/>
                      <a:lumOff val="35000"/>
                    </a:schemeClr>
                  </a:solidFill>
                </a:rPr>
                <a:t>512</a:t>
              </a:r>
              <a:endParaRPr lang="ko-KR" altLang="en-US" sz="1600" dirty="0">
                <a:solidFill>
                  <a:schemeClr val="tx1">
                    <a:lumMod val="65000"/>
                    <a:lumOff val="35000"/>
                  </a:schemeClr>
                </a:solidFill>
              </a:endParaRPr>
            </a:p>
          </p:txBody>
        </p:sp>
        <p:sp>
          <p:nvSpPr>
            <p:cNvPr id="122" name="화살표: 오른쪽 121">
              <a:extLst>
                <a:ext uri="{FF2B5EF4-FFF2-40B4-BE49-F238E27FC236}">
                  <a16:creationId xmlns:a16="http://schemas.microsoft.com/office/drawing/2014/main" id="{89AB2276-162E-4957-AFDD-1E5357513C60}"/>
                </a:ext>
              </a:extLst>
            </p:cNvPr>
            <p:cNvSpPr/>
            <p:nvPr/>
          </p:nvSpPr>
          <p:spPr>
            <a:xfrm>
              <a:off x="10015586" y="4328537"/>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A7266F86-B2EC-4D02-9CBC-34D451AEF840}"/>
                </a:ext>
              </a:extLst>
            </p:cNvPr>
            <p:cNvGrpSpPr/>
            <p:nvPr/>
          </p:nvGrpSpPr>
          <p:grpSpPr>
            <a:xfrm>
              <a:off x="10375746" y="4201614"/>
              <a:ext cx="279396" cy="550360"/>
              <a:chOff x="5230237" y="4547088"/>
              <a:chExt cx="227517" cy="1165402"/>
            </a:xfrm>
          </p:grpSpPr>
          <p:sp>
            <p:nvSpPr>
              <p:cNvPr id="124" name="평행 사변형 123">
                <a:extLst>
                  <a:ext uri="{FF2B5EF4-FFF2-40B4-BE49-F238E27FC236}">
                    <a16:creationId xmlns:a16="http://schemas.microsoft.com/office/drawing/2014/main" id="{0BF1D738-1D75-4A42-85AD-36AACE5C1DBA}"/>
                  </a:ext>
                </a:extLst>
              </p:cNvPr>
              <p:cNvSpPr/>
              <p:nvPr/>
            </p:nvSpPr>
            <p:spPr>
              <a:xfrm rot="5400000" flipH="1">
                <a:off x="4795675" y="5050401"/>
                <a:ext cx="1162154" cy="162004"/>
              </a:xfrm>
              <a:prstGeom prst="parallelogram">
                <a:avLst>
                  <a:gd name="adj" fmla="val 79053"/>
                </a:avLst>
              </a:prstGeom>
              <a:solidFill>
                <a:schemeClr val="bg1">
                  <a:lumMod val="65000"/>
                </a:schemeClr>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5" name="직사각형 124">
                <a:extLst>
                  <a:ext uri="{FF2B5EF4-FFF2-40B4-BE49-F238E27FC236}">
                    <a16:creationId xmlns:a16="http://schemas.microsoft.com/office/drawing/2014/main" id="{35BB4963-9CB0-48B5-8E20-32D9A718BFFA}"/>
                  </a:ext>
                </a:extLst>
              </p:cNvPr>
              <p:cNvSpPr/>
              <p:nvPr/>
            </p:nvSpPr>
            <p:spPr>
              <a:xfrm>
                <a:off x="5232043" y="4917822"/>
                <a:ext cx="62041" cy="794668"/>
              </a:xfrm>
              <a:prstGeom prst="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126" name="평행 사변형 125">
                <a:extLst>
                  <a:ext uri="{FF2B5EF4-FFF2-40B4-BE49-F238E27FC236}">
                    <a16:creationId xmlns:a16="http://schemas.microsoft.com/office/drawing/2014/main" id="{1961608D-F84C-4993-8CF4-B2D7DEE1F226}"/>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27" name="그룹 126">
              <a:extLst>
                <a:ext uri="{FF2B5EF4-FFF2-40B4-BE49-F238E27FC236}">
                  <a16:creationId xmlns:a16="http://schemas.microsoft.com/office/drawing/2014/main" id="{D4FAD6DF-6F6C-4F85-90C9-30E2D34B415A}"/>
                </a:ext>
              </a:extLst>
            </p:cNvPr>
            <p:cNvGrpSpPr/>
            <p:nvPr/>
          </p:nvGrpSpPr>
          <p:grpSpPr>
            <a:xfrm>
              <a:off x="10525851" y="4195970"/>
              <a:ext cx="300214" cy="550360"/>
              <a:chOff x="5230237" y="4547088"/>
              <a:chExt cx="227517" cy="1165402"/>
            </a:xfrm>
          </p:grpSpPr>
          <p:sp>
            <p:nvSpPr>
              <p:cNvPr id="128" name="평행 사변형 127">
                <a:extLst>
                  <a:ext uri="{FF2B5EF4-FFF2-40B4-BE49-F238E27FC236}">
                    <a16:creationId xmlns:a16="http://schemas.microsoft.com/office/drawing/2014/main" id="{238ADA9E-250B-4422-A24A-5F1C1849641B}"/>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9" name="직사각형 128">
                <a:extLst>
                  <a:ext uri="{FF2B5EF4-FFF2-40B4-BE49-F238E27FC236}">
                    <a16:creationId xmlns:a16="http://schemas.microsoft.com/office/drawing/2014/main" id="{834ADEE0-753F-49A2-AF20-52B96F5E17B2}"/>
                  </a:ext>
                </a:extLst>
              </p:cNvPr>
              <p:cNvSpPr/>
              <p:nvPr/>
            </p:nvSpPr>
            <p:spPr>
              <a:xfrm>
                <a:off x="5232042" y="4917823"/>
                <a:ext cx="69822" cy="794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130" name="평행 사변형 129">
                <a:extLst>
                  <a:ext uri="{FF2B5EF4-FFF2-40B4-BE49-F238E27FC236}">
                    <a16:creationId xmlns:a16="http://schemas.microsoft.com/office/drawing/2014/main" id="{8CC3FD26-F821-4587-A94C-B64DF39CD7B6}"/>
                  </a:ext>
                </a:extLst>
              </p:cNvPr>
              <p:cNvSpPr/>
              <p:nvPr/>
            </p:nvSpPr>
            <p:spPr>
              <a:xfrm rot="10800000">
                <a:off x="5230237" y="4547088"/>
                <a:ext cx="227517" cy="371565"/>
              </a:xfrm>
              <a:prstGeom prst="parallelogram">
                <a:avLst>
                  <a:gd name="adj" fmla="val 126317"/>
                </a:avLst>
              </a:prstGeom>
              <a:solidFill>
                <a:schemeClr val="bg1"/>
              </a:solidFill>
              <a:ln w="28575">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2" name="TextBox 131">
              <a:extLst>
                <a:ext uri="{FF2B5EF4-FFF2-40B4-BE49-F238E27FC236}">
                  <a16:creationId xmlns:a16="http://schemas.microsoft.com/office/drawing/2014/main" id="{D8006644-68BB-44BB-9B7A-0C5E457A8E5B}"/>
                </a:ext>
              </a:extLst>
            </p:cNvPr>
            <p:cNvSpPr txBox="1"/>
            <p:nvPr/>
          </p:nvSpPr>
          <p:spPr>
            <a:xfrm>
              <a:off x="10351131" y="4820146"/>
              <a:ext cx="736099" cy="338554"/>
            </a:xfrm>
            <a:prstGeom prst="rect">
              <a:avLst/>
            </a:prstGeom>
            <a:noFill/>
          </p:spPr>
          <p:txBody>
            <a:bodyPr wrap="none" rtlCol="0">
              <a:spAutoFit/>
            </a:bodyPr>
            <a:lstStyle/>
            <a:p>
              <a:r>
                <a:rPr lang="en-US" altLang="ko-KR" sz="1600" dirty="0">
                  <a:solidFill>
                    <a:schemeClr val="tx1">
                      <a:lumMod val="65000"/>
                      <a:lumOff val="35000"/>
                    </a:schemeClr>
                  </a:solidFill>
                </a:rPr>
                <a:t>16x16</a:t>
              </a:r>
              <a:endParaRPr lang="ko-KR" altLang="en-US" sz="1600" dirty="0">
                <a:solidFill>
                  <a:schemeClr val="tx1">
                    <a:lumMod val="65000"/>
                    <a:lumOff val="35000"/>
                  </a:schemeClr>
                </a:solidFill>
              </a:endParaRPr>
            </a:p>
          </p:txBody>
        </p:sp>
        <p:sp>
          <p:nvSpPr>
            <p:cNvPr id="133" name="왼쪽 중괄호 132">
              <a:extLst>
                <a:ext uri="{FF2B5EF4-FFF2-40B4-BE49-F238E27FC236}">
                  <a16:creationId xmlns:a16="http://schemas.microsoft.com/office/drawing/2014/main" id="{44574199-C2D8-4382-86C5-18E2AF514B65}"/>
                </a:ext>
              </a:extLst>
            </p:cNvPr>
            <p:cNvSpPr/>
            <p:nvPr/>
          </p:nvSpPr>
          <p:spPr>
            <a:xfrm rot="5400000">
              <a:off x="10540107" y="3975330"/>
              <a:ext cx="174372" cy="70662"/>
            </a:xfrm>
            <a:prstGeom prst="leftBrace">
              <a:avLst>
                <a:gd name="adj1" fmla="val 12826"/>
                <a:gd name="adj2" fmla="val 50000"/>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34" name="TextBox 133">
              <a:extLst>
                <a:ext uri="{FF2B5EF4-FFF2-40B4-BE49-F238E27FC236}">
                  <a16:creationId xmlns:a16="http://schemas.microsoft.com/office/drawing/2014/main" id="{F29A6FA8-66E0-450F-BD60-F296300D344C}"/>
                </a:ext>
              </a:extLst>
            </p:cNvPr>
            <p:cNvSpPr txBox="1"/>
            <p:nvPr/>
          </p:nvSpPr>
          <p:spPr>
            <a:xfrm>
              <a:off x="10478053" y="3633063"/>
              <a:ext cx="298480" cy="338554"/>
            </a:xfrm>
            <a:prstGeom prst="rect">
              <a:avLst/>
            </a:prstGeom>
            <a:noFill/>
          </p:spPr>
          <p:txBody>
            <a:bodyPr wrap="none" rtlCol="0">
              <a:spAutoFit/>
            </a:bodyPr>
            <a:lstStyle/>
            <a:p>
              <a:r>
                <a:rPr lang="en-US" altLang="ko-KR" sz="1600" dirty="0">
                  <a:solidFill>
                    <a:schemeClr val="tx1">
                      <a:lumMod val="65000"/>
                      <a:lumOff val="35000"/>
                    </a:schemeClr>
                  </a:solidFill>
                </a:rPr>
                <a:t>1</a:t>
              </a:r>
              <a:endParaRPr lang="ko-KR" altLang="en-US" sz="1600" dirty="0">
                <a:solidFill>
                  <a:schemeClr val="tx1">
                    <a:lumMod val="65000"/>
                    <a:lumOff val="35000"/>
                  </a:schemeClr>
                </a:solidFill>
              </a:endParaRPr>
            </a:p>
          </p:txBody>
        </p:sp>
        <p:sp>
          <p:nvSpPr>
            <p:cNvPr id="27" name="오른쪽 대괄호 26">
              <a:extLst>
                <a:ext uri="{FF2B5EF4-FFF2-40B4-BE49-F238E27FC236}">
                  <a16:creationId xmlns:a16="http://schemas.microsoft.com/office/drawing/2014/main" id="{E66CEBF3-6D08-43D1-AEAB-6E372EBCE8E8}"/>
                </a:ext>
              </a:extLst>
            </p:cNvPr>
            <p:cNvSpPr/>
            <p:nvPr/>
          </p:nvSpPr>
          <p:spPr>
            <a:xfrm rot="5400000">
              <a:off x="9799811" y="4399597"/>
              <a:ext cx="55303" cy="1569664"/>
            </a:xfrm>
            <a:prstGeom prst="rightBracket">
              <a:avLst/>
            </a:prstGeom>
            <a:ln>
              <a:solidFill>
                <a:srgbClr val="514D5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7" name="TextBox 136">
              <a:extLst>
                <a:ext uri="{FF2B5EF4-FFF2-40B4-BE49-F238E27FC236}">
                  <a16:creationId xmlns:a16="http://schemas.microsoft.com/office/drawing/2014/main" id="{E12D58F3-A85C-4F88-B0D1-25B8ED43CEFC}"/>
                </a:ext>
              </a:extLst>
            </p:cNvPr>
            <p:cNvSpPr txBox="1"/>
            <p:nvPr/>
          </p:nvSpPr>
          <p:spPr>
            <a:xfrm>
              <a:off x="9276159" y="5187087"/>
              <a:ext cx="1120115" cy="338554"/>
            </a:xfrm>
            <a:prstGeom prst="rect">
              <a:avLst/>
            </a:prstGeom>
            <a:noFill/>
          </p:spPr>
          <p:txBody>
            <a:bodyPr wrap="none" rtlCol="0">
              <a:spAutoFit/>
            </a:bodyPr>
            <a:lstStyle/>
            <a:p>
              <a:r>
                <a:rPr lang="en-US" altLang="ko-KR" sz="1600" dirty="0">
                  <a:solidFill>
                    <a:schemeClr val="tx1">
                      <a:lumMod val="65000"/>
                      <a:lumOff val="35000"/>
                    </a:schemeClr>
                  </a:solidFill>
                </a:rPr>
                <a:t>Stride = 1</a:t>
              </a:r>
              <a:endParaRPr lang="ko-KR" altLang="en-US" sz="1600" dirty="0">
                <a:solidFill>
                  <a:schemeClr val="tx1">
                    <a:lumMod val="65000"/>
                    <a:lumOff val="35000"/>
                  </a:schemeClr>
                </a:solidFill>
              </a:endParaRPr>
            </a:p>
          </p:txBody>
        </p:sp>
        <p:grpSp>
          <p:nvGrpSpPr>
            <p:cNvPr id="138" name="그룹 137">
              <a:extLst>
                <a:ext uri="{FF2B5EF4-FFF2-40B4-BE49-F238E27FC236}">
                  <a16:creationId xmlns:a16="http://schemas.microsoft.com/office/drawing/2014/main" id="{14FE3695-144B-4126-9AA1-5219AF649F0D}"/>
                </a:ext>
              </a:extLst>
            </p:cNvPr>
            <p:cNvGrpSpPr/>
            <p:nvPr/>
          </p:nvGrpSpPr>
          <p:grpSpPr>
            <a:xfrm>
              <a:off x="6618377" y="5672782"/>
              <a:ext cx="300214" cy="550360"/>
              <a:chOff x="5230237" y="4547088"/>
              <a:chExt cx="227517" cy="1165402"/>
            </a:xfrm>
          </p:grpSpPr>
          <p:sp>
            <p:nvSpPr>
              <p:cNvPr id="139" name="평행 사변형 138">
                <a:extLst>
                  <a:ext uri="{FF2B5EF4-FFF2-40B4-BE49-F238E27FC236}">
                    <a16:creationId xmlns:a16="http://schemas.microsoft.com/office/drawing/2014/main" id="{914670A7-6F21-422C-AE69-45E46D1E0963}"/>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a:extLst>
                  <a:ext uri="{FF2B5EF4-FFF2-40B4-BE49-F238E27FC236}">
                    <a16:creationId xmlns:a16="http://schemas.microsoft.com/office/drawing/2014/main" id="{B1DD6953-7ED7-4146-85FF-63DC57C231F6}"/>
                  </a:ext>
                </a:extLst>
              </p:cNvPr>
              <p:cNvSpPr/>
              <p:nvPr/>
            </p:nvSpPr>
            <p:spPr>
              <a:xfrm>
                <a:off x="5232042" y="4917823"/>
                <a:ext cx="69822" cy="794667"/>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141" name="평행 사변형 140">
                <a:extLst>
                  <a:ext uri="{FF2B5EF4-FFF2-40B4-BE49-F238E27FC236}">
                    <a16:creationId xmlns:a16="http://schemas.microsoft.com/office/drawing/2014/main" id="{0DA0986A-9BDD-4F8A-8230-633D271EC103}"/>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42" name="그룹 141">
              <a:extLst>
                <a:ext uri="{FF2B5EF4-FFF2-40B4-BE49-F238E27FC236}">
                  <a16:creationId xmlns:a16="http://schemas.microsoft.com/office/drawing/2014/main" id="{80C1A14D-DC98-49F1-916A-D3ADBAAF51F4}"/>
                </a:ext>
              </a:extLst>
            </p:cNvPr>
            <p:cNvGrpSpPr/>
            <p:nvPr/>
          </p:nvGrpSpPr>
          <p:grpSpPr>
            <a:xfrm>
              <a:off x="7527702" y="5641904"/>
              <a:ext cx="300214" cy="550360"/>
              <a:chOff x="5230237" y="4547088"/>
              <a:chExt cx="227517" cy="1165402"/>
            </a:xfrm>
          </p:grpSpPr>
          <p:sp>
            <p:nvSpPr>
              <p:cNvPr id="143" name="평행 사변형 142">
                <a:extLst>
                  <a:ext uri="{FF2B5EF4-FFF2-40B4-BE49-F238E27FC236}">
                    <a16:creationId xmlns:a16="http://schemas.microsoft.com/office/drawing/2014/main" id="{FA5B3898-EF91-4350-8B93-E1D3E2F4C131}"/>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직사각형 143">
                <a:extLst>
                  <a:ext uri="{FF2B5EF4-FFF2-40B4-BE49-F238E27FC236}">
                    <a16:creationId xmlns:a16="http://schemas.microsoft.com/office/drawing/2014/main" id="{346B2375-AEB9-4417-A1D1-BC7ED1214969}"/>
                  </a:ext>
                </a:extLst>
              </p:cNvPr>
              <p:cNvSpPr/>
              <p:nvPr/>
            </p:nvSpPr>
            <p:spPr>
              <a:xfrm>
                <a:off x="5232042" y="4917823"/>
                <a:ext cx="69822" cy="794667"/>
              </a:xfrm>
              <a:prstGeom prst="rect">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145" name="평행 사변형 144">
                <a:extLst>
                  <a:ext uri="{FF2B5EF4-FFF2-40B4-BE49-F238E27FC236}">
                    <a16:creationId xmlns:a16="http://schemas.microsoft.com/office/drawing/2014/main" id="{ADCD30D9-D91B-43F3-A412-0BA6A75D0E3B}"/>
                  </a:ext>
                </a:extLst>
              </p:cNvPr>
              <p:cNvSpPr/>
              <p:nvPr/>
            </p:nvSpPr>
            <p:spPr>
              <a:xfrm rot="10800000">
                <a:off x="5230237" y="4547088"/>
                <a:ext cx="227517" cy="371565"/>
              </a:xfrm>
              <a:prstGeom prst="parallelogram">
                <a:avLst>
                  <a:gd name="adj" fmla="val 126317"/>
                </a:avLst>
              </a:prstGeom>
              <a:solidFill>
                <a:schemeClr val="bg1"/>
              </a:solidFill>
              <a:ln w="28575">
                <a:solidFill>
                  <a:schemeClr val="accent4">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6" name="TextBox 145">
              <a:extLst>
                <a:ext uri="{FF2B5EF4-FFF2-40B4-BE49-F238E27FC236}">
                  <a16:creationId xmlns:a16="http://schemas.microsoft.com/office/drawing/2014/main" id="{E4BDF90F-80BC-4882-B7D6-CC877867A16D}"/>
                </a:ext>
              </a:extLst>
            </p:cNvPr>
            <p:cNvSpPr txBox="1"/>
            <p:nvPr/>
          </p:nvSpPr>
          <p:spPr>
            <a:xfrm>
              <a:off x="5950346" y="5727082"/>
              <a:ext cx="692497" cy="523220"/>
            </a:xfrm>
            <a:prstGeom prst="rect">
              <a:avLst/>
            </a:prstGeom>
            <a:noFill/>
          </p:spPr>
          <p:txBody>
            <a:bodyPr wrap="none" rtlCol="0">
              <a:spAutoFit/>
            </a:bodyPr>
            <a:lstStyle/>
            <a:p>
              <a:pPr algn="ctr"/>
              <a:r>
                <a:rPr lang="en-US" altLang="ko-KR" sz="1400" dirty="0">
                  <a:solidFill>
                    <a:schemeClr val="tx1">
                      <a:lumMod val="65000"/>
                      <a:lumOff val="35000"/>
                    </a:schemeClr>
                  </a:solidFill>
                </a:rPr>
                <a:t>Batch</a:t>
              </a:r>
            </a:p>
            <a:p>
              <a:pPr algn="ctr"/>
              <a:r>
                <a:rPr lang="en-US" altLang="ko-KR" sz="1400" dirty="0">
                  <a:solidFill>
                    <a:schemeClr val="tx1">
                      <a:lumMod val="65000"/>
                      <a:lumOff val="35000"/>
                    </a:schemeClr>
                  </a:solidFill>
                </a:rPr>
                <a:t>Norm.</a:t>
              </a:r>
              <a:endParaRPr lang="ko-KR" altLang="en-US" sz="1400" dirty="0">
                <a:solidFill>
                  <a:schemeClr val="tx1">
                    <a:lumMod val="65000"/>
                    <a:lumOff val="35000"/>
                  </a:schemeClr>
                </a:solidFill>
              </a:endParaRPr>
            </a:p>
          </p:txBody>
        </p:sp>
        <p:sp>
          <p:nvSpPr>
            <p:cNvPr id="147" name="TextBox 146">
              <a:extLst>
                <a:ext uri="{FF2B5EF4-FFF2-40B4-BE49-F238E27FC236}">
                  <a16:creationId xmlns:a16="http://schemas.microsoft.com/office/drawing/2014/main" id="{C72A7816-8F4F-42C7-923E-D01FC38C8A24}"/>
                </a:ext>
              </a:extLst>
            </p:cNvPr>
            <p:cNvSpPr txBox="1"/>
            <p:nvPr/>
          </p:nvSpPr>
          <p:spPr>
            <a:xfrm>
              <a:off x="6906541" y="5730055"/>
              <a:ext cx="639919" cy="523220"/>
            </a:xfrm>
            <a:prstGeom prst="rect">
              <a:avLst/>
            </a:prstGeom>
            <a:noFill/>
          </p:spPr>
          <p:txBody>
            <a:bodyPr wrap="none" rtlCol="0">
              <a:spAutoFit/>
            </a:bodyPr>
            <a:lstStyle/>
            <a:p>
              <a:pPr algn="ctr"/>
              <a:r>
                <a:rPr lang="en-US" altLang="ko-KR" sz="1400" dirty="0">
                  <a:solidFill>
                    <a:schemeClr val="tx1">
                      <a:lumMod val="65000"/>
                      <a:lumOff val="35000"/>
                    </a:schemeClr>
                  </a:solidFill>
                </a:rPr>
                <a:t>Leaky</a:t>
              </a:r>
            </a:p>
            <a:p>
              <a:pPr algn="ctr"/>
              <a:r>
                <a:rPr lang="en-US" altLang="ko-KR" sz="1400" dirty="0" err="1">
                  <a:solidFill>
                    <a:schemeClr val="tx1">
                      <a:lumMod val="65000"/>
                      <a:lumOff val="35000"/>
                    </a:schemeClr>
                  </a:solidFill>
                </a:rPr>
                <a:t>ReLU</a:t>
              </a:r>
              <a:endParaRPr lang="ko-KR" altLang="en-US" sz="1400" dirty="0">
                <a:solidFill>
                  <a:schemeClr val="tx1">
                    <a:lumMod val="65000"/>
                    <a:lumOff val="35000"/>
                  </a:schemeClr>
                </a:solidFill>
              </a:endParaRPr>
            </a:p>
          </p:txBody>
        </p:sp>
        <p:grpSp>
          <p:nvGrpSpPr>
            <p:cNvPr id="148" name="그룹 147">
              <a:extLst>
                <a:ext uri="{FF2B5EF4-FFF2-40B4-BE49-F238E27FC236}">
                  <a16:creationId xmlns:a16="http://schemas.microsoft.com/office/drawing/2014/main" id="{450EBF0C-9C63-43DF-884D-088B9B230690}"/>
                </a:ext>
              </a:extLst>
            </p:cNvPr>
            <p:cNvGrpSpPr/>
            <p:nvPr/>
          </p:nvGrpSpPr>
          <p:grpSpPr>
            <a:xfrm>
              <a:off x="8665517" y="5641903"/>
              <a:ext cx="300214" cy="550358"/>
              <a:chOff x="5230241" y="4547091"/>
              <a:chExt cx="227517" cy="1165399"/>
            </a:xfrm>
          </p:grpSpPr>
          <p:sp>
            <p:nvSpPr>
              <p:cNvPr id="149" name="평행 사변형 148">
                <a:extLst>
                  <a:ext uri="{FF2B5EF4-FFF2-40B4-BE49-F238E27FC236}">
                    <a16:creationId xmlns:a16="http://schemas.microsoft.com/office/drawing/2014/main" id="{1E8F424F-BD78-4369-9286-F2728EB2F93F}"/>
                  </a:ext>
                </a:extLst>
              </p:cNvPr>
              <p:cNvSpPr/>
              <p:nvPr/>
            </p:nvSpPr>
            <p:spPr>
              <a:xfrm rot="5400000" flipH="1">
                <a:off x="4795675" y="5050403"/>
                <a:ext cx="1162154" cy="162005"/>
              </a:xfrm>
              <a:prstGeom prst="parallelogram">
                <a:avLst>
                  <a:gd name="adj" fmla="val 79053"/>
                </a:avLst>
              </a:prstGeom>
              <a:solidFill>
                <a:schemeClr val="bg1">
                  <a:lumMod val="65000"/>
                </a:schemeClr>
              </a:solidFill>
              <a:ln w="28575">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직사각형 149">
                <a:extLst>
                  <a:ext uri="{FF2B5EF4-FFF2-40B4-BE49-F238E27FC236}">
                    <a16:creationId xmlns:a16="http://schemas.microsoft.com/office/drawing/2014/main" id="{A398F673-7FF2-4FF8-9331-58DDFA985D42}"/>
                  </a:ext>
                </a:extLst>
              </p:cNvPr>
              <p:cNvSpPr/>
              <p:nvPr/>
            </p:nvSpPr>
            <p:spPr>
              <a:xfrm>
                <a:off x="5232042" y="4917823"/>
                <a:ext cx="69822" cy="794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151" name="평행 사변형 150">
                <a:extLst>
                  <a:ext uri="{FF2B5EF4-FFF2-40B4-BE49-F238E27FC236}">
                    <a16:creationId xmlns:a16="http://schemas.microsoft.com/office/drawing/2014/main" id="{2311F017-8A6C-45E4-8AFF-8AB904E754B6}"/>
                  </a:ext>
                </a:extLst>
              </p:cNvPr>
              <p:cNvSpPr/>
              <p:nvPr/>
            </p:nvSpPr>
            <p:spPr>
              <a:xfrm rot="10800000">
                <a:off x="5230241" y="4547091"/>
                <a:ext cx="227517" cy="371565"/>
              </a:xfrm>
              <a:prstGeom prst="parallelogram">
                <a:avLst>
                  <a:gd name="adj" fmla="val 126317"/>
                </a:avLst>
              </a:prstGeom>
              <a:solidFill>
                <a:schemeClr val="bg1"/>
              </a:solidFill>
              <a:ln w="28575">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52" name="TextBox 151">
              <a:extLst>
                <a:ext uri="{FF2B5EF4-FFF2-40B4-BE49-F238E27FC236}">
                  <a16:creationId xmlns:a16="http://schemas.microsoft.com/office/drawing/2014/main" id="{19DEAE15-9082-4ABE-98FF-CCED3B0A74CB}"/>
                </a:ext>
              </a:extLst>
            </p:cNvPr>
            <p:cNvSpPr txBox="1"/>
            <p:nvPr/>
          </p:nvSpPr>
          <p:spPr>
            <a:xfrm>
              <a:off x="7844978" y="5834803"/>
              <a:ext cx="853119" cy="307777"/>
            </a:xfrm>
            <a:prstGeom prst="rect">
              <a:avLst/>
            </a:prstGeom>
            <a:noFill/>
          </p:spPr>
          <p:txBody>
            <a:bodyPr wrap="none" rtlCol="0">
              <a:spAutoFit/>
            </a:bodyPr>
            <a:lstStyle/>
            <a:p>
              <a:pPr algn="ctr"/>
              <a:r>
                <a:rPr lang="en-US" altLang="ko-KR" sz="1400" dirty="0">
                  <a:solidFill>
                    <a:schemeClr val="tx1">
                      <a:lumMod val="65000"/>
                      <a:lumOff val="35000"/>
                    </a:schemeClr>
                  </a:solidFill>
                </a:rPr>
                <a:t>Sigmoid</a:t>
              </a:r>
              <a:endParaRPr lang="ko-KR" altLang="en-US" sz="1400" dirty="0">
                <a:solidFill>
                  <a:schemeClr val="tx1">
                    <a:lumMod val="65000"/>
                    <a:lumOff val="35000"/>
                  </a:schemeClr>
                </a:solidFill>
              </a:endParaRPr>
            </a:p>
          </p:txBody>
        </p:sp>
        <p:sp>
          <p:nvSpPr>
            <p:cNvPr id="135" name="TextBox 134">
              <a:extLst>
                <a:ext uri="{FF2B5EF4-FFF2-40B4-BE49-F238E27FC236}">
                  <a16:creationId xmlns:a16="http://schemas.microsoft.com/office/drawing/2014/main" id="{CE8EF729-5FFC-42ED-B2DB-D841BC327803}"/>
                </a:ext>
              </a:extLst>
            </p:cNvPr>
            <p:cNvSpPr txBox="1"/>
            <p:nvPr/>
          </p:nvSpPr>
          <p:spPr>
            <a:xfrm>
              <a:off x="4151771" y="2777501"/>
              <a:ext cx="6854271" cy="369332"/>
            </a:xfrm>
            <a:prstGeom prst="rect">
              <a:avLst/>
            </a:prstGeom>
            <a:noFill/>
          </p:spPr>
          <p:txBody>
            <a:bodyPr wrap="square" rtlCol="0">
              <a:spAutoFit/>
            </a:bodyPr>
            <a:lstStyle/>
            <a:p>
              <a:pPr algn="ctr"/>
              <a:r>
                <a:rPr lang="en-US" altLang="ko-KR" dirty="0">
                  <a:solidFill>
                    <a:schemeClr val="tx1">
                      <a:lumMod val="65000"/>
                      <a:lumOff val="35000"/>
                    </a:schemeClr>
                  </a:solidFill>
                </a:rPr>
                <a:t>70×70 discriminator architecture : </a:t>
              </a:r>
              <a:r>
                <a:rPr lang="en-US" altLang="ko-KR" b="1" dirty="0"/>
                <a:t>C64-C128-C256-C512</a:t>
              </a:r>
              <a:endParaRPr lang="ko-KR" altLang="en-US" b="1" dirty="0"/>
            </a:p>
          </p:txBody>
        </p:sp>
        <p:sp>
          <p:nvSpPr>
            <p:cNvPr id="156" name="화살표: 오른쪽 155">
              <a:extLst>
                <a:ext uri="{FF2B5EF4-FFF2-40B4-BE49-F238E27FC236}">
                  <a16:creationId xmlns:a16="http://schemas.microsoft.com/office/drawing/2014/main" id="{EF5CB8B0-E281-4B13-B3BA-8F75D014C78F}"/>
                </a:ext>
              </a:extLst>
            </p:cNvPr>
            <p:cNvSpPr/>
            <p:nvPr/>
          </p:nvSpPr>
          <p:spPr>
            <a:xfrm>
              <a:off x="5448498" y="5705804"/>
              <a:ext cx="448809" cy="298817"/>
            </a:xfrm>
            <a:prstGeom prst="rightArrow">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TextBox 156">
              <a:extLst>
                <a:ext uri="{FF2B5EF4-FFF2-40B4-BE49-F238E27FC236}">
                  <a16:creationId xmlns:a16="http://schemas.microsoft.com/office/drawing/2014/main" id="{C7527E97-95A2-4A08-96F0-ED85E587E40E}"/>
                </a:ext>
              </a:extLst>
            </p:cNvPr>
            <p:cNvSpPr txBox="1"/>
            <p:nvPr/>
          </p:nvSpPr>
          <p:spPr>
            <a:xfrm>
              <a:off x="4273839" y="5681004"/>
              <a:ext cx="1199624" cy="307777"/>
            </a:xfrm>
            <a:prstGeom prst="rect">
              <a:avLst/>
            </a:prstGeom>
            <a:noFill/>
          </p:spPr>
          <p:txBody>
            <a:bodyPr wrap="none" rtlCol="0">
              <a:spAutoFit/>
            </a:bodyPr>
            <a:lstStyle/>
            <a:p>
              <a:pPr algn="ctr"/>
              <a:r>
                <a:rPr lang="en-US" altLang="ko-KR" sz="1400" dirty="0">
                  <a:solidFill>
                    <a:schemeClr val="tx1">
                      <a:lumMod val="65000"/>
                      <a:lumOff val="35000"/>
                    </a:schemeClr>
                  </a:solidFill>
                </a:rPr>
                <a:t>Concatenate</a:t>
              </a:r>
              <a:endParaRPr lang="ko-KR" altLang="en-US" sz="1400" dirty="0">
                <a:solidFill>
                  <a:schemeClr val="tx1">
                    <a:lumMod val="65000"/>
                    <a:lumOff val="35000"/>
                  </a:schemeClr>
                </a:solidFill>
              </a:endParaRPr>
            </a:p>
          </p:txBody>
        </p:sp>
        <p:sp>
          <p:nvSpPr>
            <p:cNvPr id="158" name="화살표: 오른쪽 157">
              <a:extLst>
                <a:ext uri="{FF2B5EF4-FFF2-40B4-BE49-F238E27FC236}">
                  <a16:creationId xmlns:a16="http://schemas.microsoft.com/office/drawing/2014/main" id="{90E34FF0-861F-4A2D-BEEA-A535BE0B382D}"/>
                </a:ext>
              </a:extLst>
            </p:cNvPr>
            <p:cNvSpPr/>
            <p:nvPr/>
          </p:nvSpPr>
          <p:spPr>
            <a:xfrm>
              <a:off x="5448494" y="6004621"/>
              <a:ext cx="448809" cy="298817"/>
            </a:xfrm>
            <a:prstGeom prst="rightArrow">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TextBox 158">
              <a:extLst>
                <a:ext uri="{FF2B5EF4-FFF2-40B4-BE49-F238E27FC236}">
                  <a16:creationId xmlns:a16="http://schemas.microsoft.com/office/drawing/2014/main" id="{CA02384C-4BEB-41BA-B7C2-EFE632F0AE74}"/>
                </a:ext>
              </a:extLst>
            </p:cNvPr>
            <p:cNvSpPr txBox="1"/>
            <p:nvPr/>
          </p:nvSpPr>
          <p:spPr>
            <a:xfrm>
              <a:off x="4632241" y="5968371"/>
              <a:ext cx="825867" cy="307777"/>
            </a:xfrm>
            <a:prstGeom prst="rect">
              <a:avLst/>
            </a:prstGeom>
            <a:noFill/>
          </p:spPr>
          <p:txBody>
            <a:bodyPr wrap="none" rtlCol="0">
              <a:spAutoFit/>
            </a:bodyPr>
            <a:lstStyle/>
            <a:p>
              <a:pPr algn="ctr"/>
              <a:r>
                <a:rPr lang="en-US" altLang="ko-KR" sz="1400" dirty="0">
                  <a:solidFill>
                    <a:schemeClr val="tx1">
                      <a:lumMod val="65000"/>
                      <a:lumOff val="35000"/>
                    </a:schemeClr>
                  </a:solidFill>
                </a:rPr>
                <a:t>Conv2D</a:t>
              </a:r>
              <a:endParaRPr lang="ko-KR" altLang="en-US" sz="1400" dirty="0">
                <a:solidFill>
                  <a:schemeClr val="tx1">
                    <a:lumMod val="65000"/>
                    <a:lumOff val="35000"/>
                  </a:schemeClr>
                </a:solidFill>
              </a:endParaRPr>
            </a:p>
          </p:txBody>
        </p:sp>
      </p:grpSp>
    </p:spTree>
    <p:extLst>
      <p:ext uri="{BB962C8B-B14F-4D97-AF65-F5344CB8AC3E}">
        <p14:creationId xmlns:p14="http://schemas.microsoft.com/office/powerpoint/2010/main" val="383275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Discriminator</a:t>
            </a:r>
          </a:p>
        </p:txBody>
      </p:sp>
      <p:sp>
        <p:nvSpPr>
          <p:cNvPr id="4" name="TextBox 3">
            <a:extLst>
              <a:ext uri="{FF2B5EF4-FFF2-40B4-BE49-F238E27FC236}">
                <a16:creationId xmlns:a16="http://schemas.microsoft.com/office/drawing/2014/main" id="{93504F50-B24D-4983-952E-06B34F3F4938}"/>
              </a:ext>
            </a:extLst>
          </p:cNvPr>
          <p:cNvSpPr txBox="1"/>
          <p:nvPr/>
        </p:nvSpPr>
        <p:spPr>
          <a:xfrm>
            <a:off x="667869" y="1214608"/>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The model is trained with a batch size of one image and the Adam version of stochastic gradient descent is used with a small learning range and modest momentum. The loss for the discriminator is weighted by 50% for each model update.</a:t>
            </a:r>
          </a:p>
        </p:txBody>
      </p:sp>
      <p:pic>
        <p:nvPicPr>
          <p:cNvPr id="9" name="그림 8">
            <a:extLst>
              <a:ext uri="{FF2B5EF4-FFF2-40B4-BE49-F238E27FC236}">
                <a16:creationId xmlns:a16="http://schemas.microsoft.com/office/drawing/2014/main" id="{F4D55AC0-A813-43ED-BE34-1D5E799BBFD3}"/>
              </a:ext>
            </a:extLst>
          </p:cNvPr>
          <p:cNvPicPr>
            <a:picLocks noChangeAspect="1"/>
          </p:cNvPicPr>
          <p:nvPr/>
        </p:nvPicPr>
        <p:blipFill rotWithShape="1">
          <a:blip r:embed="rId2"/>
          <a:srcRect t="83797"/>
          <a:stretch/>
        </p:blipFill>
        <p:spPr>
          <a:xfrm>
            <a:off x="935851" y="2397398"/>
            <a:ext cx="10320297" cy="1300842"/>
          </a:xfrm>
          <a:prstGeom prst="rect">
            <a:avLst/>
          </a:prstGeom>
        </p:spPr>
      </p:pic>
      <p:sp>
        <p:nvSpPr>
          <p:cNvPr id="6" name="부제목 2">
            <a:extLst>
              <a:ext uri="{FF2B5EF4-FFF2-40B4-BE49-F238E27FC236}">
                <a16:creationId xmlns:a16="http://schemas.microsoft.com/office/drawing/2014/main" id="{1BDF2366-861A-411E-B3D7-11000B921322}"/>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8" name="Line 6">
            <a:extLst>
              <a:ext uri="{FF2B5EF4-FFF2-40B4-BE49-F238E27FC236}">
                <a16:creationId xmlns:a16="http://schemas.microsoft.com/office/drawing/2014/main" id="{0A14DA03-778C-4034-802C-57D9681A9DD9}"/>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2552048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Generator(</a:t>
            </a:r>
            <a:r>
              <a:rPr lang="en-US" altLang="ko-KR" sz="3500" b="1" dirty="0" err="1">
                <a:latin typeface="Arial" panose="020B0604020202020204" pitchFamily="34" charset="0"/>
                <a:cs typeface="Arial" panose="020B0604020202020204" pitchFamily="34" charset="0"/>
              </a:rPr>
              <a:t>encoder_block</a:t>
            </a:r>
            <a:r>
              <a:rPr lang="en-US" altLang="ko-KR" sz="35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93504F50-B24D-4983-952E-06B34F3F4938}"/>
              </a:ext>
            </a:extLst>
          </p:cNvPr>
          <p:cNvSpPr txBox="1"/>
          <p:nvPr/>
        </p:nvSpPr>
        <p:spPr>
          <a:xfrm>
            <a:off x="667869" y="1214608"/>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b="0" i="0" dirty="0" err="1">
                <a:solidFill>
                  <a:srgbClr val="000000"/>
                </a:solidFill>
                <a:effectLst/>
                <a:latin typeface="Arial" panose="020B0604020202020204" pitchFamily="34" charset="0"/>
                <a:cs typeface="Arial" panose="020B0604020202020204" pitchFamily="34" charset="0"/>
              </a:rPr>
              <a:t>Encoder_block</a:t>
            </a:r>
            <a:r>
              <a:rPr lang="en-US" altLang="ko-KR" sz="2000" b="0" i="0" dirty="0">
                <a:solidFill>
                  <a:srgbClr val="000000"/>
                </a:solidFill>
                <a:effectLst/>
                <a:latin typeface="Arial" panose="020B0604020202020204" pitchFamily="34" charset="0"/>
                <a:cs typeface="Arial" panose="020B0604020202020204" pitchFamily="34" charset="0"/>
              </a:rPr>
              <a:t> captures the context of an image.</a:t>
            </a:r>
            <a:endParaRPr lang="en-US" altLang="ko-KR" sz="2000" b="0" i="0" dirty="0">
              <a:solidFill>
                <a:srgbClr val="000000"/>
              </a:solidFill>
              <a:effectLst/>
              <a:latin typeface="Arial" panose="020B0604020202020204" pitchFamily="34" charset="0"/>
              <a:ea typeface="MingLiU-ExtB" panose="02020500000000000000" pitchFamily="18" charset="-120"/>
              <a:cs typeface="Arial" panose="020B0604020202020204" pitchFamily="34" charset="0"/>
            </a:endParaRPr>
          </a:p>
          <a:p>
            <a:pPr marL="342900" indent="-342900">
              <a:buFont typeface="Arial" panose="020B0604020202020204" pitchFamily="34" charset="0"/>
              <a:buChar char="•"/>
            </a:pPr>
            <a:r>
              <a:rPr lang="en-US" altLang="ko-KR" sz="2000" dirty="0" err="1">
                <a:solidFill>
                  <a:srgbClr val="000000"/>
                </a:solidFill>
                <a:latin typeface="Arial" panose="020B0604020202020204" pitchFamily="34" charset="0"/>
                <a:ea typeface="MingLiU-ExtB" panose="02020500000000000000" pitchFamily="18" charset="-120"/>
                <a:cs typeface="Arial" panose="020B0604020202020204" pitchFamily="34" charset="0"/>
              </a:rPr>
              <a:t>Encoder_block</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 contains previous layer, number of filters, </a:t>
            </a:r>
            <a:r>
              <a:rPr lang="en-US" altLang="ko-KR" sz="2000" dirty="0" err="1">
                <a:solidFill>
                  <a:srgbClr val="000000"/>
                </a:solidFill>
                <a:latin typeface="Arial" panose="020B0604020202020204" pitchFamily="34" charset="0"/>
                <a:ea typeface="MingLiU-ExtB" panose="02020500000000000000" pitchFamily="18" charset="-120"/>
                <a:cs typeface="Arial" panose="020B0604020202020204" pitchFamily="34" charset="0"/>
              </a:rPr>
              <a:t>batchnorm</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a:t>
            </a:r>
            <a:r>
              <a:rPr lang="en-US" altLang="ko-KR" sz="2000" dirty="0" err="1">
                <a:solidFill>
                  <a:srgbClr val="000000"/>
                </a:solidFill>
                <a:latin typeface="Arial" panose="020B0604020202020204" pitchFamily="34" charset="0"/>
                <a:ea typeface="MingLiU-ExtB" panose="02020500000000000000" pitchFamily="18" charset="-120"/>
                <a:cs typeface="Arial" panose="020B0604020202020204" pitchFamily="34" charset="0"/>
              </a:rPr>
              <a:t>boolean</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a:t>
            </a:r>
            <a:r>
              <a:rPr lang="ko-KR" altLang="en-US" sz="2000" dirty="0">
                <a:solidFill>
                  <a:srgbClr val="000000"/>
                </a:solidFill>
                <a:latin typeface="Arial" panose="020B0604020202020204" pitchFamily="34" charset="0"/>
                <a:ea typeface="MingLiU-ExtB" panose="02020500000000000000" pitchFamily="18" charset="-120"/>
                <a:cs typeface="Arial" panose="020B0604020202020204" pitchFamily="34" charset="0"/>
              </a:rPr>
              <a:t> </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as parameter</a:t>
            </a:r>
          </a:p>
          <a:p>
            <a:pPr marL="342900" indent="-342900">
              <a:buFont typeface="Arial" panose="020B0604020202020204" pitchFamily="34" charset="0"/>
              <a:buChar char="•"/>
            </a:pPr>
            <a:r>
              <a:rPr lang="en-US" altLang="ko-KR" sz="2000" b="0" i="0" dirty="0" err="1">
                <a:solidFill>
                  <a:srgbClr val="000000"/>
                </a:solidFill>
                <a:effectLst/>
                <a:latin typeface="Arial" panose="020B0604020202020204" pitchFamily="34" charset="0"/>
                <a:ea typeface="MingLiU-ExtB" panose="02020500000000000000" pitchFamily="18" charset="-120"/>
                <a:cs typeface="Arial" panose="020B0604020202020204" pitchFamily="34" charset="0"/>
              </a:rPr>
              <a:t>Encoder</a:t>
            </a:r>
            <a:r>
              <a:rPr lang="en-US" altLang="ko-KR" sz="2000" dirty="0" err="1">
                <a:solidFill>
                  <a:srgbClr val="000000"/>
                </a:solidFill>
                <a:latin typeface="Arial" panose="020B0604020202020204" pitchFamily="34" charset="0"/>
                <a:ea typeface="MingLiU-ExtB" panose="02020500000000000000" pitchFamily="18" charset="-120"/>
                <a:cs typeface="Arial" panose="020B0604020202020204" pitchFamily="34" charset="0"/>
              </a:rPr>
              <a:t>_block</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 is made up with (Conv-&gt; </a:t>
            </a:r>
            <a:r>
              <a:rPr lang="en-US" altLang="ko-KR" sz="2000" dirty="0" err="1">
                <a:solidFill>
                  <a:srgbClr val="000000"/>
                </a:solidFill>
                <a:latin typeface="Arial" panose="020B0604020202020204" pitchFamily="34" charset="0"/>
                <a:ea typeface="MingLiU-ExtB" panose="02020500000000000000" pitchFamily="18" charset="-120"/>
                <a:cs typeface="Arial" panose="020B0604020202020204" pitchFamily="34" charset="0"/>
              </a:rPr>
              <a:t>Batchnorm</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-&gt; Leaky </a:t>
            </a:r>
            <a:r>
              <a:rPr lang="en-US" altLang="ko-KR" sz="2000" dirty="0" err="1">
                <a:solidFill>
                  <a:srgbClr val="000000"/>
                </a:solidFill>
                <a:latin typeface="Arial" panose="020B0604020202020204" pitchFamily="34" charset="0"/>
                <a:ea typeface="MingLiU-ExtB" panose="02020500000000000000" pitchFamily="18" charset="-120"/>
                <a:cs typeface="Arial" panose="020B0604020202020204" pitchFamily="34" charset="0"/>
              </a:rPr>
              <a:t>ReLU</a:t>
            </a:r>
            <a:r>
              <a:rPr lang="en-US" altLang="ko-KR" sz="2000" dirty="0">
                <a:solidFill>
                  <a:srgbClr val="000000"/>
                </a:solidFill>
                <a:latin typeface="Arial" panose="020B0604020202020204" pitchFamily="34" charset="0"/>
                <a:ea typeface="MingLiU-ExtB" panose="02020500000000000000" pitchFamily="18" charset="-120"/>
                <a:cs typeface="Arial" panose="020B0604020202020204" pitchFamily="34" charset="0"/>
              </a:rPr>
              <a:t>)</a:t>
            </a:r>
          </a:p>
        </p:txBody>
      </p:sp>
      <p:sp>
        <p:nvSpPr>
          <p:cNvPr id="12" name="부제목 2">
            <a:extLst>
              <a:ext uri="{FF2B5EF4-FFF2-40B4-BE49-F238E27FC236}">
                <a16:creationId xmlns:a16="http://schemas.microsoft.com/office/drawing/2014/main" id="{86FC1A7F-4199-4BB7-B026-80ABEFC5CBCE}"/>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pic>
        <p:nvPicPr>
          <p:cNvPr id="3" name="그림 2">
            <a:extLst>
              <a:ext uri="{FF2B5EF4-FFF2-40B4-BE49-F238E27FC236}">
                <a16:creationId xmlns:a16="http://schemas.microsoft.com/office/drawing/2014/main" id="{DC7D476B-BC6E-4F0C-BC58-0179454730BF}"/>
              </a:ext>
            </a:extLst>
          </p:cNvPr>
          <p:cNvPicPr>
            <a:picLocks noChangeAspect="1"/>
          </p:cNvPicPr>
          <p:nvPr/>
        </p:nvPicPr>
        <p:blipFill>
          <a:blip r:embed="rId3"/>
          <a:stretch>
            <a:fillRect/>
          </a:stretch>
        </p:blipFill>
        <p:spPr>
          <a:xfrm>
            <a:off x="1885548" y="2662710"/>
            <a:ext cx="8649907" cy="1733792"/>
          </a:xfrm>
          <a:prstGeom prst="rect">
            <a:avLst/>
          </a:prstGeom>
        </p:spPr>
      </p:pic>
      <p:sp>
        <p:nvSpPr>
          <p:cNvPr id="10" name="TextBox 9">
            <a:extLst>
              <a:ext uri="{FF2B5EF4-FFF2-40B4-BE49-F238E27FC236}">
                <a16:creationId xmlns:a16="http://schemas.microsoft.com/office/drawing/2014/main" id="{F4A3DF3E-869E-4692-B18D-2589FF347C8C}"/>
              </a:ext>
            </a:extLst>
          </p:cNvPr>
          <p:cNvSpPr txBox="1"/>
          <p:nvPr/>
        </p:nvSpPr>
        <p:spPr>
          <a:xfrm>
            <a:off x="1433180" y="2662710"/>
            <a:ext cx="441146"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[4]</a:t>
            </a: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6F436F3-C52D-4CE0-8A71-562D52042B59}"/>
              </a:ext>
            </a:extLst>
          </p:cNvPr>
          <p:cNvSpPr txBox="1"/>
          <p:nvPr/>
        </p:nvSpPr>
        <p:spPr>
          <a:xfrm>
            <a:off x="1147842" y="2918065"/>
            <a:ext cx="798195" cy="261610"/>
          </a:xfrm>
          <a:prstGeom prst="rect">
            <a:avLst/>
          </a:prstGeom>
          <a:noFill/>
        </p:spPr>
        <p:txBody>
          <a:bodyPr wrap="square">
            <a:spAutoFit/>
          </a:bodyPr>
          <a:lstStyle/>
          <a:p>
            <a:r>
              <a:rPr lang="en-US" altLang="ko-KR" sz="1100" b="0" i="0" dirty="0">
                <a:solidFill>
                  <a:srgbClr val="000000"/>
                </a:solidFill>
                <a:effectLst/>
                <a:latin typeface="Arial" panose="020B0604020202020204" pitchFamily="34" charset="0"/>
                <a:cs typeface="Arial" panose="020B0604020202020204" pitchFamily="34" charset="0"/>
              </a:rPr>
              <a:t>Copying</a:t>
            </a:r>
            <a:endParaRPr lang="ko-KR" alt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054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Generator(</a:t>
            </a:r>
            <a:r>
              <a:rPr lang="en-US" altLang="ko-KR" sz="3500" b="1" dirty="0" err="1">
                <a:latin typeface="Arial" panose="020B0604020202020204" pitchFamily="34" charset="0"/>
                <a:cs typeface="Arial" panose="020B0604020202020204" pitchFamily="34" charset="0"/>
              </a:rPr>
              <a:t>decorder_block</a:t>
            </a:r>
            <a:r>
              <a:rPr lang="en-US" altLang="ko-KR" sz="35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93504F50-B24D-4983-952E-06B34F3F4938}"/>
              </a:ext>
            </a:extLst>
          </p:cNvPr>
          <p:cNvSpPr txBox="1"/>
          <p:nvPr/>
        </p:nvSpPr>
        <p:spPr>
          <a:xfrm>
            <a:off x="667869" y="1214608"/>
            <a:ext cx="10856261" cy="1631216"/>
          </a:xfrm>
          <a:prstGeom prst="rect">
            <a:avLst/>
          </a:prstGeom>
          <a:noFill/>
        </p:spPr>
        <p:txBody>
          <a:bodyPr wrap="square">
            <a:spAutoFit/>
          </a:bodyPr>
          <a:lstStyle/>
          <a:p>
            <a:pPr marL="342900" indent="-342900">
              <a:buFont typeface="Arial" panose="020B0604020202020204" pitchFamily="34" charset="0"/>
              <a:buChar char="•"/>
            </a:pPr>
            <a:r>
              <a:rPr lang="en-US" altLang="ko-KR" sz="2000" dirty="0" err="1">
                <a:latin typeface="Arial" panose="020B0604020202020204" pitchFamily="34" charset="0"/>
                <a:cs typeface="Arial" panose="020B0604020202020204" pitchFamily="34" charset="0"/>
              </a:rPr>
              <a:t>Decoder_block</a:t>
            </a:r>
            <a:r>
              <a:rPr lang="en-US" altLang="ko-KR" sz="2000" dirty="0">
                <a:latin typeface="Arial" panose="020B0604020202020204" pitchFamily="34" charset="0"/>
                <a:cs typeface="Arial" panose="020B0604020202020204" pitchFamily="34" charset="0"/>
              </a:rPr>
              <a:t> is Opposition of </a:t>
            </a:r>
            <a:r>
              <a:rPr lang="en-US" altLang="ko-KR" sz="2000" dirty="0" err="1">
                <a:latin typeface="Arial" panose="020B0604020202020204" pitchFamily="34" charset="0"/>
                <a:cs typeface="Arial" panose="020B0604020202020204" pitchFamily="34" charset="0"/>
              </a:rPr>
              <a:t>encoder_block</a:t>
            </a:r>
            <a:r>
              <a:rPr lang="en-US" altLang="ko-KR" sz="2000" dirty="0">
                <a:latin typeface="Arial" panose="020B0604020202020204" pitchFamily="34" charset="0"/>
                <a:cs typeface="Arial" panose="020B0604020202020204" pitchFamily="34" charset="0"/>
              </a:rPr>
              <a:t>, it localizes feature map</a:t>
            </a:r>
          </a:p>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Similar parameters with encoder, but additionally use skip connection layer and dropout(</a:t>
            </a:r>
            <a:r>
              <a:rPr lang="en-US" altLang="ko-KR" sz="2000" dirty="0" err="1">
                <a:latin typeface="Arial" panose="020B0604020202020204" pitchFamily="34" charset="0"/>
                <a:cs typeface="Arial" panose="020B0604020202020204" pitchFamily="34" charset="0"/>
              </a:rPr>
              <a:t>boolean</a:t>
            </a:r>
            <a:r>
              <a:rPr lang="en-US" altLang="ko-KR"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altLang="ko-KR" sz="2000" dirty="0" err="1">
                <a:latin typeface="Arial" panose="020B0604020202020204" pitchFamily="34" charset="0"/>
                <a:cs typeface="Arial" panose="020B0604020202020204" pitchFamily="34" charset="0"/>
              </a:rPr>
              <a:t>Decoder_block</a:t>
            </a:r>
            <a:r>
              <a:rPr lang="en-US" altLang="ko-KR" sz="2000" dirty="0">
                <a:latin typeface="Arial" panose="020B0604020202020204" pitchFamily="34" charset="0"/>
                <a:cs typeface="Arial" panose="020B0604020202020204" pitchFamily="34" charset="0"/>
              </a:rPr>
              <a:t> is made of with (Transposed Conv-&gt; </a:t>
            </a:r>
            <a:r>
              <a:rPr lang="en-US" altLang="ko-KR" sz="2000" dirty="0" err="1">
                <a:latin typeface="Arial" panose="020B0604020202020204" pitchFamily="34" charset="0"/>
                <a:cs typeface="Arial" panose="020B0604020202020204" pitchFamily="34" charset="0"/>
              </a:rPr>
              <a:t>Batchnorm</a:t>
            </a:r>
            <a:r>
              <a:rPr lang="en-US" altLang="ko-KR" sz="2000" dirty="0">
                <a:latin typeface="Arial" panose="020B0604020202020204" pitchFamily="34" charset="0"/>
                <a:cs typeface="Arial" panose="020B0604020202020204" pitchFamily="34" charset="0"/>
              </a:rPr>
              <a:t>-&gt; Dropout (first 3 blocks)</a:t>
            </a:r>
          </a:p>
          <a:p>
            <a:r>
              <a:rPr lang="en-US" altLang="ko-KR" sz="2000" dirty="0">
                <a:latin typeface="Arial" panose="020B0604020202020204" pitchFamily="34" charset="0"/>
                <a:cs typeface="Arial" panose="020B0604020202020204" pitchFamily="34" charset="0"/>
              </a:rPr>
              <a:t>     -&gt; </a:t>
            </a:r>
            <a:r>
              <a:rPr lang="en-US" altLang="ko-KR" sz="2000" dirty="0" err="1">
                <a:latin typeface="Arial" panose="020B0604020202020204" pitchFamily="34" charset="0"/>
                <a:cs typeface="Arial" panose="020B0604020202020204" pitchFamily="34" charset="0"/>
              </a:rPr>
              <a:t>ReLU</a:t>
            </a:r>
            <a:r>
              <a:rPr lang="en-US" altLang="ko-KR" sz="2000" dirty="0">
                <a:latin typeface="Arial" panose="020B0604020202020204" pitchFamily="34" charset="0"/>
                <a:cs typeface="Arial" panose="020B0604020202020204" pitchFamily="34" charset="0"/>
              </a:rPr>
              <a:t>) </a:t>
            </a:r>
          </a:p>
        </p:txBody>
      </p:sp>
      <p:sp>
        <p:nvSpPr>
          <p:cNvPr id="8" name="부제목 2">
            <a:extLst>
              <a:ext uri="{FF2B5EF4-FFF2-40B4-BE49-F238E27FC236}">
                <a16:creationId xmlns:a16="http://schemas.microsoft.com/office/drawing/2014/main" id="{2C77DB8D-7DDD-40EE-89AA-0FB4FE45F86C}"/>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pic>
        <p:nvPicPr>
          <p:cNvPr id="5" name="그림 4">
            <a:extLst>
              <a:ext uri="{FF2B5EF4-FFF2-40B4-BE49-F238E27FC236}">
                <a16:creationId xmlns:a16="http://schemas.microsoft.com/office/drawing/2014/main" id="{65638A2C-7B56-43E4-B033-DC5278ACC834}"/>
              </a:ext>
            </a:extLst>
          </p:cNvPr>
          <p:cNvPicPr>
            <a:picLocks noChangeAspect="1"/>
          </p:cNvPicPr>
          <p:nvPr/>
        </p:nvPicPr>
        <p:blipFill>
          <a:blip r:embed="rId3"/>
          <a:stretch>
            <a:fillRect/>
          </a:stretch>
        </p:blipFill>
        <p:spPr>
          <a:xfrm>
            <a:off x="1988274" y="3128534"/>
            <a:ext cx="9535856" cy="2248214"/>
          </a:xfrm>
          <a:prstGeom prst="rect">
            <a:avLst/>
          </a:prstGeom>
        </p:spPr>
      </p:pic>
      <p:sp>
        <p:nvSpPr>
          <p:cNvPr id="10" name="TextBox 9">
            <a:extLst>
              <a:ext uri="{FF2B5EF4-FFF2-40B4-BE49-F238E27FC236}">
                <a16:creationId xmlns:a16="http://schemas.microsoft.com/office/drawing/2014/main" id="{BD717AFB-C14D-48FE-A21E-A8EBF100C059}"/>
              </a:ext>
            </a:extLst>
          </p:cNvPr>
          <p:cNvSpPr txBox="1"/>
          <p:nvPr/>
        </p:nvSpPr>
        <p:spPr>
          <a:xfrm>
            <a:off x="1547128" y="3128534"/>
            <a:ext cx="441146"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[5]</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045CB4F-5C04-44B8-AFB8-621AE3EB958D}"/>
              </a:ext>
            </a:extLst>
          </p:cNvPr>
          <p:cNvSpPr txBox="1"/>
          <p:nvPr/>
        </p:nvSpPr>
        <p:spPr>
          <a:xfrm>
            <a:off x="1261790" y="3383889"/>
            <a:ext cx="798195" cy="261610"/>
          </a:xfrm>
          <a:prstGeom prst="rect">
            <a:avLst/>
          </a:prstGeom>
          <a:noFill/>
        </p:spPr>
        <p:txBody>
          <a:bodyPr wrap="square">
            <a:spAutoFit/>
          </a:bodyPr>
          <a:lstStyle/>
          <a:p>
            <a:r>
              <a:rPr lang="en-US" altLang="ko-KR" sz="1100" b="0" i="0" dirty="0">
                <a:solidFill>
                  <a:srgbClr val="000000"/>
                </a:solidFill>
                <a:effectLst/>
                <a:latin typeface="Arial" panose="020B0604020202020204" pitchFamily="34" charset="0"/>
                <a:cs typeface="Arial" panose="020B0604020202020204" pitchFamily="34" charset="0"/>
              </a:rPr>
              <a:t>Copying</a:t>
            </a:r>
            <a:endParaRPr lang="ko-KR" alt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912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Generator(</a:t>
            </a:r>
            <a:r>
              <a:rPr lang="en-US" altLang="ko-KR" sz="3500" b="1" dirty="0" err="1">
                <a:latin typeface="Arial" panose="020B0604020202020204" pitchFamily="34" charset="0"/>
                <a:cs typeface="Arial" panose="020B0604020202020204" pitchFamily="34" charset="0"/>
              </a:rPr>
              <a:t>decorder_block</a:t>
            </a:r>
            <a:r>
              <a:rPr lang="en-US" altLang="ko-KR" sz="3500" b="1" dirty="0">
                <a:latin typeface="Arial" panose="020B0604020202020204" pitchFamily="34" charset="0"/>
                <a:cs typeface="Arial" panose="020B0604020202020204" pitchFamily="34" charset="0"/>
              </a:rPr>
              <a:t>)</a:t>
            </a:r>
          </a:p>
        </p:txBody>
      </p:sp>
      <p:pic>
        <p:nvPicPr>
          <p:cNvPr id="3074" name="Picture 2">
            <a:extLst>
              <a:ext uri="{FF2B5EF4-FFF2-40B4-BE49-F238E27FC236}">
                <a16:creationId xmlns:a16="http://schemas.microsoft.com/office/drawing/2014/main" id="{06DE6A5E-A60A-4EE5-BF84-1503A9E6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143" y="2246563"/>
            <a:ext cx="7903242" cy="1884224"/>
          </a:xfrm>
          <a:prstGeom prst="rect">
            <a:avLst/>
          </a:prstGeom>
          <a:noFill/>
          <a:extLst>
            <a:ext uri="{909E8E84-426E-40DD-AFC4-6F175D3DCCD1}">
              <a14:hiddenFill xmlns:a14="http://schemas.microsoft.com/office/drawing/2010/main">
                <a:solidFill>
                  <a:srgbClr val="FFFFFF"/>
                </a:solidFill>
              </a14:hiddenFill>
            </a:ext>
          </a:extLst>
        </p:spPr>
      </p:pic>
      <p:sp>
        <p:nvSpPr>
          <p:cNvPr id="8" name="부제목 2">
            <a:extLst>
              <a:ext uri="{FF2B5EF4-FFF2-40B4-BE49-F238E27FC236}">
                <a16:creationId xmlns:a16="http://schemas.microsoft.com/office/drawing/2014/main" id="{2C77DB8D-7DDD-40EE-89AA-0FB4FE45F86C}"/>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3" name="TextBox 12">
            <a:extLst>
              <a:ext uri="{FF2B5EF4-FFF2-40B4-BE49-F238E27FC236}">
                <a16:creationId xmlns:a16="http://schemas.microsoft.com/office/drawing/2014/main" id="{60580850-7B5F-4C51-92F9-CFF876BF9597}"/>
              </a:ext>
            </a:extLst>
          </p:cNvPr>
          <p:cNvSpPr txBox="1"/>
          <p:nvPr/>
        </p:nvSpPr>
        <p:spPr>
          <a:xfrm>
            <a:off x="667869" y="1205573"/>
            <a:ext cx="10856261" cy="400110"/>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Conv2DTranspsose </a:t>
            </a:r>
            <a:r>
              <a:rPr lang="en-US" altLang="ko-KR" sz="2000" dirty="0" err="1">
                <a:latin typeface="Arial" panose="020B0604020202020204" pitchFamily="34" charset="0"/>
                <a:cs typeface="Arial" panose="020B0604020202020204" pitchFamily="34" charset="0"/>
              </a:rPr>
              <a:t>func</a:t>
            </a:r>
            <a:r>
              <a:rPr lang="en-US" altLang="ko-KR" sz="2000" dirty="0">
                <a:latin typeface="Arial" panose="020B0604020202020204" pitchFamily="34" charset="0"/>
                <a:cs typeface="Arial" panose="020B0604020202020204" pitchFamily="34" charset="0"/>
              </a:rPr>
              <a:t> work this way!!</a:t>
            </a:r>
          </a:p>
        </p:txBody>
      </p:sp>
      <p:sp>
        <p:nvSpPr>
          <p:cNvPr id="15" name="TextBox 14">
            <a:extLst>
              <a:ext uri="{FF2B5EF4-FFF2-40B4-BE49-F238E27FC236}">
                <a16:creationId xmlns:a16="http://schemas.microsoft.com/office/drawing/2014/main" id="{FA95B958-6FB9-44DF-BF32-35BBFA0D98DF}"/>
              </a:ext>
            </a:extLst>
          </p:cNvPr>
          <p:cNvSpPr txBox="1"/>
          <p:nvPr/>
        </p:nvSpPr>
        <p:spPr>
          <a:xfrm>
            <a:off x="667869" y="4530712"/>
            <a:ext cx="10856261" cy="707886"/>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For U-net skip architecture concatenate up-conv feature map and feature map in encoding stage   </a:t>
            </a:r>
          </a:p>
        </p:txBody>
      </p:sp>
      <p:pic>
        <p:nvPicPr>
          <p:cNvPr id="9" name="그림 8">
            <a:extLst>
              <a:ext uri="{FF2B5EF4-FFF2-40B4-BE49-F238E27FC236}">
                <a16:creationId xmlns:a16="http://schemas.microsoft.com/office/drawing/2014/main" id="{1CD6FCCE-DC4F-471B-981B-A29996DF8009}"/>
              </a:ext>
            </a:extLst>
          </p:cNvPr>
          <p:cNvPicPr>
            <a:picLocks noChangeAspect="1"/>
          </p:cNvPicPr>
          <p:nvPr/>
        </p:nvPicPr>
        <p:blipFill rotWithShape="1">
          <a:blip r:embed="rId4"/>
          <a:srcRect t="25922" b="56136"/>
          <a:stretch/>
        </p:blipFill>
        <p:spPr>
          <a:xfrm>
            <a:off x="1232718" y="1704454"/>
            <a:ext cx="9726564" cy="349807"/>
          </a:xfrm>
          <a:prstGeom prst="rect">
            <a:avLst/>
          </a:prstGeom>
        </p:spPr>
      </p:pic>
      <p:pic>
        <p:nvPicPr>
          <p:cNvPr id="10" name="그림 9">
            <a:extLst>
              <a:ext uri="{FF2B5EF4-FFF2-40B4-BE49-F238E27FC236}">
                <a16:creationId xmlns:a16="http://schemas.microsoft.com/office/drawing/2014/main" id="{E791F5C8-F08F-4BBE-876E-EFD79C841913}"/>
              </a:ext>
            </a:extLst>
          </p:cNvPr>
          <p:cNvPicPr>
            <a:picLocks noChangeAspect="1"/>
          </p:cNvPicPr>
          <p:nvPr/>
        </p:nvPicPr>
        <p:blipFill rotWithShape="1">
          <a:blip r:embed="rId5"/>
          <a:srcRect t="68514" r="64996" b="21606"/>
          <a:stretch/>
        </p:blipFill>
        <p:spPr>
          <a:xfrm>
            <a:off x="1232718" y="5348031"/>
            <a:ext cx="4574193" cy="304396"/>
          </a:xfrm>
          <a:prstGeom prst="rect">
            <a:avLst/>
          </a:prstGeom>
        </p:spPr>
      </p:pic>
    </p:spTree>
    <p:extLst>
      <p:ext uri="{BB962C8B-B14F-4D97-AF65-F5344CB8AC3E}">
        <p14:creationId xmlns:p14="http://schemas.microsoft.com/office/powerpoint/2010/main" val="390960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Generator</a:t>
            </a:r>
          </a:p>
        </p:txBody>
      </p:sp>
      <p:sp>
        <p:nvSpPr>
          <p:cNvPr id="4" name="TextBox 3">
            <a:extLst>
              <a:ext uri="{FF2B5EF4-FFF2-40B4-BE49-F238E27FC236}">
                <a16:creationId xmlns:a16="http://schemas.microsoft.com/office/drawing/2014/main" id="{93504F50-B24D-4983-952E-06B34F3F4938}"/>
              </a:ext>
            </a:extLst>
          </p:cNvPr>
          <p:cNvSpPr txBox="1"/>
          <p:nvPr/>
        </p:nvSpPr>
        <p:spPr>
          <a:xfrm>
            <a:off x="667869" y="1214608"/>
            <a:ext cx="10856261" cy="707886"/>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Implement  generator using encoder and decoder block  </a:t>
            </a:r>
          </a:p>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Generator</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outputs</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pair</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of </a:t>
            </a:r>
            <a:r>
              <a:rPr lang="en-US" altLang="ko-KR" sz="2000" dirty="0" err="1">
                <a:latin typeface="Arial" panose="020B0604020202020204" pitchFamily="34" charset="0"/>
                <a:cs typeface="Arial" panose="020B0604020202020204" pitchFamily="34" charset="0"/>
              </a:rPr>
              <a:t>in_image</a:t>
            </a:r>
            <a:r>
              <a:rPr lang="en-US" altLang="ko-KR" sz="2000" dirty="0">
                <a:latin typeface="Arial" panose="020B0604020202020204" pitchFamily="34" charset="0"/>
                <a:cs typeface="Arial" panose="020B0604020202020204" pitchFamily="34" charset="0"/>
              </a:rPr>
              <a:t>, </a:t>
            </a:r>
            <a:r>
              <a:rPr lang="en-US" altLang="ko-KR" sz="2000" dirty="0" err="1">
                <a:latin typeface="Arial" panose="020B0604020202020204" pitchFamily="34" charset="0"/>
                <a:cs typeface="Arial" panose="020B0604020202020204" pitchFamily="34" charset="0"/>
              </a:rPr>
              <a:t>out_image</a:t>
            </a:r>
            <a:endParaRPr lang="en-US" altLang="ko-KR" sz="2000" dirty="0">
              <a:latin typeface="Arial" panose="020B0604020202020204" pitchFamily="34" charset="0"/>
              <a:cs typeface="Arial" panose="020B0604020202020204" pitchFamily="34" charset="0"/>
            </a:endParaRPr>
          </a:p>
        </p:txBody>
      </p:sp>
      <p:sp>
        <p:nvSpPr>
          <p:cNvPr id="8" name="부제목 2">
            <a:extLst>
              <a:ext uri="{FF2B5EF4-FFF2-40B4-BE49-F238E27FC236}">
                <a16:creationId xmlns:a16="http://schemas.microsoft.com/office/drawing/2014/main" id="{87E7FB6E-2D6E-461C-9A8B-F699377C6026}"/>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1" name="TextBox 1">
            <a:extLst>
              <a:ext uri="{FF2B5EF4-FFF2-40B4-BE49-F238E27FC236}">
                <a16:creationId xmlns:a16="http://schemas.microsoft.com/office/drawing/2014/main" id="{C9FF7A7A-6BC4-4B5E-A5E4-222BA31836A9}"/>
              </a:ext>
            </a:extLst>
          </p:cNvPr>
          <p:cNvSpPr txBox="1"/>
          <p:nvPr/>
        </p:nvSpPr>
        <p:spPr>
          <a:xfrm>
            <a:off x="3186260" y="2020537"/>
            <a:ext cx="47472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[6]</a:t>
            </a:r>
            <a:endParaRPr lang="ko-KR" altLang="en-US" dirty="0"/>
          </a:p>
        </p:txBody>
      </p:sp>
      <p:sp>
        <p:nvSpPr>
          <p:cNvPr id="12" name="TextBox 10">
            <a:extLst>
              <a:ext uri="{FF2B5EF4-FFF2-40B4-BE49-F238E27FC236}">
                <a16:creationId xmlns:a16="http://schemas.microsoft.com/office/drawing/2014/main" id="{40DD533D-F396-41E1-8E37-8920D5CF5ED7}"/>
              </a:ext>
            </a:extLst>
          </p:cNvPr>
          <p:cNvSpPr txBox="1"/>
          <p:nvPr/>
        </p:nvSpPr>
        <p:spPr>
          <a:xfrm>
            <a:off x="2923276" y="2275893"/>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pic>
        <p:nvPicPr>
          <p:cNvPr id="5" name="그림 4">
            <a:extLst>
              <a:ext uri="{FF2B5EF4-FFF2-40B4-BE49-F238E27FC236}">
                <a16:creationId xmlns:a16="http://schemas.microsoft.com/office/drawing/2014/main" id="{C19138B0-02B6-41D5-8999-68CB2F8399EA}"/>
              </a:ext>
            </a:extLst>
          </p:cNvPr>
          <p:cNvPicPr>
            <a:picLocks noChangeAspect="1"/>
          </p:cNvPicPr>
          <p:nvPr/>
        </p:nvPicPr>
        <p:blipFill>
          <a:blip r:embed="rId3"/>
          <a:stretch>
            <a:fillRect/>
          </a:stretch>
        </p:blipFill>
        <p:spPr>
          <a:xfrm>
            <a:off x="3660982" y="2021770"/>
            <a:ext cx="4870035" cy="4313941"/>
          </a:xfrm>
          <a:prstGeom prst="rect">
            <a:avLst/>
          </a:prstGeom>
        </p:spPr>
      </p:pic>
    </p:spTree>
    <p:extLst>
      <p:ext uri="{BB962C8B-B14F-4D97-AF65-F5344CB8AC3E}">
        <p14:creationId xmlns:p14="http://schemas.microsoft.com/office/powerpoint/2010/main" val="265427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1BE9EE-AC62-4501-A31C-76DFBB4DD085}"/>
              </a:ext>
            </a:extLst>
          </p:cNvPr>
          <p:cNvSpPr>
            <a:spLocks noGrp="1"/>
          </p:cNvSpPr>
          <p:nvPr>
            <p:ph type="ctrTitle"/>
          </p:nvPr>
        </p:nvSpPr>
        <p:spPr>
          <a:xfrm>
            <a:off x="0" y="329988"/>
            <a:ext cx="12192000" cy="601910"/>
          </a:xfrm>
        </p:spPr>
        <p:txBody>
          <a:bodyPr>
            <a:normAutofit/>
          </a:bodyPr>
          <a:lstStyle/>
          <a:p>
            <a:r>
              <a:rPr lang="en-US" altLang="ko-KR" sz="3500" b="1" dirty="0">
                <a:latin typeface="Arial" panose="020B0604020202020204" pitchFamily="34" charset="0"/>
                <a:cs typeface="Arial" panose="020B0604020202020204" pitchFamily="34" charset="0"/>
              </a:rPr>
              <a:t>Official Reference </a:t>
            </a:r>
            <a:endParaRPr lang="ko-KR" altLang="en-US" sz="3500" b="1" dirty="0">
              <a:latin typeface="Arial" panose="020B0604020202020204" pitchFamily="34" charset="0"/>
              <a:cs typeface="Arial" panose="020B0604020202020204" pitchFamily="34" charset="0"/>
            </a:endParaRPr>
          </a:p>
        </p:txBody>
      </p:sp>
      <p:sp>
        <p:nvSpPr>
          <p:cNvPr id="12" name="부제목 2">
            <a:extLst>
              <a:ext uri="{FF2B5EF4-FFF2-40B4-BE49-F238E27FC236}">
                <a16:creationId xmlns:a16="http://schemas.microsoft.com/office/drawing/2014/main" id="{C658607A-63FD-4382-BF3E-F2736498DDAB}"/>
              </a:ext>
            </a:extLst>
          </p:cNvPr>
          <p:cNvSpPr txBox="1">
            <a:spLocks/>
          </p:cNvSpPr>
          <p:nvPr/>
        </p:nvSpPr>
        <p:spPr>
          <a:xfrm>
            <a:off x="318947" y="2084126"/>
            <a:ext cx="11547896" cy="2689748"/>
          </a:xfrm>
          <a:prstGeom prst="rect">
            <a:avLst/>
          </a:prstGeom>
        </p:spPr>
        <p:txBody>
          <a:bodyPr vert="horz" lIns="91440" tIns="45720" rIns="91440" bIns="45720" rtlCol="0">
            <a:normAutofit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ko-KR" sz="2000" dirty="0">
                <a:latin typeface="Arial" panose="020B0604020202020204" pitchFamily="34" charset="0"/>
                <a:ea typeface="나눔스퀘어" panose="020B0600000101010101" pitchFamily="50" charset="-127"/>
                <a:cs typeface="Arial" panose="020B0604020202020204" pitchFamily="34" charset="0"/>
              </a:rPr>
              <a:t>You can check the detailed contents about pix2pix GAN model in the link below</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GitHub</a:t>
            </a:r>
          </a:p>
          <a:p>
            <a:pPr lvl="1" algn="l">
              <a:lnSpc>
                <a:spcPct val="100000"/>
              </a:lnSpc>
            </a:pPr>
            <a:r>
              <a:rPr lang="en-US" altLang="ko-KR" u="sng" dirty="0">
                <a:solidFill>
                  <a:schemeClr val="accent1"/>
                </a:solidFill>
                <a:latin typeface="Arial" panose="020B0604020202020204" pitchFamily="34" charset="0"/>
                <a:ea typeface="나눔스퀘어" panose="020B0600000101010101" pitchFamily="50" charset="-127"/>
                <a:cs typeface="Arial" panose="020B0604020202020204" pitchFamily="34" charset="0"/>
                <a:hlinkClick r:id="rId2"/>
              </a:rPr>
              <a:t>https://github.com/phillipi/pix2pix </a:t>
            </a:r>
            <a:endParaRPr lang="en-US" altLang="ko-KR" u="sng" dirty="0">
              <a:solidFill>
                <a:schemeClr val="accent1"/>
              </a:solidFill>
              <a:latin typeface="Arial" panose="020B0604020202020204" pitchFamily="34" charset="0"/>
              <a:ea typeface="나눔스퀘어" panose="020B0600000101010101" pitchFamily="50" charset="-127"/>
              <a:cs typeface="Arial" panose="020B0604020202020204" pitchFamily="34" charset="0"/>
            </a:endParaRP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Paper : Image-to-Image Translation with Conditional Adversarial Networks</a:t>
            </a:r>
          </a:p>
          <a:p>
            <a:pPr lvl="1" algn="l">
              <a:lnSpc>
                <a:spcPct val="100000"/>
              </a:lnSpc>
            </a:pPr>
            <a:r>
              <a:rPr lang="en-US" altLang="ko-KR" dirty="0">
                <a:latin typeface="Arial" panose="020B0604020202020204" pitchFamily="34" charset="0"/>
                <a:ea typeface="나눔스퀘어" panose="020B0600000101010101" pitchFamily="50" charset="-127"/>
                <a:cs typeface="Arial" panose="020B0604020202020204" pitchFamily="34" charset="0"/>
                <a:hlinkClick r:id="rId3"/>
              </a:rPr>
              <a:t>https://arxiv.org/abs/1611.07004</a:t>
            </a:r>
            <a:endParaRPr lang="en-US" altLang="ko-KR" dirty="0">
              <a:latin typeface="Arial" panose="020B0604020202020204" pitchFamily="34" charset="0"/>
              <a:ea typeface="나눔스퀘어" panose="020B0600000101010101" pitchFamily="50" charset="-127"/>
              <a:cs typeface="Arial" panose="020B0604020202020204" pitchFamily="34" charset="0"/>
            </a:endParaRP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Projects</a:t>
            </a:r>
          </a:p>
          <a:p>
            <a:pPr lvl="1" algn="l">
              <a:lnSpc>
                <a:spcPct val="100000"/>
              </a:lnSpc>
            </a:pPr>
            <a:r>
              <a:rPr lang="en-US" altLang="ko-KR" dirty="0">
                <a:latin typeface="Arial" panose="020B0604020202020204" pitchFamily="34" charset="0"/>
                <a:ea typeface="나눔스퀘어" panose="020B0600000101010101" pitchFamily="50" charset="-127"/>
                <a:cs typeface="Arial" panose="020B0604020202020204" pitchFamily="34" charset="0"/>
                <a:hlinkClick r:id="rId4"/>
              </a:rPr>
              <a:t>https://phillipi.github.io/pix2pix/</a:t>
            </a:r>
            <a:endParaRPr lang="en-US" altLang="ko-KR" dirty="0">
              <a:latin typeface="Arial" panose="020B0604020202020204" pitchFamily="34" charset="0"/>
              <a:ea typeface="나눔스퀘어" panose="020B0600000101010101" pitchFamily="50" charset="-127"/>
              <a:cs typeface="Arial" panose="020B0604020202020204" pitchFamily="34" charset="0"/>
            </a:endParaRPr>
          </a:p>
        </p:txBody>
      </p:sp>
      <p:sp>
        <p:nvSpPr>
          <p:cNvPr id="5" name="Line 6">
            <a:extLst>
              <a:ext uri="{FF2B5EF4-FFF2-40B4-BE49-F238E27FC236}">
                <a16:creationId xmlns:a16="http://schemas.microsoft.com/office/drawing/2014/main" id="{F511A9BD-77A1-48B4-A971-B9688779A461}"/>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 name="부제목 2">
            <a:extLst>
              <a:ext uri="{FF2B5EF4-FFF2-40B4-BE49-F238E27FC236}">
                <a16:creationId xmlns:a16="http://schemas.microsoft.com/office/drawing/2014/main" id="{E344384A-6DE3-46F8-84E5-73248BEFC036}"/>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82302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
            <a:extLst>
              <a:ext uri="{FF2B5EF4-FFF2-40B4-BE49-F238E27FC236}">
                <a16:creationId xmlns:a16="http://schemas.microsoft.com/office/drawing/2014/main" id="{7B065AAD-852F-42E2-89B5-CD10266825D9}"/>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GAN</a:t>
            </a:r>
          </a:p>
        </p:txBody>
      </p:sp>
      <p:sp>
        <p:nvSpPr>
          <p:cNvPr id="13" name="부제목 2">
            <a:extLst>
              <a:ext uri="{FF2B5EF4-FFF2-40B4-BE49-F238E27FC236}">
                <a16:creationId xmlns:a16="http://schemas.microsoft.com/office/drawing/2014/main" id="{6588D8DB-8480-4FA2-94A5-827A6D69199B}"/>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4" name="TextBox 13">
            <a:extLst>
              <a:ext uri="{FF2B5EF4-FFF2-40B4-BE49-F238E27FC236}">
                <a16:creationId xmlns:a16="http://schemas.microsoft.com/office/drawing/2014/main" id="{75FEE207-B0C4-4A77-B081-DA5446864650}"/>
              </a:ext>
            </a:extLst>
          </p:cNvPr>
          <p:cNvSpPr txBox="1"/>
          <p:nvPr/>
        </p:nvSpPr>
        <p:spPr>
          <a:xfrm>
            <a:off x="667869" y="1215493"/>
            <a:ext cx="10856261" cy="1631216"/>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The </a:t>
            </a:r>
            <a:r>
              <a:rPr lang="en-US" altLang="ko-KR" sz="2000" dirty="0" err="1">
                <a:latin typeface="Arial" panose="020B0604020202020204" pitchFamily="34" charset="0"/>
                <a:cs typeface="Arial" panose="020B0604020202020204" pitchFamily="34" charset="0"/>
              </a:rPr>
              <a:t>define_gan</a:t>
            </a:r>
            <a:r>
              <a:rPr lang="en-US" altLang="ko-KR" sz="2000" dirty="0">
                <a:latin typeface="Arial" panose="020B0604020202020204" pitchFamily="34" charset="0"/>
                <a:cs typeface="Arial" panose="020B0604020202020204" pitchFamily="34" charset="0"/>
              </a:rPr>
              <a:t>() function below implements this, taking the already-defined generator and discriminator models as arguments and using the </a:t>
            </a:r>
            <a:r>
              <a:rPr lang="en-US" altLang="ko-KR" sz="2000" dirty="0" err="1">
                <a:latin typeface="Arial" panose="020B0604020202020204" pitchFamily="34" charset="0"/>
                <a:cs typeface="Arial" panose="020B0604020202020204" pitchFamily="34" charset="0"/>
              </a:rPr>
              <a:t>Keras</a:t>
            </a:r>
            <a:r>
              <a:rPr lang="en-US" altLang="ko-KR" sz="2000" dirty="0">
                <a:latin typeface="Arial" panose="020B0604020202020204" pitchFamily="34" charset="0"/>
                <a:cs typeface="Arial" panose="020B0604020202020204" pitchFamily="34" charset="0"/>
              </a:rPr>
              <a:t> functional API to connect them together into a composite model. </a:t>
            </a:r>
          </a:p>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Both loss functions are specified for the two outputs of the model and the weights used for each are specified in the </a:t>
            </a:r>
            <a:r>
              <a:rPr lang="en-US" altLang="ko-KR" sz="2000" dirty="0" err="1">
                <a:latin typeface="Arial" panose="020B0604020202020204" pitchFamily="34" charset="0"/>
                <a:cs typeface="Arial" panose="020B0604020202020204" pitchFamily="34" charset="0"/>
              </a:rPr>
              <a:t>loss_weights</a:t>
            </a:r>
            <a:r>
              <a:rPr lang="en-US" altLang="ko-KR" sz="2000" dirty="0">
                <a:latin typeface="Arial" panose="020B0604020202020204" pitchFamily="34" charset="0"/>
                <a:cs typeface="Arial" panose="020B0604020202020204" pitchFamily="34" charset="0"/>
              </a:rPr>
              <a:t> argument to the compile() function.</a:t>
            </a:r>
          </a:p>
        </p:txBody>
      </p:sp>
      <p:pic>
        <p:nvPicPr>
          <p:cNvPr id="3" name="그림 2">
            <a:extLst>
              <a:ext uri="{FF2B5EF4-FFF2-40B4-BE49-F238E27FC236}">
                <a16:creationId xmlns:a16="http://schemas.microsoft.com/office/drawing/2014/main" id="{D4E1F171-8383-4D93-A4EE-25BDE1295D4F}"/>
              </a:ext>
            </a:extLst>
          </p:cNvPr>
          <p:cNvPicPr>
            <a:picLocks noChangeAspect="1"/>
          </p:cNvPicPr>
          <p:nvPr/>
        </p:nvPicPr>
        <p:blipFill>
          <a:blip r:embed="rId3"/>
          <a:stretch>
            <a:fillRect/>
          </a:stretch>
        </p:blipFill>
        <p:spPr>
          <a:xfrm>
            <a:off x="1590705" y="2948961"/>
            <a:ext cx="9010589" cy="3056784"/>
          </a:xfrm>
          <a:prstGeom prst="rect">
            <a:avLst/>
          </a:prstGeom>
        </p:spPr>
      </p:pic>
      <p:sp>
        <p:nvSpPr>
          <p:cNvPr id="16" name="TextBox 1">
            <a:extLst>
              <a:ext uri="{FF2B5EF4-FFF2-40B4-BE49-F238E27FC236}">
                <a16:creationId xmlns:a16="http://schemas.microsoft.com/office/drawing/2014/main" id="{E2B789A5-C2EF-437D-904B-461662A545F8}"/>
              </a:ext>
            </a:extLst>
          </p:cNvPr>
          <p:cNvSpPr txBox="1"/>
          <p:nvPr/>
        </p:nvSpPr>
        <p:spPr>
          <a:xfrm>
            <a:off x="1115983" y="2948961"/>
            <a:ext cx="47472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[7]</a:t>
            </a:r>
            <a:endParaRPr lang="ko-KR" altLang="en-US" dirty="0"/>
          </a:p>
        </p:txBody>
      </p:sp>
      <p:sp>
        <p:nvSpPr>
          <p:cNvPr id="18" name="TextBox 10">
            <a:extLst>
              <a:ext uri="{FF2B5EF4-FFF2-40B4-BE49-F238E27FC236}">
                <a16:creationId xmlns:a16="http://schemas.microsoft.com/office/drawing/2014/main" id="{F9EE15FA-F65B-4930-9394-5D5788DAAA5F}"/>
              </a:ext>
            </a:extLst>
          </p:cNvPr>
          <p:cNvSpPr txBox="1"/>
          <p:nvPr/>
        </p:nvSpPr>
        <p:spPr>
          <a:xfrm>
            <a:off x="852999" y="3204317"/>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spTree>
    <p:extLst>
      <p:ext uri="{BB962C8B-B14F-4D97-AF65-F5344CB8AC3E}">
        <p14:creationId xmlns:p14="http://schemas.microsoft.com/office/powerpoint/2010/main" val="4061959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36E7FB-1B04-44A3-A314-4235C1B9D97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latinLnBrk="0">
              <a:lnSpc>
                <a:spcPct val="90000"/>
              </a:lnSpc>
              <a:spcAft>
                <a:spcPts val="600"/>
              </a:spcAft>
              <a:buFont typeface="Arial" panose="020B0604020202020204" pitchFamily="34" charset="0"/>
              <a:buChar char="•"/>
            </a:pPr>
            <a:endParaRPr lang="en-US" sz="1500" dirty="0">
              <a:ea typeface="맑은 고딕"/>
            </a:endParaRPr>
          </a:p>
        </p:txBody>
      </p:sp>
      <p:sp>
        <p:nvSpPr>
          <p:cNvPr id="6" name="TextBox 5">
            <a:extLst>
              <a:ext uri="{FF2B5EF4-FFF2-40B4-BE49-F238E27FC236}">
                <a16:creationId xmlns:a16="http://schemas.microsoft.com/office/drawing/2014/main" id="{6A40E118-573F-4141-A1EF-E68F3AD8EA6B}"/>
              </a:ext>
            </a:extLst>
          </p:cNvPr>
          <p:cNvSpPr txBox="1"/>
          <p:nvPr/>
        </p:nvSpPr>
        <p:spPr>
          <a:xfrm>
            <a:off x="7171731" y="3141565"/>
            <a:ext cx="4474947" cy="1200329"/>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altLang="ko-KR" dirty="0" err="1">
                <a:latin typeface="Arial"/>
                <a:ea typeface="맑은 고딕"/>
                <a:cs typeface="Arial"/>
              </a:rPr>
              <a:t>trainA</a:t>
            </a:r>
            <a:r>
              <a:rPr lang="en-US" altLang="ko-KR" dirty="0">
                <a:latin typeface="Arial"/>
                <a:ea typeface="맑은 고딕"/>
                <a:cs typeface="Arial"/>
              </a:rPr>
              <a:t> = dataset[0]</a:t>
            </a:r>
          </a:p>
          <a:p>
            <a:pPr marL="342900" indent="-342900">
              <a:buFont typeface="Arial" panose="020B0604020202020204" pitchFamily="34" charset="0"/>
              <a:buChar char="•"/>
            </a:pPr>
            <a:r>
              <a:rPr lang="en-US" altLang="ko-KR" dirty="0" err="1">
                <a:latin typeface="Arial"/>
                <a:ea typeface="맑은 고딕"/>
                <a:cs typeface="Arial"/>
              </a:rPr>
              <a:t>tranB</a:t>
            </a:r>
            <a:r>
              <a:rPr lang="en-US" altLang="ko-KR" dirty="0">
                <a:latin typeface="Arial"/>
                <a:ea typeface="맑은 고딕"/>
                <a:cs typeface="Arial"/>
              </a:rPr>
              <a:t> = dataset[1]</a:t>
            </a:r>
          </a:p>
          <a:p>
            <a:pPr marL="342900" indent="-342900">
              <a:buFont typeface="Arial" panose="020B0604020202020204" pitchFamily="34" charset="0"/>
              <a:buChar char="•"/>
            </a:pPr>
            <a:r>
              <a:rPr lang="en-US" altLang="ko-KR" dirty="0" err="1">
                <a:latin typeface="Arial"/>
                <a:ea typeface="맑은 고딕"/>
                <a:cs typeface="Arial"/>
              </a:rPr>
              <a:t>TrainA.shape</a:t>
            </a:r>
            <a:r>
              <a:rPr lang="en-US" altLang="ko-KR" dirty="0">
                <a:latin typeface="Arial"/>
                <a:ea typeface="맑은 고딕"/>
                <a:cs typeface="Arial"/>
              </a:rPr>
              <a:t> = [1096, 256, 256, 3]</a:t>
            </a:r>
          </a:p>
          <a:p>
            <a:pPr marL="342900" indent="-342900">
              <a:buFont typeface="Arial" panose="020B0604020202020204" pitchFamily="34" charset="0"/>
              <a:buChar char="•"/>
            </a:pPr>
            <a:r>
              <a:rPr lang="en-US" altLang="ko-KR" dirty="0" err="1">
                <a:latin typeface="Arial"/>
                <a:ea typeface="맑은 고딕"/>
                <a:cs typeface="Arial"/>
              </a:rPr>
              <a:t>n_samples</a:t>
            </a:r>
            <a:r>
              <a:rPr lang="en-US" altLang="ko-KR" dirty="0">
                <a:latin typeface="Arial"/>
                <a:ea typeface="맑은 고딕"/>
                <a:cs typeface="Arial"/>
              </a:rPr>
              <a:t> = number of select images</a:t>
            </a:r>
          </a:p>
        </p:txBody>
      </p:sp>
      <p:sp>
        <p:nvSpPr>
          <p:cNvPr id="12" name="제목 1">
            <a:extLst>
              <a:ext uri="{FF2B5EF4-FFF2-40B4-BE49-F238E27FC236}">
                <a16:creationId xmlns:a16="http://schemas.microsoft.com/office/drawing/2014/main" id="{990067CB-C446-4528-95B8-707D36BE6DEF}"/>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a:t>
            </a:r>
            <a:r>
              <a:rPr lang="en-US" altLang="ko-KR" sz="3500" b="1" dirty="0" err="1">
                <a:latin typeface="Arial" panose="020B0604020202020204" pitchFamily="34" charset="0"/>
                <a:cs typeface="Arial" panose="020B0604020202020204" pitchFamily="34" charset="0"/>
              </a:rPr>
              <a:t>generate_real_samples</a:t>
            </a:r>
            <a:endParaRPr lang="en-US" altLang="ko-KR" sz="35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25C9588-B7F0-40CF-918F-E5388007B4B6}"/>
              </a:ext>
            </a:extLst>
          </p:cNvPr>
          <p:cNvSpPr txBox="1"/>
          <p:nvPr/>
        </p:nvSpPr>
        <p:spPr>
          <a:xfrm>
            <a:off x="667869" y="1214608"/>
            <a:ext cx="10856261" cy="1015663"/>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The </a:t>
            </a:r>
            <a:r>
              <a:rPr lang="en-US" altLang="ko-KR" sz="2000" dirty="0" err="1">
                <a:latin typeface="Arial" panose="020B0604020202020204" pitchFamily="34" charset="0"/>
                <a:cs typeface="Arial" panose="020B0604020202020204" pitchFamily="34" charset="0"/>
              </a:rPr>
              <a:t>generate_real_samples</a:t>
            </a:r>
            <a:r>
              <a:rPr lang="en-US" altLang="ko-KR" sz="2000" dirty="0">
                <a:latin typeface="Arial" panose="020B0604020202020204" pitchFamily="34" charset="0"/>
                <a:cs typeface="Arial" panose="020B0604020202020204" pitchFamily="34" charset="0"/>
              </a:rPr>
              <a:t>() function below will prepare a batch of random pairs of images from the training dataset, and the corresponding discriminator label of class=1 to indicate they are real.</a:t>
            </a:r>
          </a:p>
        </p:txBody>
      </p:sp>
      <p:pic>
        <p:nvPicPr>
          <p:cNvPr id="11" name="그림 10">
            <a:extLst>
              <a:ext uri="{FF2B5EF4-FFF2-40B4-BE49-F238E27FC236}">
                <a16:creationId xmlns:a16="http://schemas.microsoft.com/office/drawing/2014/main" id="{281E5BD7-ECAD-4A0D-862F-A95495AA160F}"/>
              </a:ext>
            </a:extLst>
          </p:cNvPr>
          <p:cNvPicPr>
            <a:picLocks noChangeAspect="1"/>
          </p:cNvPicPr>
          <p:nvPr/>
        </p:nvPicPr>
        <p:blipFill>
          <a:blip r:embed="rId2"/>
          <a:stretch>
            <a:fillRect/>
          </a:stretch>
        </p:blipFill>
        <p:spPr>
          <a:xfrm>
            <a:off x="1263263" y="2872284"/>
            <a:ext cx="5769848" cy="1899705"/>
          </a:xfrm>
          <a:prstGeom prst="rect">
            <a:avLst/>
          </a:prstGeom>
        </p:spPr>
      </p:pic>
      <p:sp>
        <p:nvSpPr>
          <p:cNvPr id="18" name="TextBox 1">
            <a:extLst>
              <a:ext uri="{FF2B5EF4-FFF2-40B4-BE49-F238E27FC236}">
                <a16:creationId xmlns:a16="http://schemas.microsoft.com/office/drawing/2014/main" id="{CC072E12-232C-4674-AF04-23321A32A046}"/>
              </a:ext>
            </a:extLst>
          </p:cNvPr>
          <p:cNvSpPr txBox="1"/>
          <p:nvPr/>
        </p:nvSpPr>
        <p:spPr>
          <a:xfrm>
            <a:off x="790417" y="2878391"/>
            <a:ext cx="47472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[8]</a:t>
            </a:r>
            <a:endParaRPr lang="ko-KR" altLang="en-US" dirty="0"/>
          </a:p>
        </p:txBody>
      </p:sp>
      <p:sp>
        <p:nvSpPr>
          <p:cNvPr id="20" name="TextBox 10">
            <a:extLst>
              <a:ext uri="{FF2B5EF4-FFF2-40B4-BE49-F238E27FC236}">
                <a16:creationId xmlns:a16="http://schemas.microsoft.com/office/drawing/2014/main" id="{EF6563FF-4BA1-488C-939B-ED81B5E89E08}"/>
              </a:ext>
            </a:extLst>
          </p:cNvPr>
          <p:cNvSpPr txBox="1"/>
          <p:nvPr/>
        </p:nvSpPr>
        <p:spPr>
          <a:xfrm>
            <a:off x="527433" y="3133747"/>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sp>
        <p:nvSpPr>
          <p:cNvPr id="22" name="부제목 2">
            <a:extLst>
              <a:ext uri="{FF2B5EF4-FFF2-40B4-BE49-F238E27FC236}">
                <a16:creationId xmlns:a16="http://schemas.microsoft.com/office/drawing/2014/main" id="{65BD39E8-C63F-433E-A078-B28F0099494F}"/>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187620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0771EB-2A4F-4DC6-8F05-60A50B96CB34}"/>
              </a:ext>
            </a:extLst>
          </p:cNvPr>
          <p:cNvSpPr txBox="1"/>
          <p:nvPr/>
        </p:nvSpPr>
        <p:spPr>
          <a:xfrm>
            <a:off x="6856654" y="2912761"/>
            <a:ext cx="5073412" cy="1631216"/>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altLang="ko-KR" sz="2000" dirty="0">
                <a:latin typeface="Arial"/>
                <a:ea typeface="맑은 고딕"/>
                <a:cs typeface="Arial"/>
              </a:rPr>
              <a:t>samples = value of return '</a:t>
            </a:r>
            <a:r>
              <a:rPr lang="en-US" altLang="ko-KR" sz="2000" dirty="0" err="1">
                <a:latin typeface="Arial"/>
                <a:ea typeface="맑은 고딕"/>
                <a:cs typeface="Arial"/>
              </a:rPr>
              <a:t>generate_real_samples</a:t>
            </a:r>
            <a:r>
              <a:rPr lang="en-US" altLang="ko-KR" sz="2000" dirty="0">
                <a:latin typeface="Arial"/>
                <a:ea typeface="맑은 고딕"/>
                <a:cs typeface="Arial"/>
              </a:rPr>
              <a:t>' X1</a:t>
            </a:r>
          </a:p>
          <a:p>
            <a:endParaRPr lang="en-US" altLang="ko-KR" sz="2000" dirty="0">
              <a:latin typeface="Arial"/>
              <a:ea typeface="맑은 고딕"/>
              <a:cs typeface="Arial"/>
            </a:endParaRPr>
          </a:p>
          <a:p>
            <a:pPr marL="342900" indent="-342900">
              <a:buFont typeface="Arial" panose="020B0604020202020204" pitchFamily="34" charset="0"/>
              <a:buChar char="•"/>
            </a:pPr>
            <a:r>
              <a:rPr lang="en-US" altLang="ko-KR" sz="2000" dirty="0">
                <a:latin typeface="Arial"/>
                <a:ea typeface="맑은 고딕"/>
                <a:cs typeface="Arial"/>
              </a:rPr>
              <a:t>That means create fake samples from real samples</a:t>
            </a:r>
          </a:p>
        </p:txBody>
      </p:sp>
      <p:pic>
        <p:nvPicPr>
          <p:cNvPr id="8" name="그림 7">
            <a:extLst>
              <a:ext uri="{FF2B5EF4-FFF2-40B4-BE49-F238E27FC236}">
                <a16:creationId xmlns:a16="http://schemas.microsoft.com/office/drawing/2014/main" id="{4D016F24-617D-4EF9-B10A-F2271E7A46AE}"/>
              </a:ext>
            </a:extLst>
          </p:cNvPr>
          <p:cNvPicPr>
            <a:picLocks noChangeAspect="1"/>
          </p:cNvPicPr>
          <p:nvPr/>
        </p:nvPicPr>
        <p:blipFill>
          <a:blip r:embed="rId2"/>
          <a:stretch>
            <a:fillRect/>
          </a:stretch>
        </p:blipFill>
        <p:spPr>
          <a:xfrm>
            <a:off x="1265139" y="2878391"/>
            <a:ext cx="5591515" cy="1410564"/>
          </a:xfrm>
          <a:prstGeom prst="rect">
            <a:avLst/>
          </a:prstGeom>
        </p:spPr>
      </p:pic>
      <p:sp>
        <p:nvSpPr>
          <p:cNvPr id="9" name="제목 1">
            <a:extLst>
              <a:ext uri="{FF2B5EF4-FFF2-40B4-BE49-F238E27FC236}">
                <a16:creationId xmlns:a16="http://schemas.microsoft.com/office/drawing/2014/main" id="{E4D2587F-270C-41DE-830D-908FCF682B21}"/>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Define </a:t>
            </a:r>
            <a:r>
              <a:rPr lang="en-US" altLang="ko-KR" sz="3500" b="1" dirty="0" err="1">
                <a:latin typeface="Arial" panose="020B0604020202020204" pitchFamily="34" charset="0"/>
                <a:cs typeface="Arial" panose="020B0604020202020204" pitchFamily="34" charset="0"/>
              </a:rPr>
              <a:t>generate_fake_samples</a:t>
            </a:r>
            <a:endParaRPr lang="en-US" altLang="ko-KR" sz="35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83D7CA6-0A41-40BB-8BB0-1F6C5D865DC4}"/>
              </a:ext>
            </a:extLst>
          </p:cNvPr>
          <p:cNvSpPr txBox="1"/>
          <p:nvPr/>
        </p:nvSpPr>
        <p:spPr>
          <a:xfrm>
            <a:off x="667869" y="1214608"/>
            <a:ext cx="10856261" cy="707886"/>
          </a:xfrm>
          <a:prstGeom prst="rect">
            <a:avLst/>
          </a:prstGeom>
          <a:noFill/>
        </p:spPr>
        <p:txBody>
          <a:bodyPr wrap="square">
            <a:spAutoFit/>
          </a:bodyPr>
          <a:lstStyle/>
          <a:p>
            <a:pPr marL="342900" indent="-342900">
              <a:buFont typeface="Arial" panose="020B0604020202020204" pitchFamily="34" charset="0"/>
              <a:buChar char="•"/>
            </a:pPr>
            <a:r>
              <a:rPr lang="en-US" altLang="ko-KR" sz="2000" dirty="0">
                <a:latin typeface="Arial" panose="020B0604020202020204" pitchFamily="34" charset="0"/>
                <a:cs typeface="Arial" panose="020B0604020202020204" pitchFamily="34" charset="0"/>
              </a:rPr>
              <a:t>The </a:t>
            </a:r>
            <a:r>
              <a:rPr lang="en-US" altLang="ko-KR" sz="2000" dirty="0" err="1">
                <a:latin typeface="Arial" panose="020B0604020202020204" pitchFamily="34" charset="0"/>
                <a:cs typeface="Arial" panose="020B0604020202020204" pitchFamily="34" charset="0"/>
              </a:rPr>
              <a:t>generate_fake_samples</a:t>
            </a:r>
            <a:r>
              <a:rPr lang="en-US" altLang="ko-KR" sz="2000" dirty="0">
                <a:latin typeface="Arial" panose="020B0604020202020204" pitchFamily="34" charset="0"/>
                <a:cs typeface="Arial" panose="020B0604020202020204" pitchFamily="34" charset="0"/>
              </a:rPr>
              <a:t>() function below uses the generator model and a batch of real source images to generate an equivalent batch of target images for the discriminator.</a:t>
            </a:r>
          </a:p>
        </p:txBody>
      </p:sp>
      <p:sp>
        <p:nvSpPr>
          <p:cNvPr id="11" name="TextBox 1">
            <a:extLst>
              <a:ext uri="{FF2B5EF4-FFF2-40B4-BE49-F238E27FC236}">
                <a16:creationId xmlns:a16="http://schemas.microsoft.com/office/drawing/2014/main" id="{D30CC1F1-6B8F-44EF-BFCA-2ECC4A9360C6}"/>
              </a:ext>
            </a:extLst>
          </p:cNvPr>
          <p:cNvSpPr txBox="1"/>
          <p:nvPr/>
        </p:nvSpPr>
        <p:spPr>
          <a:xfrm>
            <a:off x="790417" y="2878391"/>
            <a:ext cx="47472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[9]</a:t>
            </a:r>
            <a:endParaRPr lang="ko-KR" altLang="en-US" dirty="0"/>
          </a:p>
        </p:txBody>
      </p:sp>
      <p:sp>
        <p:nvSpPr>
          <p:cNvPr id="12" name="TextBox 10">
            <a:extLst>
              <a:ext uri="{FF2B5EF4-FFF2-40B4-BE49-F238E27FC236}">
                <a16:creationId xmlns:a16="http://schemas.microsoft.com/office/drawing/2014/main" id="{5CEE757C-0FF4-469A-B563-393BAA08B30D}"/>
              </a:ext>
            </a:extLst>
          </p:cNvPr>
          <p:cNvSpPr txBox="1"/>
          <p:nvPr/>
        </p:nvSpPr>
        <p:spPr>
          <a:xfrm>
            <a:off x="527433" y="3133747"/>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sp>
        <p:nvSpPr>
          <p:cNvPr id="13" name="부제목 2">
            <a:extLst>
              <a:ext uri="{FF2B5EF4-FFF2-40B4-BE49-F238E27FC236}">
                <a16:creationId xmlns:a16="http://schemas.microsoft.com/office/drawing/2014/main" id="{F7416FED-F452-4D39-A015-463296E6487B}"/>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543063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a:ea typeface="맑은 고딕"/>
                <a:cs typeface="Arial"/>
              </a:rPr>
              <a:t>Define Train</a:t>
            </a:r>
            <a:endParaRPr lang="en-US" altLang="ko-KR" sz="3500" b="1" dirty="0">
              <a:latin typeface="Arial" panose="020B0604020202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9964662C-1AA4-48E7-8BFE-E5679A4A95C9}"/>
              </a:ext>
            </a:extLst>
          </p:cNvPr>
          <p:cNvSpPr txBox="1">
            <a:spLocks/>
          </p:cNvSpPr>
          <p:nvPr/>
        </p:nvSpPr>
        <p:spPr>
          <a:xfrm>
            <a:off x="322052" y="1008097"/>
            <a:ext cx="11547896" cy="1687041"/>
          </a:xfrm>
          <a:prstGeom prst="rect">
            <a:avLst/>
          </a:prstGeom>
        </p:spPr>
        <p:txBody>
          <a:bodyPr vert="horz" lIns="91440" tIns="45720" rIns="91440" bIns="45720" rtlCol="0" anchor="t">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228600" algn="l">
              <a:spcBef>
                <a:spcPts val="0"/>
              </a:spcBef>
              <a:spcAft>
                <a:spcPts val="600"/>
              </a:spcAft>
              <a:buFont typeface="Arial,Sans-Serif"/>
              <a:buChar char="•"/>
            </a:pPr>
            <a:r>
              <a:rPr lang="en-US" sz="1600" dirty="0">
                <a:latin typeface="Arial"/>
                <a:ea typeface="나눔스퀘어"/>
                <a:cs typeface="Arial"/>
              </a:rPr>
              <a:t>The </a:t>
            </a:r>
            <a:r>
              <a:rPr lang="en-US" sz="1600" i="1" dirty="0">
                <a:latin typeface="Arial"/>
                <a:ea typeface="나눔스퀘어"/>
                <a:cs typeface="Arial"/>
              </a:rPr>
              <a:t>train()</a:t>
            </a:r>
            <a:r>
              <a:rPr lang="en-US" sz="1600" dirty="0">
                <a:latin typeface="Arial"/>
                <a:ea typeface="나눔스퀘어"/>
                <a:cs typeface="Arial"/>
              </a:rPr>
              <a:t> function below implements this, taking the</a:t>
            </a:r>
            <a:r>
              <a:rPr lang="en-US" altLang="ko-KR" sz="1600" dirty="0">
                <a:latin typeface="Arial"/>
                <a:ea typeface="나눔스퀘어"/>
                <a:cs typeface="Arial"/>
              </a:rPr>
              <a:t> </a:t>
            </a:r>
            <a:r>
              <a:rPr lang="en-US" sz="1600" dirty="0">
                <a:latin typeface="Arial"/>
                <a:ea typeface="나눔스퀘어"/>
                <a:cs typeface="Arial"/>
              </a:rPr>
              <a:t>defined generator, discriminator, composite model, and loaded dataset as input. The number of epochs is set at 100 to keep training times down, although 200 was used in the paper. A batch size of 1 is used as is recommended in the paper.</a:t>
            </a:r>
            <a:endParaRPr lang="en-US" sz="1600" dirty="0">
              <a:ea typeface="나눔스퀘어"/>
              <a:cs typeface="+mn-lt"/>
            </a:endParaRPr>
          </a:p>
          <a:p>
            <a:pPr marL="342900" indent="-228600" algn="l">
              <a:spcBef>
                <a:spcPts val="0"/>
              </a:spcBef>
              <a:spcAft>
                <a:spcPts val="600"/>
              </a:spcAft>
              <a:buFont typeface="Arial,Sans-Serif"/>
              <a:buChar char="•"/>
            </a:pPr>
            <a:r>
              <a:rPr lang="en-US" sz="1600" dirty="0">
                <a:latin typeface="Arial"/>
                <a:ea typeface="나눔스퀘어"/>
                <a:cs typeface="Arial"/>
              </a:rPr>
              <a:t>Training involves a fixed number of training iterations. There are 1,097 images in the training dataset. One epoch is one iteration through this number of examples, with a batch size of one means 1,097 training steps. The generator is saved and evaluated every 10 epochs or every 10,970 training steps, and the model will run for 100 epochs, or a total of 109,700 training steps.</a:t>
            </a:r>
            <a:endParaRPr lang="en-US" sz="1600" dirty="0">
              <a:ea typeface="나눔스퀘어"/>
            </a:endParaRPr>
          </a:p>
        </p:txBody>
      </p:sp>
      <p:sp>
        <p:nvSpPr>
          <p:cNvPr id="10" name="부제목 2">
            <a:extLst>
              <a:ext uri="{FF2B5EF4-FFF2-40B4-BE49-F238E27FC236}">
                <a16:creationId xmlns:a16="http://schemas.microsoft.com/office/drawing/2014/main" id="{D6D568F4-C419-441F-94D5-A8851C540E42}"/>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pic>
        <p:nvPicPr>
          <p:cNvPr id="4" name="그림 3">
            <a:extLst>
              <a:ext uri="{FF2B5EF4-FFF2-40B4-BE49-F238E27FC236}">
                <a16:creationId xmlns:a16="http://schemas.microsoft.com/office/drawing/2014/main" id="{3F71A2FC-DFA2-4D01-AEF3-3E9ABCC05B71}"/>
              </a:ext>
            </a:extLst>
          </p:cNvPr>
          <p:cNvPicPr>
            <a:picLocks noChangeAspect="1"/>
          </p:cNvPicPr>
          <p:nvPr/>
        </p:nvPicPr>
        <p:blipFill>
          <a:blip r:embed="rId3"/>
          <a:stretch>
            <a:fillRect/>
          </a:stretch>
        </p:blipFill>
        <p:spPr>
          <a:xfrm>
            <a:off x="1064346" y="2945302"/>
            <a:ext cx="5700224" cy="2732278"/>
          </a:xfrm>
          <a:prstGeom prst="rect">
            <a:avLst/>
          </a:prstGeom>
        </p:spPr>
      </p:pic>
      <p:pic>
        <p:nvPicPr>
          <p:cNvPr id="12" name="그림 11">
            <a:extLst>
              <a:ext uri="{FF2B5EF4-FFF2-40B4-BE49-F238E27FC236}">
                <a16:creationId xmlns:a16="http://schemas.microsoft.com/office/drawing/2014/main" id="{827CA6E1-F40F-429B-8602-C0CD8B24C045}"/>
              </a:ext>
            </a:extLst>
          </p:cNvPr>
          <p:cNvPicPr>
            <a:picLocks noChangeAspect="1"/>
          </p:cNvPicPr>
          <p:nvPr/>
        </p:nvPicPr>
        <p:blipFill>
          <a:blip r:embed="rId4"/>
          <a:stretch>
            <a:fillRect/>
          </a:stretch>
        </p:blipFill>
        <p:spPr>
          <a:xfrm>
            <a:off x="6971653" y="2948856"/>
            <a:ext cx="4772691" cy="1448002"/>
          </a:xfrm>
          <a:prstGeom prst="rect">
            <a:avLst/>
          </a:prstGeom>
        </p:spPr>
      </p:pic>
      <p:sp>
        <p:nvSpPr>
          <p:cNvPr id="13" name="TextBox 12">
            <a:extLst>
              <a:ext uri="{FF2B5EF4-FFF2-40B4-BE49-F238E27FC236}">
                <a16:creationId xmlns:a16="http://schemas.microsoft.com/office/drawing/2014/main" id="{641F047A-B6E5-4276-99FC-FA82886D0EFE}"/>
              </a:ext>
            </a:extLst>
          </p:cNvPr>
          <p:cNvSpPr txBox="1"/>
          <p:nvPr/>
        </p:nvSpPr>
        <p:spPr>
          <a:xfrm>
            <a:off x="6313823" y="5003906"/>
            <a:ext cx="6384525" cy="523220"/>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altLang="ko-KR" sz="1400" dirty="0" err="1">
                <a:latin typeface="Arial"/>
                <a:ea typeface="맑은 고딕"/>
                <a:cs typeface="Arial"/>
              </a:rPr>
              <a:t>d.model.output_shape</a:t>
            </a:r>
            <a:r>
              <a:rPr lang="en-US" altLang="ko-KR" sz="1400" dirty="0">
                <a:latin typeface="Arial"/>
                <a:ea typeface="맑은 고딕"/>
                <a:cs typeface="Arial"/>
              </a:rPr>
              <a:t> : (None, 16, 16, 1) -&gt; </a:t>
            </a:r>
            <a:r>
              <a:rPr lang="en-US" altLang="ko-KR" sz="1400" dirty="0" err="1">
                <a:latin typeface="Arial"/>
                <a:ea typeface="맑은 고딕"/>
                <a:cs typeface="Arial"/>
              </a:rPr>
              <a:t>n_patch</a:t>
            </a:r>
            <a:r>
              <a:rPr lang="en-US" altLang="ko-KR" sz="1400" dirty="0">
                <a:latin typeface="Arial"/>
                <a:ea typeface="맑은 고딕"/>
                <a:cs typeface="Arial"/>
              </a:rPr>
              <a:t> = 16 왜..?</a:t>
            </a:r>
          </a:p>
          <a:p>
            <a:pPr marL="342900" indent="-342900">
              <a:buFont typeface="Arial" panose="020B0604020202020204" pitchFamily="34" charset="0"/>
              <a:buChar char="•"/>
            </a:pPr>
            <a:r>
              <a:rPr lang="en-US" altLang="ko-KR" sz="1400" dirty="0" err="1">
                <a:latin typeface="Arial"/>
                <a:ea typeface="맑은 고딕"/>
                <a:cs typeface="Arial"/>
              </a:rPr>
              <a:t>trainA</a:t>
            </a:r>
            <a:r>
              <a:rPr lang="en-US" altLang="ko-KR" sz="1400" dirty="0">
                <a:latin typeface="Arial"/>
                <a:ea typeface="맑은 고딕"/>
                <a:cs typeface="Arial"/>
              </a:rPr>
              <a:t>, </a:t>
            </a:r>
            <a:r>
              <a:rPr lang="en-US" altLang="ko-KR" sz="1400" dirty="0" err="1">
                <a:latin typeface="Arial"/>
                <a:ea typeface="맑은 고딕"/>
                <a:cs typeface="Arial"/>
              </a:rPr>
              <a:t>trainB</a:t>
            </a:r>
            <a:r>
              <a:rPr lang="en-US" altLang="ko-KR" sz="1400" dirty="0">
                <a:latin typeface="Arial"/>
                <a:ea typeface="맑은 고딕"/>
                <a:cs typeface="Arial"/>
              </a:rPr>
              <a:t> = dataset -&gt; dataset[0] is </a:t>
            </a:r>
            <a:r>
              <a:rPr lang="en-US" altLang="ko-KR" sz="1400" dirty="0" err="1">
                <a:latin typeface="Arial"/>
                <a:ea typeface="맑은 고딕"/>
                <a:cs typeface="Arial"/>
              </a:rPr>
              <a:t>sat_img</a:t>
            </a:r>
            <a:r>
              <a:rPr lang="en-US" altLang="ko-KR" sz="1400" dirty="0">
                <a:latin typeface="Arial"/>
                <a:ea typeface="맑은 고딕"/>
                <a:cs typeface="Arial"/>
              </a:rPr>
              <a:t> , dataset[1] is </a:t>
            </a:r>
            <a:r>
              <a:rPr lang="en-US" altLang="ko-KR" sz="1400" dirty="0" err="1">
                <a:latin typeface="Arial"/>
                <a:ea typeface="맑은 고딕"/>
                <a:cs typeface="Arial"/>
              </a:rPr>
              <a:t>map_img</a:t>
            </a:r>
            <a:endParaRPr lang="en-US" altLang="ko-KR" sz="1400" dirty="0">
              <a:latin typeface="Arial"/>
              <a:ea typeface="맑은 고딕"/>
              <a:cs typeface="Arial"/>
            </a:endParaRPr>
          </a:p>
        </p:txBody>
      </p:sp>
      <p:sp>
        <p:nvSpPr>
          <p:cNvPr id="16" name="TextBox 1">
            <a:extLst>
              <a:ext uri="{FF2B5EF4-FFF2-40B4-BE49-F238E27FC236}">
                <a16:creationId xmlns:a16="http://schemas.microsoft.com/office/drawing/2014/main" id="{9E530622-E2BC-46DE-A860-A196E3F3681D}"/>
              </a:ext>
            </a:extLst>
          </p:cNvPr>
          <p:cNvSpPr txBox="1"/>
          <p:nvPr/>
        </p:nvSpPr>
        <p:spPr>
          <a:xfrm>
            <a:off x="456108" y="2945302"/>
            <a:ext cx="60823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[10]</a:t>
            </a:r>
            <a:endParaRPr lang="ko-KR" altLang="en-US" dirty="0"/>
          </a:p>
        </p:txBody>
      </p:sp>
      <p:sp>
        <p:nvSpPr>
          <p:cNvPr id="17" name="TextBox 10">
            <a:extLst>
              <a:ext uri="{FF2B5EF4-FFF2-40B4-BE49-F238E27FC236}">
                <a16:creationId xmlns:a16="http://schemas.microsoft.com/office/drawing/2014/main" id="{D17CD29B-E793-4497-A633-C848994492D0}"/>
              </a:ext>
            </a:extLst>
          </p:cNvPr>
          <p:cNvSpPr txBox="1"/>
          <p:nvPr/>
        </p:nvSpPr>
        <p:spPr>
          <a:xfrm>
            <a:off x="326640" y="3200658"/>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spTree>
    <p:extLst>
      <p:ext uri="{BB962C8B-B14F-4D97-AF65-F5344CB8AC3E}">
        <p14:creationId xmlns:p14="http://schemas.microsoft.com/office/powerpoint/2010/main" val="1652827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a:ea typeface="맑은 고딕"/>
                <a:cs typeface="Arial"/>
              </a:rPr>
              <a:t>Define Train</a:t>
            </a:r>
            <a:endParaRPr lang="en-US" altLang="ko-KR" sz="35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3504F50-B24D-4983-952E-06B34F3F4938}"/>
              </a:ext>
            </a:extLst>
          </p:cNvPr>
          <p:cNvSpPr txBox="1"/>
          <p:nvPr/>
        </p:nvSpPr>
        <p:spPr>
          <a:xfrm>
            <a:off x="678755" y="4367169"/>
            <a:ext cx="11056787" cy="1631216"/>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altLang="ko-KR" sz="2000" dirty="0">
                <a:latin typeface="Arial"/>
                <a:ea typeface="맑은 고딕"/>
                <a:cs typeface="Arial"/>
              </a:rPr>
              <a:t>d_loss1 = gap of target and source -&gt; real pair</a:t>
            </a:r>
            <a:endParaRPr lang="ko-KR" dirty="0">
              <a:latin typeface="Arial"/>
              <a:cs typeface="Arial"/>
            </a:endParaRPr>
          </a:p>
          <a:p>
            <a:pPr marL="342900" indent="-342900">
              <a:buFont typeface="Arial" panose="020B0604020202020204" pitchFamily="34" charset="0"/>
              <a:buChar char="•"/>
            </a:pPr>
            <a:r>
              <a:rPr lang="en-US" altLang="ko-KR" sz="2000" dirty="0">
                <a:latin typeface="Arial"/>
                <a:ea typeface="맑은 고딕"/>
                <a:cs typeface="Arial"/>
              </a:rPr>
              <a:t>d_loss2 = gap of </a:t>
            </a:r>
            <a:r>
              <a:rPr lang="en-US" altLang="ko-KR" sz="2000" dirty="0" err="1">
                <a:latin typeface="Arial"/>
                <a:ea typeface="맑은 고딕"/>
                <a:cs typeface="Arial"/>
              </a:rPr>
              <a:t>fake_target</a:t>
            </a:r>
            <a:r>
              <a:rPr lang="en-US" altLang="ko-KR" sz="2000" dirty="0">
                <a:latin typeface="Arial"/>
                <a:ea typeface="맑은 고딕"/>
                <a:cs typeface="Arial"/>
              </a:rPr>
              <a:t>(create by generator) and source -&gt; fake pair</a:t>
            </a:r>
          </a:p>
          <a:p>
            <a:pPr marL="342900" indent="-342900">
              <a:buFont typeface="Arial" panose="020B0604020202020204" pitchFamily="34" charset="0"/>
              <a:buChar char="•"/>
            </a:pPr>
            <a:r>
              <a:rPr lang="en-US" altLang="ko-KR" sz="2000" dirty="0">
                <a:latin typeface="Arial"/>
                <a:ea typeface="맑은 고딕"/>
                <a:cs typeface="Arial"/>
              </a:rPr>
              <a:t>Source : </a:t>
            </a:r>
            <a:r>
              <a:rPr lang="en-US" altLang="ko-KR" sz="2000" dirty="0" err="1">
                <a:latin typeface="Arial"/>
                <a:ea typeface="맑은 고딕"/>
                <a:cs typeface="Arial"/>
              </a:rPr>
              <a:t>위성</a:t>
            </a:r>
            <a:r>
              <a:rPr lang="en-US" altLang="ko-KR" sz="2000" dirty="0">
                <a:latin typeface="Arial"/>
                <a:ea typeface="맑은 고딕"/>
                <a:cs typeface="Arial"/>
              </a:rPr>
              <a:t> </a:t>
            </a:r>
            <a:r>
              <a:rPr lang="en-US" altLang="ko-KR" sz="2000" dirty="0" err="1">
                <a:latin typeface="Arial"/>
                <a:ea typeface="맑은 고딕"/>
                <a:cs typeface="Arial"/>
              </a:rPr>
              <a:t>사진</a:t>
            </a:r>
          </a:p>
          <a:p>
            <a:pPr marL="342900" indent="-342900">
              <a:buFont typeface="Arial" panose="020B0604020202020204" pitchFamily="34" charset="0"/>
              <a:buChar char="•"/>
            </a:pPr>
            <a:r>
              <a:rPr lang="en-US" altLang="ko-KR" sz="2000" dirty="0">
                <a:latin typeface="Arial"/>
                <a:ea typeface="맑은 고딕"/>
                <a:cs typeface="Arial"/>
              </a:rPr>
              <a:t>Target : </a:t>
            </a:r>
            <a:r>
              <a:rPr lang="en-US" altLang="ko-KR" sz="2000" dirty="0" err="1">
                <a:latin typeface="Arial"/>
                <a:ea typeface="맑은 고딕"/>
                <a:cs typeface="Arial"/>
              </a:rPr>
              <a:t>지도</a:t>
            </a:r>
            <a:r>
              <a:rPr lang="en-US" altLang="ko-KR" sz="2000" dirty="0">
                <a:latin typeface="Arial"/>
                <a:ea typeface="맑은 고딕"/>
                <a:cs typeface="Arial"/>
              </a:rPr>
              <a:t> </a:t>
            </a:r>
            <a:r>
              <a:rPr lang="en-US" altLang="ko-KR" sz="2000" dirty="0" err="1">
                <a:latin typeface="Arial"/>
                <a:ea typeface="맑은 고딕"/>
                <a:cs typeface="Arial"/>
              </a:rPr>
              <a:t>사진</a:t>
            </a:r>
          </a:p>
          <a:p>
            <a:pPr marL="342900" indent="-342900">
              <a:buFont typeface="Arial" panose="020B0604020202020204" pitchFamily="34" charset="0"/>
              <a:buChar char="•"/>
            </a:pPr>
            <a:r>
              <a:rPr lang="en-US" altLang="ko-KR" sz="2000" dirty="0">
                <a:latin typeface="Arial"/>
                <a:ea typeface="맑은 고딕"/>
                <a:cs typeface="Arial"/>
              </a:rPr>
              <a:t>Fake target : </a:t>
            </a:r>
            <a:r>
              <a:rPr lang="en-US" altLang="ko-KR" sz="2000" dirty="0" err="1">
                <a:latin typeface="Arial"/>
                <a:ea typeface="맑은 고딕"/>
                <a:cs typeface="Arial"/>
              </a:rPr>
              <a:t>generator가</a:t>
            </a:r>
            <a:r>
              <a:rPr lang="en-US" altLang="ko-KR" sz="2000" dirty="0">
                <a:latin typeface="Arial"/>
                <a:ea typeface="맑은 고딕"/>
                <a:cs typeface="Arial"/>
              </a:rPr>
              <a:t> </a:t>
            </a:r>
            <a:r>
              <a:rPr lang="en-US" altLang="ko-KR" sz="2000" dirty="0" err="1">
                <a:latin typeface="Arial"/>
                <a:ea typeface="맑은 고딕"/>
                <a:cs typeface="Arial"/>
              </a:rPr>
              <a:t>source로</a:t>
            </a:r>
            <a:r>
              <a:rPr lang="en-US" altLang="ko-KR" sz="2000" dirty="0">
                <a:latin typeface="Arial"/>
                <a:ea typeface="맑은 고딕"/>
                <a:cs typeface="Arial"/>
              </a:rPr>
              <a:t> </a:t>
            </a:r>
            <a:r>
              <a:rPr lang="en-US" altLang="ko-KR" sz="2000" dirty="0" err="1">
                <a:latin typeface="Arial"/>
                <a:ea typeface="맑은 고딕"/>
                <a:cs typeface="Arial"/>
              </a:rPr>
              <a:t>부터</a:t>
            </a:r>
            <a:r>
              <a:rPr lang="en-US" altLang="ko-KR" sz="2000" dirty="0">
                <a:latin typeface="Arial"/>
                <a:ea typeface="맑은 고딕"/>
                <a:cs typeface="Arial"/>
              </a:rPr>
              <a:t> </a:t>
            </a:r>
            <a:r>
              <a:rPr lang="en-US" altLang="ko-KR" sz="2000" dirty="0" err="1">
                <a:latin typeface="Arial"/>
                <a:ea typeface="맑은 고딕"/>
                <a:cs typeface="Arial"/>
              </a:rPr>
              <a:t>생성한</a:t>
            </a:r>
            <a:r>
              <a:rPr lang="en-US" altLang="ko-KR" sz="2000" dirty="0">
                <a:latin typeface="Arial"/>
                <a:ea typeface="맑은 고딕"/>
                <a:cs typeface="Arial"/>
              </a:rPr>
              <a:t> fake</a:t>
            </a:r>
          </a:p>
        </p:txBody>
      </p:sp>
      <p:sp>
        <p:nvSpPr>
          <p:cNvPr id="6" name="부제목 2">
            <a:extLst>
              <a:ext uri="{FF2B5EF4-FFF2-40B4-BE49-F238E27FC236}">
                <a16:creationId xmlns:a16="http://schemas.microsoft.com/office/drawing/2014/main" id="{A6BD4A87-C489-49DD-B457-9AF281A525D5}"/>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pic>
        <p:nvPicPr>
          <p:cNvPr id="8" name="그림 7">
            <a:extLst>
              <a:ext uri="{FF2B5EF4-FFF2-40B4-BE49-F238E27FC236}">
                <a16:creationId xmlns:a16="http://schemas.microsoft.com/office/drawing/2014/main" id="{C868A6E3-9C43-4A71-B02D-C8A9C9486E30}"/>
              </a:ext>
            </a:extLst>
          </p:cNvPr>
          <p:cNvPicPr>
            <a:picLocks noChangeAspect="1"/>
          </p:cNvPicPr>
          <p:nvPr/>
        </p:nvPicPr>
        <p:blipFill>
          <a:blip r:embed="rId3"/>
          <a:stretch>
            <a:fillRect/>
          </a:stretch>
        </p:blipFill>
        <p:spPr>
          <a:xfrm>
            <a:off x="1065254" y="1063399"/>
            <a:ext cx="7135221" cy="3172268"/>
          </a:xfrm>
          <a:prstGeom prst="rect">
            <a:avLst/>
          </a:prstGeom>
        </p:spPr>
      </p:pic>
      <p:sp>
        <p:nvSpPr>
          <p:cNvPr id="9" name="TextBox 1">
            <a:extLst>
              <a:ext uri="{FF2B5EF4-FFF2-40B4-BE49-F238E27FC236}">
                <a16:creationId xmlns:a16="http://schemas.microsoft.com/office/drawing/2014/main" id="{4CA38A5C-E31D-44D9-ACA3-D9EDA92734E2}"/>
              </a:ext>
            </a:extLst>
          </p:cNvPr>
          <p:cNvSpPr txBox="1"/>
          <p:nvPr/>
        </p:nvSpPr>
        <p:spPr>
          <a:xfrm>
            <a:off x="461913" y="1063399"/>
            <a:ext cx="603341"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[11]</a:t>
            </a:r>
            <a:endParaRPr lang="ko-KR" altLang="en-US" dirty="0"/>
          </a:p>
        </p:txBody>
      </p:sp>
      <p:sp>
        <p:nvSpPr>
          <p:cNvPr id="10" name="TextBox 10">
            <a:extLst>
              <a:ext uri="{FF2B5EF4-FFF2-40B4-BE49-F238E27FC236}">
                <a16:creationId xmlns:a16="http://schemas.microsoft.com/office/drawing/2014/main" id="{CF57D17E-4985-4DEE-ACF1-C6BFB1A9926F}"/>
              </a:ext>
            </a:extLst>
          </p:cNvPr>
          <p:cNvSpPr txBox="1"/>
          <p:nvPr/>
        </p:nvSpPr>
        <p:spPr>
          <a:xfrm>
            <a:off x="327548" y="1318755"/>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spTree>
    <p:extLst>
      <p:ext uri="{BB962C8B-B14F-4D97-AF65-F5344CB8AC3E}">
        <p14:creationId xmlns:p14="http://schemas.microsoft.com/office/powerpoint/2010/main" val="3541445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sz="3500" b="1" dirty="0">
                <a:latin typeface="Arial"/>
                <a:ea typeface="맑은 고딕"/>
                <a:cs typeface="Arial"/>
              </a:rPr>
              <a:t>Play train</a:t>
            </a:r>
            <a:endParaRPr lang="en-US" sz="3500" dirty="0">
              <a:ea typeface="+mj-lt"/>
              <a:cs typeface="+mj-lt"/>
            </a:endParaRPr>
          </a:p>
        </p:txBody>
      </p:sp>
      <p:sp>
        <p:nvSpPr>
          <p:cNvPr id="6" name="부제목 2">
            <a:extLst>
              <a:ext uri="{FF2B5EF4-FFF2-40B4-BE49-F238E27FC236}">
                <a16:creationId xmlns:a16="http://schemas.microsoft.com/office/drawing/2014/main" id="{CEA5B239-4833-4181-8162-C45E9190197B}"/>
              </a:ext>
            </a:extLst>
          </p:cNvPr>
          <p:cNvSpPr txBox="1">
            <a:spLocks/>
          </p:cNvSpPr>
          <p:nvPr/>
        </p:nvSpPr>
        <p:spPr>
          <a:xfrm>
            <a:off x="670394" y="4872527"/>
            <a:ext cx="5027354" cy="456955"/>
          </a:xfrm>
          <a:prstGeom prst="rect">
            <a:avLst/>
          </a:prstGeom>
        </p:spPr>
        <p:txBody>
          <a:bodyPr vert="horz" lIns="91440" tIns="45720" rIns="91440" bIns="45720" rtlCol="0" anchor="t">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ko-KR" sz="2000" dirty="0">
                <a:latin typeface="Arial"/>
                <a:ea typeface="맑은 고딕"/>
                <a:cs typeface="Arial"/>
              </a:rPr>
              <a:t>This example epochs = 1 , </a:t>
            </a:r>
            <a:r>
              <a:rPr lang="en-US" altLang="ko-KR" sz="2000" dirty="0" err="1">
                <a:latin typeface="Arial"/>
                <a:ea typeface="맑은 고딕"/>
                <a:cs typeface="Arial"/>
              </a:rPr>
              <a:t>n_patch</a:t>
            </a:r>
            <a:r>
              <a:rPr lang="en-US" altLang="ko-KR" sz="2000" dirty="0">
                <a:latin typeface="Arial"/>
                <a:ea typeface="맑은 고딕"/>
                <a:cs typeface="Arial"/>
              </a:rPr>
              <a:t> =1</a:t>
            </a:r>
            <a:endParaRPr lang="ko-KR" altLang="en-US" dirty="0"/>
          </a:p>
        </p:txBody>
      </p:sp>
      <p:pic>
        <p:nvPicPr>
          <p:cNvPr id="12" name="그림 13" descr="텍스트이(가) 표시된 사진&#10;&#10;자동 생성된 설명">
            <a:extLst>
              <a:ext uri="{FF2B5EF4-FFF2-40B4-BE49-F238E27FC236}">
                <a16:creationId xmlns:a16="http://schemas.microsoft.com/office/drawing/2014/main" id="{A70B5F28-A59D-4B9E-BCA9-7194D9134A83}"/>
              </a:ext>
            </a:extLst>
          </p:cNvPr>
          <p:cNvPicPr>
            <a:picLocks noChangeAspect="1"/>
          </p:cNvPicPr>
          <p:nvPr/>
        </p:nvPicPr>
        <p:blipFill>
          <a:blip r:embed="rId2"/>
          <a:stretch>
            <a:fillRect/>
          </a:stretch>
        </p:blipFill>
        <p:spPr>
          <a:xfrm>
            <a:off x="7010400" y="1292724"/>
            <a:ext cx="4038599" cy="2998924"/>
          </a:xfrm>
          <a:prstGeom prst="rect">
            <a:avLst/>
          </a:prstGeom>
        </p:spPr>
      </p:pic>
      <p:pic>
        <p:nvPicPr>
          <p:cNvPr id="3" name="그림 2">
            <a:extLst>
              <a:ext uri="{FF2B5EF4-FFF2-40B4-BE49-F238E27FC236}">
                <a16:creationId xmlns:a16="http://schemas.microsoft.com/office/drawing/2014/main" id="{49B8AE3D-83B6-419A-A599-A59748B2FF4A}"/>
              </a:ext>
            </a:extLst>
          </p:cNvPr>
          <p:cNvPicPr>
            <a:picLocks noChangeAspect="1"/>
          </p:cNvPicPr>
          <p:nvPr/>
        </p:nvPicPr>
        <p:blipFill>
          <a:blip r:embed="rId3"/>
          <a:stretch>
            <a:fillRect/>
          </a:stretch>
        </p:blipFill>
        <p:spPr>
          <a:xfrm>
            <a:off x="856344" y="1405663"/>
            <a:ext cx="5092010" cy="3065093"/>
          </a:xfrm>
          <a:prstGeom prst="rect">
            <a:avLst/>
          </a:prstGeom>
        </p:spPr>
      </p:pic>
      <p:sp>
        <p:nvSpPr>
          <p:cNvPr id="9" name="TextBox 1">
            <a:extLst>
              <a:ext uri="{FF2B5EF4-FFF2-40B4-BE49-F238E27FC236}">
                <a16:creationId xmlns:a16="http://schemas.microsoft.com/office/drawing/2014/main" id="{A61F2F06-D960-44AF-9ECE-F0BE37DDAEF9}"/>
              </a:ext>
            </a:extLst>
          </p:cNvPr>
          <p:cNvSpPr txBox="1"/>
          <p:nvPr/>
        </p:nvSpPr>
        <p:spPr>
          <a:xfrm>
            <a:off x="261599" y="1352215"/>
            <a:ext cx="59474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t>[12]</a:t>
            </a:r>
            <a:endParaRPr lang="ko-KR" altLang="en-US" dirty="0"/>
          </a:p>
        </p:txBody>
      </p:sp>
      <p:sp>
        <p:nvSpPr>
          <p:cNvPr id="11" name="TextBox 10">
            <a:extLst>
              <a:ext uri="{FF2B5EF4-FFF2-40B4-BE49-F238E27FC236}">
                <a16:creationId xmlns:a16="http://schemas.microsoft.com/office/drawing/2014/main" id="{C80B8894-D464-4B14-9FCB-08F82FFABE42}"/>
              </a:ext>
            </a:extLst>
          </p:cNvPr>
          <p:cNvSpPr txBox="1"/>
          <p:nvPr/>
        </p:nvSpPr>
        <p:spPr>
          <a:xfrm>
            <a:off x="118638" y="1607571"/>
            <a:ext cx="798195" cy="26161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i="0" dirty="0">
                <a:solidFill>
                  <a:srgbClr val="000000"/>
                </a:solidFill>
                <a:effectLst/>
                <a:latin typeface="+mn-ea"/>
              </a:rPr>
              <a:t>Copying</a:t>
            </a:r>
            <a:endParaRPr lang="ko-KR" altLang="en-US" sz="1100" dirty="0">
              <a:latin typeface="+mn-ea"/>
            </a:endParaRPr>
          </a:p>
        </p:txBody>
      </p:sp>
      <p:sp>
        <p:nvSpPr>
          <p:cNvPr id="13" name="부제목 2">
            <a:extLst>
              <a:ext uri="{FF2B5EF4-FFF2-40B4-BE49-F238E27FC236}">
                <a16:creationId xmlns:a16="http://schemas.microsoft.com/office/drawing/2014/main" id="{9EBCF3D0-A6E5-401F-AA1B-6C1921686E78}"/>
              </a:ext>
            </a:extLst>
          </p:cNvPr>
          <p:cNvSpPr txBox="1">
            <a:spLocks/>
          </p:cNvSpPr>
          <p:nvPr/>
        </p:nvSpPr>
        <p:spPr>
          <a:xfrm>
            <a:off x="3109" y="6562733"/>
            <a:ext cx="12185791" cy="295267"/>
          </a:xfrm>
          <a:prstGeom prst="rect">
            <a:avLst/>
          </a:prstGeom>
          <a:ln>
            <a:solidFill>
              <a:srgbClr val="E3E3E3"/>
            </a:solidFill>
          </a:ln>
        </p:spPr>
        <p:txBody>
          <a:bodyPr vert="horz" lIns="91440" tIns="45720" rIns="91440" bIns="45720" rtlCol="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4"/>
              </a:rPr>
              <a:t>https://machinelearningmastery.com/how-to-develop-a-pix2pix-gan-for-image-to-image-translation/</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2235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1BE9EE-AC62-4501-A31C-76DFBB4DD085}"/>
              </a:ext>
            </a:extLst>
          </p:cNvPr>
          <p:cNvSpPr>
            <a:spLocks noGrp="1"/>
          </p:cNvSpPr>
          <p:nvPr>
            <p:ph type="ctrTitle"/>
          </p:nvPr>
        </p:nvSpPr>
        <p:spPr>
          <a:xfrm>
            <a:off x="0" y="329988"/>
            <a:ext cx="12192000" cy="601910"/>
          </a:xfrm>
        </p:spPr>
        <p:txBody>
          <a:bodyPr>
            <a:normAutofit/>
          </a:bodyPr>
          <a:lstStyle/>
          <a:p>
            <a:r>
              <a:rPr lang="en-US" altLang="ko-KR" sz="3500" b="1" dirty="0">
                <a:latin typeface="Arial" panose="020B0604020202020204" pitchFamily="34" charset="0"/>
                <a:cs typeface="Arial" panose="020B0604020202020204" pitchFamily="34" charset="0"/>
              </a:rPr>
              <a:t>What</a:t>
            </a:r>
            <a:r>
              <a:rPr lang="ko-KR" altLang="en-US" sz="3500" b="1" dirty="0">
                <a:latin typeface="Arial" panose="020B0604020202020204" pitchFamily="34" charset="0"/>
                <a:cs typeface="Arial" panose="020B0604020202020204" pitchFamily="34" charset="0"/>
              </a:rPr>
              <a:t> </a:t>
            </a:r>
            <a:r>
              <a:rPr lang="en-US" altLang="ko-KR" sz="3500" b="1" dirty="0">
                <a:latin typeface="Arial" panose="020B0604020202020204" pitchFamily="34" charset="0"/>
                <a:cs typeface="Arial" panose="020B0604020202020204" pitchFamily="34" charset="0"/>
              </a:rPr>
              <a:t>is</a:t>
            </a:r>
            <a:r>
              <a:rPr lang="ko-KR" altLang="en-US" sz="3500" b="1" dirty="0">
                <a:latin typeface="Arial" panose="020B0604020202020204" pitchFamily="34" charset="0"/>
                <a:cs typeface="Arial" panose="020B0604020202020204" pitchFamily="34" charset="0"/>
              </a:rPr>
              <a:t> </a:t>
            </a:r>
            <a:r>
              <a:rPr lang="en-US" altLang="ko-KR" sz="3500" b="1" dirty="0">
                <a:latin typeface="Arial" panose="020B0604020202020204" pitchFamily="34" charset="0"/>
                <a:cs typeface="Arial" panose="020B0604020202020204" pitchFamily="34" charset="0"/>
              </a:rPr>
              <a:t>Pix2Pix?</a:t>
            </a:r>
            <a:endParaRPr lang="ko-KR" altLang="en-US" sz="3500" b="1" dirty="0">
              <a:latin typeface="Arial" panose="020B0604020202020204" pitchFamily="34" charset="0"/>
              <a:cs typeface="Arial" panose="020B0604020202020204" pitchFamily="34" charset="0"/>
            </a:endParaRPr>
          </a:p>
        </p:txBody>
      </p:sp>
      <p:sp>
        <p:nvSpPr>
          <p:cNvPr id="13" name="부제목 2">
            <a:extLst>
              <a:ext uri="{FF2B5EF4-FFF2-40B4-BE49-F238E27FC236}">
                <a16:creationId xmlns:a16="http://schemas.microsoft.com/office/drawing/2014/main" id="{81C8BACC-3188-4E2A-BCE8-7C491E97F69E}"/>
              </a:ext>
            </a:extLst>
          </p:cNvPr>
          <p:cNvSpPr txBox="1">
            <a:spLocks/>
          </p:cNvSpPr>
          <p:nvPr/>
        </p:nvSpPr>
        <p:spPr>
          <a:xfrm>
            <a:off x="322052" y="1068966"/>
            <a:ext cx="11547896" cy="210880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Image-to-Image translation is the task that translates images from one domain to another by learning a mapping between the input and output images.</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And the models representing these fields(image-to-image translation) are </a:t>
            </a:r>
            <a:r>
              <a:rPr lang="en-US" altLang="ko-KR" sz="2000" b="1" dirty="0">
                <a:latin typeface="Arial" panose="020B0604020202020204" pitchFamily="34" charset="0"/>
                <a:ea typeface="나눔스퀘어" panose="020B0600000101010101" pitchFamily="50" charset="-127"/>
                <a:cs typeface="Arial" panose="020B0604020202020204" pitchFamily="34" charset="0"/>
              </a:rPr>
              <a:t>pix2pix</a:t>
            </a:r>
            <a:r>
              <a:rPr lang="en-US" altLang="ko-KR" sz="2000" dirty="0">
                <a:latin typeface="Arial" panose="020B0604020202020204" pitchFamily="34" charset="0"/>
                <a:ea typeface="나눔스퀘어" panose="020B0600000101010101" pitchFamily="50" charset="-127"/>
                <a:cs typeface="Arial" panose="020B0604020202020204" pitchFamily="34" charset="0"/>
              </a:rPr>
              <a:t> and </a:t>
            </a:r>
            <a:r>
              <a:rPr lang="en-US" altLang="ko-KR" sz="2000" dirty="0" err="1">
                <a:latin typeface="Arial" panose="020B0604020202020204" pitchFamily="34" charset="0"/>
                <a:ea typeface="나눔스퀘어" panose="020B0600000101010101" pitchFamily="50" charset="-127"/>
                <a:cs typeface="Arial" panose="020B0604020202020204" pitchFamily="34" charset="0"/>
              </a:rPr>
              <a:t>CycleGAN</a:t>
            </a:r>
            <a:r>
              <a:rPr lang="en-US" altLang="ko-KR" sz="2000" dirty="0">
                <a:latin typeface="Arial" panose="020B0604020202020204" pitchFamily="34" charset="0"/>
                <a:ea typeface="나눔스퀘어" panose="020B0600000101010101" pitchFamily="50" charset="-127"/>
                <a:cs typeface="Arial" panose="020B0604020202020204" pitchFamily="34" charset="0"/>
              </a:rPr>
              <a:t>.</a:t>
            </a:r>
          </a:p>
          <a:p>
            <a:pPr marL="342900" indent="-342900" algn="l">
              <a:lnSpc>
                <a:spcPct val="100000"/>
              </a:lnSpc>
              <a:buFont typeface="Arial" panose="020B0604020202020204" pitchFamily="34" charset="0"/>
              <a:buChar char="•"/>
            </a:pPr>
            <a:r>
              <a:rPr lang="en-US" altLang="ko-KR" sz="2000" b="1" dirty="0">
                <a:latin typeface="Arial" panose="020B0604020202020204" pitchFamily="34" charset="0"/>
                <a:ea typeface="나눔스퀘어" panose="020B0600000101010101" pitchFamily="50" charset="-127"/>
                <a:cs typeface="Arial" panose="020B0604020202020204" pitchFamily="34" charset="0"/>
              </a:rPr>
              <a:t>Pix2Pix GAN </a:t>
            </a:r>
            <a:r>
              <a:rPr lang="en-US" altLang="ko-KR" sz="2000" dirty="0">
                <a:latin typeface="Arial" panose="020B0604020202020204" pitchFamily="34" charset="0"/>
                <a:ea typeface="나눔스퀘어" panose="020B0600000101010101" pitchFamily="50" charset="-127"/>
                <a:cs typeface="Arial" panose="020B0604020202020204" pitchFamily="34" charset="0"/>
              </a:rPr>
              <a:t>further extends the idea of CGAN, where the images are translated from input to an output image, conditioned on the input image.</a:t>
            </a:r>
          </a:p>
        </p:txBody>
      </p:sp>
      <p:sp>
        <p:nvSpPr>
          <p:cNvPr id="7" name="Line 6">
            <a:extLst>
              <a:ext uri="{FF2B5EF4-FFF2-40B4-BE49-F238E27FC236}">
                <a16:creationId xmlns:a16="http://schemas.microsoft.com/office/drawing/2014/main" id="{FB53EB53-940B-4655-A6F6-24F955483C64}"/>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부제목 2">
            <a:extLst>
              <a:ext uri="{FF2B5EF4-FFF2-40B4-BE49-F238E27FC236}">
                <a16:creationId xmlns:a16="http://schemas.microsoft.com/office/drawing/2014/main" id="{B0430704-0A4B-4952-AB8E-0E5A3663EC3E}"/>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2"/>
              </a:rPr>
              <a:t>https://ysbsb.github.io/gan/2020/06/17/GAN-newbie-guide.html</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pic>
        <p:nvPicPr>
          <p:cNvPr id="5" name="그림 4">
            <a:extLst>
              <a:ext uri="{FF2B5EF4-FFF2-40B4-BE49-F238E27FC236}">
                <a16:creationId xmlns:a16="http://schemas.microsoft.com/office/drawing/2014/main" id="{F1513F69-1B18-4437-9FA5-3E43DCFA3148}"/>
              </a:ext>
            </a:extLst>
          </p:cNvPr>
          <p:cNvPicPr>
            <a:picLocks noChangeAspect="1"/>
          </p:cNvPicPr>
          <p:nvPr/>
        </p:nvPicPr>
        <p:blipFill>
          <a:blip r:embed="rId3"/>
          <a:stretch>
            <a:fillRect/>
          </a:stretch>
        </p:blipFill>
        <p:spPr>
          <a:xfrm>
            <a:off x="1640924" y="3053071"/>
            <a:ext cx="8903942" cy="3471181"/>
          </a:xfrm>
          <a:prstGeom prst="rect">
            <a:avLst/>
          </a:prstGeom>
        </p:spPr>
      </p:pic>
    </p:spTree>
    <p:extLst>
      <p:ext uri="{BB962C8B-B14F-4D97-AF65-F5344CB8AC3E}">
        <p14:creationId xmlns:p14="http://schemas.microsoft.com/office/powerpoint/2010/main" val="314472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AN - 개념 이해">
            <a:extLst>
              <a:ext uri="{FF2B5EF4-FFF2-40B4-BE49-F238E27FC236}">
                <a16:creationId xmlns:a16="http://schemas.microsoft.com/office/drawing/2014/main" id="{85B0D698-325A-43E5-8867-CCBDAF21C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783" y="3003623"/>
            <a:ext cx="6860223" cy="3611159"/>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051BE9EE-AC62-4501-A31C-76DFBB4DD085}"/>
              </a:ext>
            </a:extLst>
          </p:cNvPr>
          <p:cNvSpPr>
            <a:spLocks noGrp="1"/>
          </p:cNvSpPr>
          <p:nvPr>
            <p:ph type="ctrTitle"/>
          </p:nvPr>
        </p:nvSpPr>
        <p:spPr>
          <a:xfrm>
            <a:off x="0" y="329988"/>
            <a:ext cx="12192000" cy="601910"/>
          </a:xfrm>
        </p:spPr>
        <p:txBody>
          <a:bodyPr>
            <a:normAutofit/>
          </a:bodyPr>
          <a:lstStyle/>
          <a:p>
            <a:r>
              <a:rPr lang="en-US" altLang="ko-KR" sz="3500" b="1" dirty="0">
                <a:latin typeface="Arial" panose="020B0604020202020204" pitchFamily="34" charset="0"/>
                <a:cs typeface="Arial" panose="020B0604020202020204" pitchFamily="34" charset="0"/>
              </a:rPr>
              <a:t>Prerequisites : GAN </a:t>
            </a:r>
            <a:endParaRPr lang="ko-KR" altLang="en-US" sz="3500" b="1" dirty="0">
              <a:latin typeface="Arial" panose="020B0604020202020204" pitchFamily="34" charset="0"/>
              <a:cs typeface="Arial" panose="020B0604020202020204" pitchFamily="34" charset="0"/>
            </a:endParaRPr>
          </a:p>
        </p:txBody>
      </p:sp>
      <p:sp>
        <p:nvSpPr>
          <p:cNvPr id="13" name="부제목 2">
            <a:extLst>
              <a:ext uri="{FF2B5EF4-FFF2-40B4-BE49-F238E27FC236}">
                <a16:creationId xmlns:a16="http://schemas.microsoft.com/office/drawing/2014/main" id="{81C8BACC-3188-4E2A-BCE8-7C491E97F69E}"/>
              </a:ext>
            </a:extLst>
          </p:cNvPr>
          <p:cNvSpPr txBox="1">
            <a:spLocks/>
          </p:cNvSpPr>
          <p:nvPr/>
        </p:nvSpPr>
        <p:spPr>
          <a:xfrm>
            <a:off x="322052" y="1068964"/>
            <a:ext cx="11547896" cy="265201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Prior to learning up pix2pix modeling, it is easier to understand with basic knowledge of </a:t>
            </a:r>
            <a:r>
              <a:rPr lang="en-US" altLang="ko-KR" sz="2000" b="1" dirty="0">
                <a:latin typeface="Arial" panose="020B0604020202020204" pitchFamily="34" charset="0"/>
                <a:ea typeface="나눔스퀘어" panose="020B0600000101010101" pitchFamily="50" charset="-127"/>
                <a:cs typeface="Arial" panose="020B0604020202020204" pitchFamily="34" charset="0"/>
              </a:rPr>
              <a:t>GAN</a:t>
            </a:r>
            <a:r>
              <a:rPr lang="en-US" altLang="ko-KR" sz="2000" dirty="0">
                <a:latin typeface="Arial" panose="020B0604020202020204" pitchFamily="34" charset="0"/>
                <a:ea typeface="나눔스퀘어" panose="020B0600000101010101" pitchFamily="50" charset="-127"/>
                <a:cs typeface="Arial" panose="020B0604020202020204" pitchFamily="34" charset="0"/>
              </a:rPr>
              <a:t> and </a:t>
            </a:r>
            <a:r>
              <a:rPr lang="en-US" altLang="ko-KR" sz="2000" b="1" dirty="0">
                <a:latin typeface="Arial" panose="020B0604020202020204" pitchFamily="34" charset="0"/>
                <a:ea typeface="나눔스퀘어" panose="020B0600000101010101" pitchFamily="50" charset="-127"/>
                <a:cs typeface="Arial" panose="020B0604020202020204" pitchFamily="34" charset="0"/>
              </a:rPr>
              <a:t>CGAN</a:t>
            </a:r>
            <a:r>
              <a:rPr lang="en-US" altLang="ko-KR" sz="2000" dirty="0">
                <a:latin typeface="Arial" panose="020B0604020202020204" pitchFamily="34" charset="0"/>
                <a:ea typeface="나눔스퀘어" panose="020B0600000101010101" pitchFamily="50" charset="-127"/>
                <a:cs typeface="Arial" panose="020B0604020202020204" pitchFamily="34" charset="0"/>
              </a:rPr>
              <a:t>. Especially, authors of the paper emphasizes </a:t>
            </a:r>
            <a:r>
              <a:rPr lang="en-US" altLang="ko-KR" sz="2000" b="1" dirty="0">
                <a:latin typeface="Arial" panose="020B0604020202020204" pitchFamily="34" charset="0"/>
                <a:ea typeface="나눔스퀘어" panose="020B0600000101010101" pitchFamily="50" charset="-127"/>
                <a:cs typeface="Arial" panose="020B0604020202020204" pitchFamily="34" charset="0"/>
              </a:rPr>
              <a:t>Conditional Adversarial Networks, CGAN</a:t>
            </a:r>
            <a:r>
              <a:rPr lang="en-US" altLang="ko-KR" sz="2000" dirty="0">
                <a:latin typeface="Arial" panose="020B0604020202020204" pitchFamily="34" charset="0"/>
                <a:ea typeface="나눔스퀘어" panose="020B0600000101010101" pitchFamily="50" charset="-127"/>
                <a:cs typeface="Arial" panose="020B0604020202020204" pitchFamily="34" charset="0"/>
              </a:rPr>
              <a:t>. </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Generative adversarial network, or GAN for short, are an approach to generative modeling using deep learning methods, such as convolutional neural networks(CNN).</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a:t>
            </a:r>
            <a:r>
              <a:rPr lang="en-US" altLang="ko-KR" sz="2000" b="1" dirty="0">
                <a:latin typeface="Arial" panose="020B0604020202020204" pitchFamily="34" charset="0"/>
                <a:ea typeface="나눔스퀘어" panose="020B0600000101010101" pitchFamily="50" charset="-127"/>
                <a:cs typeface="Arial" panose="020B0604020202020204" pitchFamily="34" charset="0"/>
              </a:rPr>
              <a:t>generator model</a:t>
            </a:r>
            <a:r>
              <a:rPr lang="en-US" altLang="ko-KR" sz="2000" dirty="0">
                <a:latin typeface="Arial" panose="020B0604020202020204" pitchFamily="34" charset="0"/>
                <a:ea typeface="나눔스퀘어" panose="020B0600000101010101" pitchFamily="50" charset="-127"/>
                <a:cs typeface="Arial" panose="020B0604020202020204" pitchFamily="34" charset="0"/>
              </a:rPr>
              <a:t> that we train to generate new examples, and the </a:t>
            </a:r>
            <a:r>
              <a:rPr lang="en-US" altLang="ko-KR" sz="2000" b="1" dirty="0">
                <a:latin typeface="Arial" panose="020B0604020202020204" pitchFamily="34" charset="0"/>
                <a:ea typeface="나눔스퀘어" panose="020B0600000101010101" pitchFamily="50" charset="-127"/>
                <a:cs typeface="Arial" panose="020B0604020202020204" pitchFamily="34" charset="0"/>
              </a:rPr>
              <a:t>discriminator model</a:t>
            </a:r>
            <a:r>
              <a:rPr lang="en-US" altLang="ko-KR" sz="2000" dirty="0">
                <a:latin typeface="Arial" panose="020B0604020202020204" pitchFamily="34" charset="0"/>
                <a:ea typeface="나눔스퀘어" panose="020B0600000101010101" pitchFamily="50" charset="-127"/>
                <a:cs typeface="Arial" panose="020B0604020202020204" pitchFamily="34" charset="0"/>
              </a:rPr>
              <a:t> that tries to classify examples as either real(from the domain) or fake(generated).  </a:t>
            </a:r>
          </a:p>
        </p:txBody>
      </p:sp>
      <p:sp>
        <p:nvSpPr>
          <p:cNvPr id="7" name="Line 6">
            <a:extLst>
              <a:ext uri="{FF2B5EF4-FFF2-40B4-BE49-F238E27FC236}">
                <a16:creationId xmlns:a16="http://schemas.microsoft.com/office/drawing/2014/main" id="{FB53EB53-940B-4655-A6F6-24F955483C64}"/>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부제목 2">
            <a:extLst>
              <a:ext uri="{FF2B5EF4-FFF2-40B4-BE49-F238E27FC236}">
                <a16:creationId xmlns:a16="http://schemas.microsoft.com/office/drawing/2014/main" id="{B0430704-0A4B-4952-AB8E-0E5A3663EC3E}"/>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https://ysbsb.github.io/gan/2020/06/17/GAN-newbie-guide.html</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246580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417A6C06-C6D1-4840-8E1E-75B060304DDA}"/>
              </a:ext>
            </a:extLst>
          </p:cNvPr>
          <p:cNvGrpSpPr/>
          <p:nvPr/>
        </p:nvGrpSpPr>
        <p:grpSpPr>
          <a:xfrm>
            <a:off x="322052" y="2213010"/>
            <a:ext cx="7609082" cy="4280109"/>
            <a:chOff x="2291459" y="2122801"/>
            <a:chExt cx="7609082" cy="4280109"/>
          </a:xfrm>
        </p:grpSpPr>
        <p:pic>
          <p:nvPicPr>
            <p:cNvPr id="1026" name="Picture 2" descr="GAN 종류 정리_2">
              <a:extLst>
                <a:ext uri="{FF2B5EF4-FFF2-40B4-BE49-F238E27FC236}">
                  <a16:creationId xmlns:a16="http://schemas.microsoft.com/office/drawing/2014/main" id="{87109198-5305-4BDF-B5D5-03E1F0D74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459" y="2122801"/>
              <a:ext cx="7609082" cy="4280109"/>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C04E188D-A973-415F-88CF-AB341243436F}"/>
                </a:ext>
              </a:extLst>
            </p:cNvPr>
            <p:cNvSpPr/>
            <p:nvPr/>
          </p:nvSpPr>
          <p:spPr>
            <a:xfrm>
              <a:off x="5821378" y="4345662"/>
              <a:ext cx="660903" cy="86913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6AA9C040-F9B4-4D77-97C7-E18A38B6B876}"/>
                </a:ext>
              </a:extLst>
            </p:cNvPr>
            <p:cNvSpPr txBox="1"/>
            <p:nvPr/>
          </p:nvSpPr>
          <p:spPr>
            <a:xfrm>
              <a:off x="5500432" y="4019352"/>
              <a:ext cx="1302793" cy="323165"/>
            </a:xfrm>
            <a:prstGeom prst="rect">
              <a:avLst/>
            </a:prstGeom>
            <a:noFill/>
          </p:spPr>
          <p:txBody>
            <a:bodyPr wrap="none" rtlCol="0">
              <a:spAutoFit/>
            </a:bodyPr>
            <a:lstStyle/>
            <a:p>
              <a:r>
                <a:rPr lang="en-US" altLang="ko-KR" sz="1500" dirty="0"/>
                <a:t>We are here!</a:t>
              </a:r>
              <a:endParaRPr lang="ko-KR" altLang="en-US" sz="1500" dirty="0"/>
            </a:p>
          </p:txBody>
        </p:sp>
      </p:grpSp>
      <p:sp>
        <p:nvSpPr>
          <p:cNvPr id="2" name="제목 1">
            <a:extLst>
              <a:ext uri="{FF2B5EF4-FFF2-40B4-BE49-F238E27FC236}">
                <a16:creationId xmlns:a16="http://schemas.microsoft.com/office/drawing/2014/main" id="{051BE9EE-AC62-4501-A31C-76DFBB4DD085}"/>
              </a:ext>
            </a:extLst>
          </p:cNvPr>
          <p:cNvSpPr>
            <a:spLocks noGrp="1"/>
          </p:cNvSpPr>
          <p:nvPr>
            <p:ph type="ctrTitle"/>
          </p:nvPr>
        </p:nvSpPr>
        <p:spPr>
          <a:xfrm>
            <a:off x="0" y="329988"/>
            <a:ext cx="12192000" cy="601910"/>
          </a:xfrm>
        </p:spPr>
        <p:txBody>
          <a:bodyPr>
            <a:normAutofit/>
          </a:bodyPr>
          <a:lstStyle/>
          <a:p>
            <a:r>
              <a:rPr lang="en-US" altLang="ko-KR" sz="3500" b="1" dirty="0">
                <a:latin typeface="Arial" panose="020B0604020202020204" pitchFamily="34" charset="0"/>
                <a:cs typeface="Arial" panose="020B0604020202020204" pitchFamily="34" charset="0"/>
              </a:rPr>
              <a:t>Prerequisites : CGAN</a:t>
            </a:r>
            <a:endParaRPr lang="ko-KR" altLang="en-US" sz="3500" b="1" dirty="0">
              <a:latin typeface="Arial" panose="020B0604020202020204" pitchFamily="34" charset="0"/>
              <a:cs typeface="Arial" panose="020B0604020202020204" pitchFamily="34" charset="0"/>
            </a:endParaRPr>
          </a:p>
        </p:txBody>
      </p:sp>
      <p:sp>
        <p:nvSpPr>
          <p:cNvPr id="13" name="부제목 2">
            <a:extLst>
              <a:ext uri="{FF2B5EF4-FFF2-40B4-BE49-F238E27FC236}">
                <a16:creationId xmlns:a16="http://schemas.microsoft.com/office/drawing/2014/main" id="{81C8BACC-3188-4E2A-BCE8-7C491E97F69E}"/>
              </a:ext>
            </a:extLst>
          </p:cNvPr>
          <p:cNvSpPr txBox="1">
            <a:spLocks/>
          </p:cNvSpPr>
          <p:nvPr/>
        </p:nvSpPr>
        <p:spPr>
          <a:xfrm>
            <a:off x="322052" y="1068966"/>
            <a:ext cx="11547896" cy="143597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Prior to learning up pix2pix modeling, it is easier to understand with basic knowledge of GAN and CNN. Especially, authors of the paper emphasizes Conditional Adversarial Networks, CGAN. </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 </a:t>
            </a:r>
          </a:p>
        </p:txBody>
      </p:sp>
      <p:sp>
        <p:nvSpPr>
          <p:cNvPr id="7" name="Line 6">
            <a:extLst>
              <a:ext uri="{FF2B5EF4-FFF2-40B4-BE49-F238E27FC236}">
                <a16:creationId xmlns:a16="http://schemas.microsoft.com/office/drawing/2014/main" id="{FB53EB53-940B-4655-A6F6-24F955483C64}"/>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 name="부제목 2">
            <a:extLst>
              <a:ext uri="{FF2B5EF4-FFF2-40B4-BE49-F238E27FC236}">
                <a16:creationId xmlns:a16="http://schemas.microsoft.com/office/drawing/2014/main" id="{B0430704-0A4B-4952-AB8E-0E5A3663EC3E}"/>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https://ysbsb.github.io/gan/2020/06/17/GAN-newbie-guide.html</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pic>
        <p:nvPicPr>
          <p:cNvPr id="1028" name="Picture 4" descr="9-1">
            <a:extLst>
              <a:ext uri="{FF2B5EF4-FFF2-40B4-BE49-F238E27FC236}">
                <a16:creationId xmlns:a16="http://schemas.microsoft.com/office/drawing/2014/main" id="{A1AA6989-457C-4719-AEF3-D7A642A96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128" y="2536387"/>
            <a:ext cx="4182096" cy="378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20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a:extLst>
              <a:ext uri="{FF2B5EF4-FFF2-40B4-BE49-F238E27FC236}">
                <a16:creationId xmlns:a16="http://schemas.microsoft.com/office/drawing/2014/main" id="{C16D5D62-8177-48AD-AB83-6E765291FB51}"/>
              </a:ext>
            </a:extLst>
          </p:cNvPr>
          <p:cNvGrpSpPr/>
          <p:nvPr/>
        </p:nvGrpSpPr>
        <p:grpSpPr>
          <a:xfrm>
            <a:off x="3279095" y="1312662"/>
            <a:ext cx="5627437" cy="534889"/>
            <a:chOff x="108231" y="5773125"/>
            <a:chExt cx="6752475" cy="618674"/>
          </a:xfrm>
        </p:grpSpPr>
        <p:pic>
          <p:nvPicPr>
            <p:cNvPr id="19" name="그림 18">
              <a:extLst>
                <a:ext uri="{FF2B5EF4-FFF2-40B4-BE49-F238E27FC236}">
                  <a16:creationId xmlns:a16="http://schemas.microsoft.com/office/drawing/2014/main" id="{EEA02958-258A-464D-A009-59AF50F0BFD9}"/>
                </a:ext>
              </a:extLst>
            </p:cNvPr>
            <p:cNvPicPr>
              <a:picLocks noChangeAspect="1"/>
            </p:cNvPicPr>
            <p:nvPr/>
          </p:nvPicPr>
          <p:blipFill rotWithShape="1">
            <a:blip r:embed="rId2"/>
            <a:srcRect l="34530" t="50724"/>
            <a:stretch/>
          </p:blipFill>
          <p:spPr>
            <a:xfrm>
              <a:off x="3681432" y="5911755"/>
              <a:ext cx="3179274" cy="480044"/>
            </a:xfrm>
            <a:prstGeom prst="rect">
              <a:avLst/>
            </a:prstGeom>
          </p:spPr>
        </p:pic>
        <p:pic>
          <p:nvPicPr>
            <p:cNvPr id="21" name="그림 20">
              <a:extLst>
                <a:ext uri="{FF2B5EF4-FFF2-40B4-BE49-F238E27FC236}">
                  <a16:creationId xmlns:a16="http://schemas.microsoft.com/office/drawing/2014/main" id="{3A8DF57A-93FA-4CD6-B635-4E2D91A07D56}"/>
                </a:ext>
              </a:extLst>
            </p:cNvPr>
            <p:cNvPicPr>
              <a:picLocks noChangeAspect="1"/>
            </p:cNvPicPr>
            <p:nvPr/>
          </p:nvPicPr>
          <p:blipFill rotWithShape="1">
            <a:blip r:embed="rId2"/>
            <a:srcRect t="-1" r="23366" b="50724"/>
            <a:stretch/>
          </p:blipFill>
          <p:spPr>
            <a:xfrm>
              <a:off x="108231" y="5773125"/>
              <a:ext cx="3721385" cy="480044"/>
            </a:xfrm>
            <a:prstGeom prst="rect">
              <a:avLst/>
            </a:prstGeom>
          </p:spPr>
        </p:pic>
      </p:grpSp>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Objective </a:t>
            </a:r>
            <a:endParaRPr lang="ko-KR" altLang="en-US" sz="3500" b="1" dirty="0">
              <a:latin typeface="Arial" panose="020B0604020202020204" pitchFamily="34" charset="0"/>
              <a:cs typeface="Arial" panose="020B0604020202020204" pitchFamily="34" charset="0"/>
            </a:endParaRPr>
          </a:p>
        </p:txBody>
      </p:sp>
      <p:sp>
        <p:nvSpPr>
          <p:cNvPr id="20" name="Line 6">
            <a:extLst>
              <a:ext uri="{FF2B5EF4-FFF2-40B4-BE49-F238E27FC236}">
                <a16:creationId xmlns:a16="http://schemas.microsoft.com/office/drawing/2014/main" id="{E3D63B3B-7842-4540-82BC-97CDBD331D4E}"/>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부제목 2">
            <a:extLst>
              <a:ext uri="{FF2B5EF4-FFF2-40B4-BE49-F238E27FC236}">
                <a16:creationId xmlns:a16="http://schemas.microsoft.com/office/drawing/2014/main" id="{AE491371-C3EE-4241-B965-969F3F0E44C5}"/>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https://arxiv.org/abs/1611.07004</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a:p>
            <a:pPr algn="r">
              <a:lnSpc>
                <a:spcPct val="100000"/>
              </a:lnSpc>
            </a:pP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grpSp>
        <p:nvGrpSpPr>
          <p:cNvPr id="6" name="그룹 5">
            <a:extLst>
              <a:ext uri="{FF2B5EF4-FFF2-40B4-BE49-F238E27FC236}">
                <a16:creationId xmlns:a16="http://schemas.microsoft.com/office/drawing/2014/main" id="{3FE57AFA-F4EF-4676-AC0E-FB40D356AD36}"/>
              </a:ext>
            </a:extLst>
          </p:cNvPr>
          <p:cNvGrpSpPr/>
          <p:nvPr/>
        </p:nvGrpSpPr>
        <p:grpSpPr>
          <a:xfrm>
            <a:off x="963434" y="3679016"/>
            <a:ext cx="10772727" cy="2845236"/>
            <a:chOff x="963434" y="2786872"/>
            <a:chExt cx="10772727" cy="2845236"/>
          </a:xfrm>
        </p:grpSpPr>
        <p:grpSp>
          <p:nvGrpSpPr>
            <p:cNvPr id="9" name="그룹 8">
              <a:extLst>
                <a:ext uri="{FF2B5EF4-FFF2-40B4-BE49-F238E27FC236}">
                  <a16:creationId xmlns:a16="http://schemas.microsoft.com/office/drawing/2014/main" id="{F121CA43-36C0-41CD-ABE1-20C69812B23C}"/>
                </a:ext>
              </a:extLst>
            </p:cNvPr>
            <p:cNvGrpSpPr/>
            <p:nvPr/>
          </p:nvGrpSpPr>
          <p:grpSpPr>
            <a:xfrm>
              <a:off x="2253676" y="2786872"/>
              <a:ext cx="7684647" cy="1210309"/>
              <a:chOff x="1493859" y="3057202"/>
              <a:chExt cx="8824291" cy="1389799"/>
            </a:xfrm>
          </p:grpSpPr>
          <p:pic>
            <p:nvPicPr>
              <p:cNvPr id="10" name="그림 9">
                <a:extLst>
                  <a:ext uri="{FF2B5EF4-FFF2-40B4-BE49-F238E27FC236}">
                    <a16:creationId xmlns:a16="http://schemas.microsoft.com/office/drawing/2014/main" id="{47B5657E-DFD2-4596-BDAB-A478418869AE}"/>
                  </a:ext>
                </a:extLst>
              </p:cNvPr>
              <p:cNvPicPr>
                <a:picLocks noChangeAspect="1"/>
              </p:cNvPicPr>
              <p:nvPr/>
            </p:nvPicPr>
            <p:blipFill rotWithShape="1">
              <a:blip r:embed="rId4"/>
              <a:srcRect t="4793"/>
              <a:stretch/>
            </p:blipFill>
            <p:spPr>
              <a:xfrm>
                <a:off x="1493859" y="3057202"/>
                <a:ext cx="8824291" cy="1389799"/>
              </a:xfrm>
              <a:prstGeom prst="rect">
                <a:avLst/>
              </a:prstGeom>
            </p:spPr>
          </p:pic>
          <p:sp>
            <p:nvSpPr>
              <p:cNvPr id="11" name="직사각형 10">
                <a:extLst>
                  <a:ext uri="{FF2B5EF4-FFF2-40B4-BE49-F238E27FC236}">
                    <a16:creationId xmlns:a16="http://schemas.microsoft.com/office/drawing/2014/main" id="{5D453190-75B7-4BE2-B7AF-1A6C0015B564}"/>
                  </a:ext>
                </a:extLst>
              </p:cNvPr>
              <p:cNvSpPr/>
              <p:nvPr/>
            </p:nvSpPr>
            <p:spPr>
              <a:xfrm>
                <a:off x="5327780" y="3201863"/>
                <a:ext cx="4644356" cy="9797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왼쪽 중괄호 11">
              <a:extLst>
                <a:ext uri="{FF2B5EF4-FFF2-40B4-BE49-F238E27FC236}">
                  <a16:creationId xmlns:a16="http://schemas.microsoft.com/office/drawing/2014/main" id="{FC942224-8D26-40E7-BBAF-158F7F8FDE2F}"/>
                </a:ext>
              </a:extLst>
            </p:cNvPr>
            <p:cNvSpPr/>
            <p:nvPr/>
          </p:nvSpPr>
          <p:spPr>
            <a:xfrm rot="5400000">
              <a:off x="6647844" y="-210076"/>
              <a:ext cx="480043" cy="8737907"/>
            </a:xfrm>
            <a:prstGeom prst="leftBrace">
              <a:avLst>
                <a:gd name="adj1" fmla="val 44697"/>
                <a:gd name="adj2" fmla="val 4072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pic>
          <p:nvPicPr>
            <p:cNvPr id="13" name="그림 12">
              <a:extLst>
                <a:ext uri="{FF2B5EF4-FFF2-40B4-BE49-F238E27FC236}">
                  <a16:creationId xmlns:a16="http://schemas.microsoft.com/office/drawing/2014/main" id="{E62CE9ED-314E-4116-9073-24F7A87A76E1}"/>
                </a:ext>
              </a:extLst>
            </p:cNvPr>
            <p:cNvPicPr>
              <a:picLocks noChangeAspect="1"/>
            </p:cNvPicPr>
            <p:nvPr/>
          </p:nvPicPr>
          <p:blipFill>
            <a:blip r:embed="rId5"/>
            <a:stretch>
              <a:fillRect/>
            </a:stretch>
          </p:blipFill>
          <p:spPr>
            <a:xfrm>
              <a:off x="7610015" y="4355452"/>
              <a:ext cx="4126146" cy="626439"/>
            </a:xfrm>
            <a:prstGeom prst="rect">
              <a:avLst/>
            </a:prstGeom>
          </p:spPr>
        </p:pic>
        <p:grpSp>
          <p:nvGrpSpPr>
            <p:cNvPr id="2" name="그룹 1">
              <a:extLst>
                <a:ext uri="{FF2B5EF4-FFF2-40B4-BE49-F238E27FC236}">
                  <a16:creationId xmlns:a16="http://schemas.microsoft.com/office/drawing/2014/main" id="{EC70A695-449F-4ECD-AED4-F1A49B98FC02}"/>
                </a:ext>
              </a:extLst>
            </p:cNvPr>
            <p:cNvGrpSpPr/>
            <p:nvPr/>
          </p:nvGrpSpPr>
          <p:grpSpPr>
            <a:xfrm>
              <a:off x="963434" y="4355452"/>
              <a:ext cx="6840776" cy="650217"/>
              <a:chOff x="108231" y="5773125"/>
              <a:chExt cx="6752475" cy="618674"/>
            </a:xfrm>
          </p:grpSpPr>
          <p:pic>
            <p:nvPicPr>
              <p:cNvPr id="15" name="그림 14">
                <a:extLst>
                  <a:ext uri="{FF2B5EF4-FFF2-40B4-BE49-F238E27FC236}">
                    <a16:creationId xmlns:a16="http://schemas.microsoft.com/office/drawing/2014/main" id="{C9E5AD29-4250-468D-B3E3-86C4CBAB0628}"/>
                  </a:ext>
                </a:extLst>
              </p:cNvPr>
              <p:cNvPicPr>
                <a:picLocks noChangeAspect="1"/>
              </p:cNvPicPr>
              <p:nvPr/>
            </p:nvPicPr>
            <p:blipFill rotWithShape="1">
              <a:blip r:embed="rId2"/>
              <a:srcRect l="34530" t="50724"/>
              <a:stretch/>
            </p:blipFill>
            <p:spPr>
              <a:xfrm>
                <a:off x="3681432" y="5911755"/>
                <a:ext cx="3179274" cy="480044"/>
              </a:xfrm>
              <a:prstGeom prst="rect">
                <a:avLst/>
              </a:prstGeom>
            </p:spPr>
          </p:pic>
          <p:pic>
            <p:nvPicPr>
              <p:cNvPr id="8" name="그림 7">
                <a:extLst>
                  <a:ext uri="{FF2B5EF4-FFF2-40B4-BE49-F238E27FC236}">
                    <a16:creationId xmlns:a16="http://schemas.microsoft.com/office/drawing/2014/main" id="{94A0A6F6-CB42-48F4-866C-DDD2A0AFD7BB}"/>
                  </a:ext>
                </a:extLst>
              </p:cNvPr>
              <p:cNvPicPr>
                <a:picLocks noChangeAspect="1"/>
              </p:cNvPicPr>
              <p:nvPr/>
            </p:nvPicPr>
            <p:blipFill rotWithShape="1">
              <a:blip r:embed="rId2"/>
              <a:srcRect t="-1" r="23366" b="50724"/>
              <a:stretch/>
            </p:blipFill>
            <p:spPr>
              <a:xfrm>
                <a:off x="108231" y="5773125"/>
                <a:ext cx="3721385" cy="480044"/>
              </a:xfrm>
              <a:prstGeom prst="rect">
                <a:avLst/>
              </a:prstGeom>
            </p:spPr>
          </p:pic>
        </p:grpSp>
        <p:grpSp>
          <p:nvGrpSpPr>
            <p:cNvPr id="5" name="그룹 4">
              <a:extLst>
                <a:ext uri="{FF2B5EF4-FFF2-40B4-BE49-F238E27FC236}">
                  <a16:creationId xmlns:a16="http://schemas.microsoft.com/office/drawing/2014/main" id="{826D079E-0636-4C78-AC2D-A7CB1B236CB9}"/>
                </a:ext>
              </a:extLst>
            </p:cNvPr>
            <p:cNvGrpSpPr/>
            <p:nvPr/>
          </p:nvGrpSpPr>
          <p:grpSpPr>
            <a:xfrm>
              <a:off x="1250701" y="5005669"/>
              <a:ext cx="6665319" cy="626439"/>
              <a:chOff x="1611517" y="597559"/>
              <a:chExt cx="8459949" cy="795107"/>
            </a:xfrm>
          </p:grpSpPr>
          <p:pic>
            <p:nvPicPr>
              <p:cNvPr id="16" name="그림 15">
                <a:extLst>
                  <a:ext uri="{FF2B5EF4-FFF2-40B4-BE49-F238E27FC236}">
                    <a16:creationId xmlns:a16="http://schemas.microsoft.com/office/drawing/2014/main" id="{6ABA6FCD-C559-4E3B-ACD1-76A10247D693}"/>
                  </a:ext>
                </a:extLst>
              </p:cNvPr>
              <p:cNvPicPr>
                <a:picLocks noChangeAspect="1"/>
              </p:cNvPicPr>
              <p:nvPr/>
            </p:nvPicPr>
            <p:blipFill rotWithShape="1">
              <a:blip r:embed="rId6"/>
              <a:srcRect t="26381" b="48900"/>
              <a:stretch/>
            </p:blipFill>
            <p:spPr>
              <a:xfrm>
                <a:off x="3842116" y="597559"/>
                <a:ext cx="6229350" cy="668677"/>
              </a:xfrm>
              <a:prstGeom prst="rect">
                <a:avLst/>
              </a:prstGeom>
            </p:spPr>
          </p:pic>
          <p:pic>
            <p:nvPicPr>
              <p:cNvPr id="4" name="그림 3">
                <a:extLst>
                  <a:ext uri="{FF2B5EF4-FFF2-40B4-BE49-F238E27FC236}">
                    <a16:creationId xmlns:a16="http://schemas.microsoft.com/office/drawing/2014/main" id="{A88B1816-AEE9-4E71-8E3D-B95C56A33590}"/>
                  </a:ext>
                </a:extLst>
              </p:cNvPr>
              <p:cNvPicPr>
                <a:picLocks noChangeAspect="1"/>
              </p:cNvPicPr>
              <p:nvPr/>
            </p:nvPicPr>
            <p:blipFill rotWithShape="1">
              <a:blip r:embed="rId6"/>
              <a:srcRect l="28061" r="25722" b="70924"/>
              <a:stretch/>
            </p:blipFill>
            <p:spPr>
              <a:xfrm>
                <a:off x="1611517" y="606126"/>
                <a:ext cx="2879002" cy="786540"/>
              </a:xfrm>
              <a:prstGeom prst="rect">
                <a:avLst/>
              </a:prstGeom>
            </p:spPr>
          </p:pic>
        </p:grpSp>
      </p:grpSp>
      <p:sp>
        <p:nvSpPr>
          <p:cNvPr id="17" name="부제목 2">
            <a:extLst>
              <a:ext uri="{FF2B5EF4-FFF2-40B4-BE49-F238E27FC236}">
                <a16:creationId xmlns:a16="http://schemas.microsoft.com/office/drawing/2014/main" id="{489ADC2C-407A-4017-8A76-CB5F3EFE6D47}"/>
              </a:ext>
            </a:extLst>
          </p:cNvPr>
          <p:cNvSpPr txBox="1">
            <a:spLocks/>
          </p:cNvSpPr>
          <p:nvPr/>
        </p:nvSpPr>
        <p:spPr>
          <a:xfrm>
            <a:off x="322052" y="1068965"/>
            <a:ext cx="11547896" cy="2833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In the objective of a conditional GAN, G tries to minimize objective against an adversarial D that tries to maximize it, i.e. </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Previous approaches have found it beneficial to mix the GAN objective with a more traditional loss, such as L2 distance(or L1 distance). So paper also explore this option, using L1 distance rather than L2 distance. Because L1 encourages less blurring.</a:t>
            </a:r>
          </a:p>
          <a:p>
            <a:pPr marL="342900" indent="-342900" algn="l">
              <a:lnSpc>
                <a:spcPct val="100000"/>
              </a:lnSpc>
              <a:buFont typeface="Arial" panose="020B0604020202020204" pitchFamily="34" charset="0"/>
              <a:buChar char="•"/>
            </a:pPr>
            <a:r>
              <a:rPr lang="en-US" altLang="ko-KR" sz="2000" i="1" dirty="0">
                <a:latin typeface="Arial" panose="020B0604020202020204" pitchFamily="34" charset="0"/>
                <a:ea typeface="나눔스퀘어" panose="020B0600000101010101" pitchFamily="50" charset="-127"/>
                <a:cs typeface="Arial" panose="020B0604020202020204" pitchFamily="34" charset="0"/>
              </a:rPr>
              <a:t>This motivates restricting the GAN discriminator to only model high-frequency structure, relying on an L1 term to force low-frequency correctness. </a:t>
            </a:r>
          </a:p>
        </p:txBody>
      </p:sp>
    </p:spTree>
    <p:extLst>
      <p:ext uri="{BB962C8B-B14F-4D97-AF65-F5344CB8AC3E}">
        <p14:creationId xmlns:p14="http://schemas.microsoft.com/office/powerpoint/2010/main" val="18215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1B1EA7A-4ED5-458F-BA99-ED3C96C28079}"/>
              </a:ext>
            </a:extLst>
          </p:cNvPr>
          <p:cNvPicPr>
            <a:picLocks noChangeAspect="1"/>
          </p:cNvPicPr>
          <p:nvPr/>
        </p:nvPicPr>
        <p:blipFill>
          <a:blip r:embed="rId2"/>
          <a:stretch>
            <a:fillRect/>
          </a:stretch>
        </p:blipFill>
        <p:spPr>
          <a:xfrm>
            <a:off x="1391651" y="2415457"/>
            <a:ext cx="9402487" cy="4020111"/>
          </a:xfrm>
          <a:prstGeom prst="rect">
            <a:avLst/>
          </a:prstGeom>
        </p:spPr>
      </p:pic>
      <p:sp>
        <p:nvSpPr>
          <p:cNvPr id="7" name="제목 1">
            <a:extLst>
              <a:ext uri="{FF2B5EF4-FFF2-40B4-BE49-F238E27FC236}">
                <a16:creationId xmlns:a16="http://schemas.microsoft.com/office/drawing/2014/main" id="{E6AD5611-066A-4126-B3FB-B54E7C28D7FB}"/>
              </a:ext>
            </a:extLst>
          </p:cNvPr>
          <p:cNvSpPr txBox="1">
            <a:spLocks/>
          </p:cNvSpPr>
          <p:nvPr/>
        </p:nvSpPr>
        <p:spPr>
          <a:xfrm>
            <a:off x="0" y="325029"/>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Network Architecture </a:t>
            </a:r>
            <a:endParaRPr lang="ko-KR" altLang="en-US" sz="3500" b="1" dirty="0">
              <a:latin typeface="Arial" panose="020B0604020202020204" pitchFamily="34" charset="0"/>
              <a:cs typeface="Arial" panose="020B0604020202020204" pitchFamily="34" charset="0"/>
            </a:endParaRPr>
          </a:p>
        </p:txBody>
      </p:sp>
      <p:sp>
        <p:nvSpPr>
          <p:cNvPr id="8" name="부제목 2">
            <a:extLst>
              <a:ext uri="{FF2B5EF4-FFF2-40B4-BE49-F238E27FC236}">
                <a16:creationId xmlns:a16="http://schemas.microsoft.com/office/drawing/2014/main" id="{F3CBCAA2-356D-4F70-98E4-0C2DF8E593BA}"/>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https://www.researchgate.net/figure/Data-flow-of-Pix2Pix-in-this-research_fig2_332932603</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0" name="Line 6">
            <a:extLst>
              <a:ext uri="{FF2B5EF4-FFF2-40B4-BE49-F238E27FC236}">
                <a16:creationId xmlns:a16="http://schemas.microsoft.com/office/drawing/2014/main" id="{32B8751A-47DB-48AF-B789-35931A9D5913}"/>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 name="부제목 2">
            <a:extLst>
              <a:ext uri="{FF2B5EF4-FFF2-40B4-BE49-F238E27FC236}">
                <a16:creationId xmlns:a16="http://schemas.microsoft.com/office/drawing/2014/main" id="{969CA8C3-69FC-464D-8E64-BC6A188AD660}"/>
              </a:ext>
            </a:extLst>
          </p:cNvPr>
          <p:cNvSpPr txBox="1">
            <a:spLocks/>
          </p:cNvSpPr>
          <p:nvPr/>
        </p:nvSpPr>
        <p:spPr>
          <a:xfrm>
            <a:off x="322052" y="1068965"/>
            <a:ext cx="11547896" cy="2833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Adapt generator and discriminator architectures from Unsupervised representation learning with deep convolutional generative adversarial networks</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Both generator and discriminator use modules of the form </a:t>
            </a:r>
            <a:r>
              <a:rPr lang="en-US" altLang="ko-KR" sz="2000" b="1" dirty="0">
                <a:latin typeface="Arial" panose="020B0604020202020204" pitchFamily="34" charset="0"/>
                <a:ea typeface="나눔스퀘어" panose="020B0600000101010101" pitchFamily="50" charset="-127"/>
                <a:cs typeface="Arial" panose="020B0604020202020204" pitchFamily="34" charset="0"/>
              </a:rPr>
              <a:t>convolution-</a:t>
            </a:r>
            <a:r>
              <a:rPr lang="en-US" altLang="ko-KR" sz="2000" b="1" dirty="0" err="1">
                <a:latin typeface="Arial" panose="020B0604020202020204" pitchFamily="34" charset="0"/>
                <a:ea typeface="나눔스퀘어" panose="020B0600000101010101" pitchFamily="50" charset="-127"/>
                <a:cs typeface="Arial" panose="020B0604020202020204" pitchFamily="34" charset="0"/>
              </a:rPr>
              <a:t>BathNorm</a:t>
            </a:r>
            <a:r>
              <a:rPr lang="en-US" altLang="ko-KR" sz="2000" b="1" dirty="0">
                <a:latin typeface="Arial" panose="020B0604020202020204" pitchFamily="34" charset="0"/>
                <a:ea typeface="나눔스퀘어" panose="020B0600000101010101" pitchFamily="50" charset="-127"/>
                <a:cs typeface="Arial" panose="020B0604020202020204" pitchFamily="34" charset="0"/>
              </a:rPr>
              <a:t>-</a:t>
            </a:r>
            <a:r>
              <a:rPr lang="en-US" altLang="ko-KR" sz="2000" b="1" dirty="0" err="1">
                <a:latin typeface="Arial" panose="020B0604020202020204" pitchFamily="34" charset="0"/>
                <a:ea typeface="나눔스퀘어" panose="020B0600000101010101" pitchFamily="50" charset="-127"/>
                <a:cs typeface="Arial" panose="020B0604020202020204" pitchFamily="34" charset="0"/>
              </a:rPr>
              <a:t>ReLu</a:t>
            </a:r>
            <a:endParaRPr lang="en-US" altLang="ko-KR" sz="2000" b="1" dirty="0">
              <a:latin typeface="Arial" panose="020B0604020202020204" pitchFamily="34" charset="0"/>
              <a:ea typeface="나눔스퀘어" panose="020B0600000101010101" pitchFamily="50" charset="-127"/>
              <a:cs typeface="Arial" panose="020B0604020202020204" pitchFamily="34" charset="0"/>
            </a:endParaRPr>
          </a:p>
        </p:txBody>
      </p:sp>
    </p:spTree>
    <p:extLst>
      <p:ext uri="{BB962C8B-B14F-4D97-AF65-F5344CB8AC3E}">
        <p14:creationId xmlns:p14="http://schemas.microsoft.com/office/powerpoint/2010/main" val="236503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E6AD5611-066A-4126-B3FB-B54E7C28D7FB}"/>
              </a:ext>
            </a:extLst>
          </p:cNvPr>
          <p:cNvSpPr txBox="1">
            <a:spLocks/>
          </p:cNvSpPr>
          <p:nvPr/>
        </p:nvSpPr>
        <p:spPr>
          <a:xfrm>
            <a:off x="0" y="329988"/>
            <a:ext cx="12192000" cy="60191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3500" b="1" dirty="0">
                <a:latin typeface="Arial" panose="020B0604020202020204" pitchFamily="34" charset="0"/>
                <a:cs typeface="Arial" panose="020B0604020202020204" pitchFamily="34" charset="0"/>
              </a:rPr>
              <a:t>Generator with skip connection</a:t>
            </a:r>
            <a:endParaRPr lang="ko-KR" altLang="en-US" sz="3500" b="1"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E4317C20-C296-437C-8D13-67119C7E9F1C}"/>
              </a:ext>
            </a:extLst>
          </p:cNvPr>
          <p:cNvPicPr>
            <a:picLocks/>
          </p:cNvPicPr>
          <p:nvPr/>
        </p:nvPicPr>
        <p:blipFill>
          <a:blip r:embed="rId2"/>
          <a:stretch>
            <a:fillRect/>
          </a:stretch>
        </p:blipFill>
        <p:spPr>
          <a:xfrm>
            <a:off x="3163240" y="2994977"/>
            <a:ext cx="5865519" cy="3450305"/>
          </a:xfrm>
          <a:prstGeom prst="rect">
            <a:avLst/>
          </a:prstGeom>
        </p:spPr>
      </p:pic>
      <p:sp>
        <p:nvSpPr>
          <p:cNvPr id="6" name="Line 6">
            <a:extLst>
              <a:ext uri="{FF2B5EF4-FFF2-40B4-BE49-F238E27FC236}">
                <a16:creationId xmlns:a16="http://schemas.microsoft.com/office/drawing/2014/main" id="{492D87C7-6778-47A8-8B27-5C3AB2F04C7B}"/>
              </a:ext>
            </a:extLst>
          </p:cNvPr>
          <p:cNvSpPr>
            <a:spLocks noChangeShapeType="1"/>
          </p:cNvSpPr>
          <p:nvPr/>
        </p:nvSpPr>
        <p:spPr bwMode="auto">
          <a:xfrm>
            <a:off x="0" y="6539978"/>
            <a:ext cx="12192000" cy="31451"/>
          </a:xfrm>
          <a:prstGeom prst="line">
            <a:avLst/>
          </a:prstGeom>
          <a:noFill/>
          <a:ln w="9525">
            <a:solidFill>
              <a:srgbClr val="D9D9D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부제목 2">
            <a:extLst>
              <a:ext uri="{FF2B5EF4-FFF2-40B4-BE49-F238E27FC236}">
                <a16:creationId xmlns:a16="http://schemas.microsoft.com/office/drawing/2014/main" id="{B458FAB0-A9BE-4451-BBA8-CA470FCB240C}"/>
              </a:ext>
            </a:extLst>
          </p:cNvPr>
          <p:cNvSpPr txBox="1">
            <a:spLocks/>
          </p:cNvSpPr>
          <p:nvPr/>
        </p:nvSpPr>
        <p:spPr>
          <a:xfrm>
            <a:off x="0" y="6571429"/>
            <a:ext cx="12185791" cy="2952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altLang="ko-KR" sz="1200" dirty="0">
                <a:latin typeface="Arial" panose="020B0604020202020204" pitchFamily="34" charset="0"/>
                <a:ea typeface="나눔스퀘어" panose="020B0600000101010101" pitchFamily="50" charset="-127"/>
                <a:cs typeface="Arial" panose="020B0604020202020204" pitchFamily="34" charset="0"/>
                <a:hlinkClick r:id="rId3"/>
              </a:rPr>
              <a:t>https://affinelayer.com/pix2pix/</a:t>
            </a:r>
            <a:endParaRPr lang="en-US" altLang="ko-KR" sz="1200" dirty="0">
              <a:latin typeface="Arial" panose="020B0604020202020204" pitchFamily="34" charset="0"/>
              <a:ea typeface="나눔스퀘어" panose="020B0600000101010101" pitchFamily="50" charset="-127"/>
              <a:cs typeface="Arial" panose="020B0604020202020204" pitchFamily="34" charset="0"/>
            </a:endParaRPr>
          </a:p>
        </p:txBody>
      </p:sp>
      <p:sp>
        <p:nvSpPr>
          <p:cNvPr id="11" name="부제목 2">
            <a:extLst>
              <a:ext uri="{FF2B5EF4-FFF2-40B4-BE49-F238E27FC236}">
                <a16:creationId xmlns:a16="http://schemas.microsoft.com/office/drawing/2014/main" id="{E9D05E11-4C4F-49D7-81C0-EF37454E4A1C}"/>
              </a:ext>
            </a:extLst>
          </p:cNvPr>
          <p:cNvSpPr txBox="1">
            <a:spLocks/>
          </p:cNvSpPr>
          <p:nvPr/>
        </p:nvSpPr>
        <p:spPr>
          <a:xfrm>
            <a:off x="322052" y="1068965"/>
            <a:ext cx="11547896" cy="2833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generator takes some input and tries to reduce it with a series of encoders (convolution + activation function) into a much smaller representation. The idea is that by compressing it this way we hopefully have a higher level representation of the data after the final encode layer. </a:t>
            </a:r>
          </a:p>
          <a:p>
            <a:pPr marL="342900" indent="-342900" algn="l">
              <a:lnSpc>
                <a:spcPct val="100000"/>
              </a:lnSpc>
              <a:buFont typeface="Arial" panose="020B0604020202020204" pitchFamily="34" charset="0"/>
              <a:buChar char="•"/>
            </a:pPr>
            <a:r>
              <a:rPr lang="en-US" altLang="ko-KR" sz="2000" dirty="0">
                <a:latin typeface="Arial" panose="020B0604020202020204" pitchFamily="34" charset="0"/>
                <a:ea typeface="나눔스퀘어" panose="020B0600000101010101" pitchFamily="50" charset="-127"/>
                <a:cs typeface="Arial" panose="020B0604020202020204" pitchFamily="34" charset="0"/>
              </a:rPr>
              <a:t>The decode layers do the opposite (deconvolution + activation function) and reverse the action of the encoder layers</a:t>
            </a:r>
          </a:p>
        </p:txBody>
      </p:sp>
    </p:spTree>
    <p:extLst>
      <p:ext uri="{BB962C8B-B14F-4D97-AF65-F5344CB8AC3E}">
        <p14:creationId xmlns:p14="http://schemas.microsoft.com/office/powerpoint/2010/main" val="168979908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2406</Words>
  <Application>Microsoft Office PowerPoint</Application>
  <PresentationFormat>와이드스크린</PresentationFormat>
  <Paragraphs>223</Paragraphs>
  <Slides>35</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35</vt:i4>
      </vt:variant>
    </vt:vector>
  </HeadingPairs>
  <TitlesOfParts>
    <vt:vector size="40" baseType="lpstr">
      <vt:lpstr>Arial,Sans-Serif</vt:lpstr>
      <vt:lpstr>맑은 고딕</vt:lpstr>
      <vt:lpstr>Arial</vt:lpstr>
      <vt:lpstr>Arial Black</vt:lpstr>
      <vt:lpstr>Office 테마</vt:lpstr>
      <vt:lpstr>How to Develop a Pix2Pix GAN  for Image-to-Image Translation</vt:lpstr>
      <vt:lpstr>Overview </vt:lpstr>
      <vt:lpstr>Official Reference </vt:lpstr>
      <vt:lpstr>What is Pix2Pix?</vt:lpstr>
      <vt:lpstr>Prerequisites : GAN </vt:lpstr>
      <vt:lpstr>Prerequisites : CGAN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your own development env for VR.</dc:title>
  <dc:creator>33275</dc:creator>
  <cp:lastModifiedBy>150</cp:lastModifiedBy>
  <cp:revision>235</cp:revision>
  <dcterms:created xsi:type="dcterms:W3CDTF">2021-08-14T13:34:45Z</dcterms:created>
  <dcterms:modified xsi:type="dcterms:W3CDTF">2022-01-21T14:02:15Z</dcterms:modified>
</cp:coreProperties>
</file>