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BD544-3D86-41A1-AA7B-97D5323A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EB1FE-BBAA-4C52-92D0-1EA29157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12D1E-5633-44AD-8EC2-6C388357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6C58-E56B-47AD-A858-5407CA39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93B27-D666-45B6-8661-1AA7D1DA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ED8F5-1C4C-4550-B709-22B24087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396A9-0E35-4105-BCE9-2E492665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CA46-92DD-4CE7-9A92-9BF30924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992D6-A920-4D8B-8228-8D4DBB2C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B30D8-EDCF-4C85-ACB0-243F74E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5277E-7858-43D0-A916-468E3E21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C9A52-3610-4165-8DDE-272336F8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90B10-D54E-41A3-A8BC-5DBF19D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49F77-10FE-4543-8985-7ADCAF77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C416E-9A27-440E-B49E-9BE186B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953B-EE18-4E35-813B-6CD7497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4EFEC-7CE3-449B-947B-4D5019C9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5379F-A765-4CB1-B565-776EE50A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280AE-3B1D-41AD-9A09-94848C25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E3D72-8D06-42AA-A1EE-39F4D804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8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AFC65-B886-4752-9BDA-A92E726F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E4F92-2588-4143-ABBE-C71ABD18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84A6-40AA-4A4F-8440-B4A60AB0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6E52F-C08A-4638-9DE8-0DD80802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14F5D-C5B3-4850-96B8-0CFE1CFB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6239-A568-4A78-A5DE-335B5DE5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175-0CB9-4BC7-B928-9885CD812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FB840-86B8-440B-AC8E-D6709FDA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3EF7F-3737-4D21-BBFB-55F48058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CC160-1AE4-47A8-9D8E-286AFCE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3EF94-B779-4AEB-B598-1A88532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4012E-068E-4B0D-A1B8-1329F415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F34CB-A675-4C3B-9184-488574A1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EF2F0-D243-4FE4-AAC7-7014684D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6CBD69-6959-42B5-8F5B-A1F272AE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DD594D-2250-433B-9051-3C9E1C763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D6A54-8A55-4E68-A164-63F308AA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43EAE-51CE-4EA9-B667-07CBE096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C2F25-9ADF-4B8E-8980-789E34FA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B2D0A-4FC0-49F1-B737-E1DBD14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4F79A-3846-42CE-B5FC-8238354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5AE43-2EE9-4CC7-92F7-314482B2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553A0-96CD-4C88-B67E-438BDBE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5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9DD79D-C31A-4722-90A7-2975018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33AC3-37FF-480B-A01B-39A1D53C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68A76-9F76-41F0-9EF9-43829477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3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3DE4C-E936-4715-A608-54DC6515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72BAC-EE86-4D0D-9F72-1312EBB2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613F7-C927-4A51-999C-C22F0558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C1E60-07EE-4C70-95D9-4DAA434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C0FEB-F25D-4154-8113-61B36A48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748D-FE49-4A2D-B7FA-F00229E0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4B20-2694-4EA4-B3A8-50ABFC76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FCD1BD-107C-448A-A925-BF079706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C0C224-F108-4A08-A3E8-0AA29834A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7A01C-E5BC-4540-A053-7F29BAC4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388BE-57B9-4F26-8389-A06FFC78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8B629-F872-4287-A600-F932F58B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5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F7446-80A2-4A68-BC7B-BD6B7B48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AFA9-EA50-492C-8EDC-AEFD91DC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9C7D-2D69-4F36-B4BD-3BAA31F8B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736-AEB0-4EB6-ACA3-228265399152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33FC0-9D8B-41D5-B95B-C09F698B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2E65-DE27-4B9D-95BF-1D2F0594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5FAB-7B58-4E3F-BB53-001B383CE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CB94288-75CE-4376-9943-FC1A69AFDC25}"/>
              </a:ext>
            </a:extLst>
          </p:cNvPr>
          <p:cNvSpPr/>
          <p:nvPr/>
        </p:nvSpPr>
        <p:spPr>
          <a:xfrm>
            <a:off x="228600" y="228600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674FF-8393-4962-BA3E-AF83C84F3294}"/>
              </a:ext>
            </a:extLst>
          </p:cNvPr>
          <p:cNvSpPr txBox="1"/>
          <p:nvPr/>
        </p:nvSpPr>
        <p:spPr>
          <a:xfrm>
            <a:off x="0" y="2447925"/>
            <a:ext cx="1219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자료구조 </a:t>
            </a:r>
            <a:r>
              <a:rPr lang="en-US" altLang="ko-KR" sz="3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1</a:t>
            </a:r>
            <a:r>
              <a:rPr lang="ko-KR" altLang="en-US" sz="3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주차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79704-606D-4A0A-A00E-F3FA9C5B2A40}"/>
              </a:ext>
            </a:extLst>
          </p:cNvPr>
          <p:cNvSpPr txBox="1"/>
          <p:nvPr/>
        </p:nvSpPr>
        <p:spPr>
          <a:xfrm>
            <a:off x="4857750" y="3078867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알고리즘의 성능분석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7D227A-8782-49DD-B2A9-1F2DD6983E64}"/>
              </a:ext>
            </a:extLst>
          </p:cNvPr>
          <p:cNvSpPr/>
          <p:nvPr/>
        </p:nvSpPr>
        <p:spPr>
          <a:xfrm>
            <a:off x="233362" y="119062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0C1A2-6AD9-4953-AFBD-EE4A54CE418A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6FB9C-655F-4A13-A474-B18099B06A17}"/>
              </a:ext>
            </a:extLst>
          </p:cNvPr>
          <p:cNvSpPr txBox="1"/>
          <p:nvPr/>
        </p:nvSpPr>
        <p:spPr>
          <a:xfrm>
            <a:off x="923925" y="169545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빅오란</a:t>
            </a:r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dirty="0"/>
              <a:t>	T(n)</a:t>
            </a:r>
            <a:r>
              <a:rPr lang="ko-KR" altLang="en-US" dirty="0"/>
              <a:t>이 다항식으로 표현이 된 경우</a:t>
            </a:r>
            <a:r>
              <a:rPr lang="en-US" altLang="ko-KR" dirty="0"/>
              <a:t>, </a:t>
            </a:r>
            <a:r>
              <a:rPr lang="ko-KR" altLang="en-US" dirty="0"/>
              <a:t>최고 </a:t>
            </a:r>
            <a:r>
              <a:rPr lang="ko-KR" altLang="en-US" dirty="0" err="1"/>
              <a:t>차항의</a:t>
            </a:r>
            <a:r>
              <a:rPr lang="ko-KR" altLang="en-US" dirty="0"/>
              <a:t> 차수가 빅</a:t>
            </a:r>
            <a:r>
              <a:rPr lang="en-US" altLang="ko-KR" dirty="0"/>
              <a:t>-</a:t>
            </a:r>
            <a:r>
              <a:rPr lang="ko-KR" altLang="en-US" dirty="0"/>
              <a:t>오가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197341-0C5A-4D39-9D26-58F999C8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345232"/>
            <a:ext cx="6919912" cy="17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FAA637-C46E-4A24-B19D-54D053082C15}"/>
              </a:ext>
            </a:extLst>
          </p:cNvPr>
          <p:cNvSpPr/>
          <p:nvPr/>
        </p:nvSpPr>
        <p:spPr>
          <a:xfrm>
            <a:off x="233362" y="119062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F15E9-57BA-4B2D-B47C-EA022153992B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0841F-9B99-42F6-B875-16DBFA3E15A9}"/>
                  </a:ext>
                </a:extLst>
              </p:cNvPr>
              <p:cNvSpPr txBox="1"/>
              <p:nvPr/>
            </p:nvSpPr>
            <p:spPr>
              <a:xfrm>
                <a:off x="800100" y="1314450"/>
                <a:ext cx="620077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대표적인 빅</a:t>
                </a:r>
                <a:r>
                  <a:rPr lang="en-US" altLang="ko-KR" b="1" dirty="0"/>
                  <a:t>-</a:t>
                </a:r>
                <a:r>
                  <a:rPr lang="ko-KR" altLang="en-US" b="1" dirty="0"/>
                  <a:t>오</a:t>
                </a:r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O(1)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상수형 빅</a:t>
                </a:r>
                <a:r>
                  <a:rPr lang="en-US" altLang="ko-KR" dirty="0">
                    <a:sym typeface="Wingdings" panose="05000000000000000000" pitchFamily="2" charset="2"/>
                  </a:rPr>
                  <a:t>-</a:t>
                </a:r>
                <a:r>
                  <a:rPr lang="ko-KR" altLang="en-US" dirty="0">
                    <a:sym typeface="Wingdings" panose="05000000000000000000" pitchFamily="2" charset="2"/>
                  </a:rPr>
                  <a:t>오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예를 들어 </a:t>
                </a:r>
                <a:r>
                  <a:rPr lang="en-US" altLang="ko-KR" dirty="0">
                    <a:sym typeface="Wingdings" panose="05000000000000000000" pitchFamily="2" charset="2"/>
                  </a:rPr>
                  <a:t>T(3), T(1000)</a:t>
                </a:r>
                <a:r>
                  <a:rPr lang="ko-KR" altLang="en-US" dirty="0">
                    <a:sym typeface="Wingdings" panose="05000000000000000000" pitchFamily="2" charset="2"/>
                  </a:rPr>
                  <a:t>을 나타내며 이와 같은 빅</a:t>
                </a:r>
                <a:r>
                  <a:rPr lang="en-US" altLang="ko-KR" dirty="0">
                    <a:sym typeface="Wingdings" panose="05000000000000000000" pitchFamily="2" charset="2"/>
                  </a:rPr>
                  <a:t>-</a:t>
                </a:r>
                <a:r>
                  <a:rPr lang="ko-KR" altLang="en-US" dirty="0">
                    <a:sym typeface="Wingdings" panose="05000000000000000000" pitchFamily="2" charset="2"/>
                  </a:rPr>
                  <a:t>오는 연산횟수가 고정인 유형의 알고리즘을 뜻한다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O(log n)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이진탐색 때 봤던 빅</a:t>
                </a:r>
                <a:r>
                  <a:rPr lang="en-US" altLang="ko-KR" dirty="0">
                    <a:sym typeface="Wingdings" panose="05000000000000000000" pitchFamily="2" charset="2"/>
                  </a:rPr>
                  <a:t>-</a:t>
                </a:r>
                <a:r>
                  <a:rPr lang="ko-KR" altLang="en-US" dirty="0">
                    <a:sym typeface="Wingdings" panose="05000000000000000000" pitchFamily="2" charset="2"/>
                  </a:rPr>
                  <a:t>오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 수의 증가율에 비해서 연산횟수의 증가율이 훨씬 낮은 알고리즘을 뜻한다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O(n)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선형 빅</a:t>
                </a:r>
                <a:r>
                  <a:rPr lang="en-US" altLang="ko-KR" dirty="0">
                    <a:sym typeface="Wingdings" panose="05000000000000000000" pitchFamily="2" charset="2"/>
                  </a:rPr>
                  <a:t>-</a:t>
                </a:r>
                <a:r>
                  <a:rPr lang="ko-KR" altLang="en-US" dirty="0">
                    <a:sym typeface="Wingdings" panose="05000000000000000000" pitchFamily="2" charset="2"/>
                  </a:rPr>
                  <a:t>오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데이터의 수와 연산 횟수가 비례하는 알고리즘을 뜻한다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데이터의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양이 많은 경우에는 적용하기가 부적절한 알고리즘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이중 반복문에 해당한다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삼중으로 중첩된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반복문</a:t>
                </a:r>
                <a:r>
                  <a:rPr lang="ko-KR" altLang="en-US" dirty="0">
                    <a:sym typeface="Wingdings" panose="05000000000000000000" pitchFamily="2" charset="2"/>
                  </a:rPr>
                  <a:t> 내에서 알고리즘에 관련된 연산이 진행되는 경우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E0841F-9B99-42F6-B875-16DBFA3E1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314450"/>
                <a:ext cx="6200775" cy="4801314"/>
              </a:xfrm>
              <a:prstGeom prst="rect">
                <a:avLst/>
              </a:prstGeom>
              <a:blipFill>
                <a:blip r:embed="rId2"/>
                <a:stretch>
                  <a:fillRect l="-787" t="-762" r="-983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86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E197D3-BA30-4DB5-9F11-4D3990BC5F26}"/>
              </a:ext>
            </a:extLst>
          </p:cNvPr>
          <p:cNvSpPr/>
          <p:nvPr/>
        </p:nvSpPr>
        <p:spPr>
          <a:xfrm>
            <a:off x="233362" y="119062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E4029-F99C-4BC0-9E12-5794FAD05759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00EF0-5824-4B71-9901-87867D47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268162"/>
            <a:ext cx="7756350" cy="4983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546AC-B5B9-4962-9CEF-685A603D5007}"/>
              </a:ext>
            </a:extLst>
          </p:cNvPr>
          <p:cNvSpPr txBox="1"/>
          <p:nvPr/>
        </p:nvSpPr>
        <p:spPr>
          <a:xfrm>
            <a:off x="742949" y="1201492"/>
            <a:ext cx="229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대표적인 빅</a:t>
            </a:r>
            <a:r>
              <a:rPr lang="en-US" altLang="ko-KR" dirty="0"/>
              <a:t>-</a:t>
            </a:r>
            <a:r>
              <a:rPr lang="ko-KR" altLang="en-US" dirty="0"/>
              <a:t>오 비교</a:t>
            </a:r>
          </a:p>
        </p:txBody>
      </p:sp>
    </p:spTree>
    <p:extLst>
      <p:ext uri="{BB962C8B-B14F-4D97-AF65-F5344CB8AC3E}">
        <p14:creationId xmlns:p14="http://schemas.microsoft.com/office/powerpoint/2010/main" val="173728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487D93-8D0C-4F2A-914B-BCD2216E7E56}"/>
              </a:ext>
            </a:extLst>
          </p:cNvPr>
          <p:cNvSpPr/>
          <p:nvPr/>
        </p:nvSpPr>
        <p:spPr>
          <a:xfrm>
            <a:off x="233362" y="2238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3BFE8-2856-4BC2-B3A6-5EDD718346E6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A56CE-83EB-4CBB-BEBB-285FFA5679DA}"/>
              </a:ext>
            </a:extLst>
          </p:cNvPr>
          <p:cNvSpPr txBox="1"/>
          <p:nvPr/>
        </p:nvSpPr>
        <p:spPr>
          <a:xfrm>
            <a:off x="771525" y="1838325"/>
            <a:ext cx="7924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Void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func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(int arr1[], int arr2[])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for(int I = 0;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for(int j = 0; j&lt;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(m)/4;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j++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printf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(“%d\n”,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i+j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);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00869-A0B7-493A-A50A-5B9E04210BEA}"/>
              </a:ext>
            </a:extLst>
          </p:cNvPr>
          <p:cNvSpPr txBox="1"/>
          <p:nvPr/>
        </p:nvSpPr>
        <p:spPr>
          <a:xfrm>
            <a:off x="771525" y="4090213"/>
            <a:ext cx="7924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Void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func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(int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arr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[])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for(int I = 0;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for(int j = 0; j&lt;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j++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for(int k = 0; k&lt;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k++)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print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i+j+k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2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118A-37A4-44DD-8A94-4BAFC33D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F985D-0123-4B61-821B-5ECB769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147C2C-C0C8-44C3-A079-7054E1FA66D0}"/>
              </a:ext>
            </a:extLst>
          </p:cNvPr>
          <p:cNvSpPr/>
          <p:nvPr/>
        </p:nvSpPr>
        <p:spPr>
          <a:xfrm>
            <a:off x="233362" y="1857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76E4D-3CC7-43CF-A9CD-F99F642ECDC4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A6BC3-8C4D-4341-A9B7-8D5A69657E29}"/>
              </a:ext>
            </a:extLst>
          </p:cNvPr>
          <p:cNvSpPr txBox="1"/>
          <p:nvPr/>
        </p:nvSpPr>
        <p:spPr>
          <a:xfrm>
            <a:off x="771525" y="1838325"/>
            <a:ext cx="7924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Void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func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(int arr1[], int arr2[])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for(int I = 0;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for(int j = 0; j&lt;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(m)/4;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j++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printf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(“%d\n”,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i+j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);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F2547-9BB9-4CC5-8A6B-632C7960355E}"/>
              </a:ext>
            </a:extLst>
          </p:cNvPr>
          <p:cNvSpPr txBox="1"/>
          <p:nvPr/>
        </p:nvSpPr>
        <p:spPr>
          <a:xfrm>
            <a:off x="771525" y="4090213"/>
            <a:ext cx="7924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Void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func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(int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arr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[])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for(int I = 0;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for(int j = 0; j&lt;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j++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for(int k = 0; k&lt;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sizeof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(n)/4; k++)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print </a:t>
            </a: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i+j+k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</a:p>
          <a:p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375E2-F501-4F0E-8A72-9FB1E3F91095}"/>
              </a:ext>
            </a:extLst>
          </p:cNvPr>
          <p:cNvSpPr txBox="1"/>
          <p:nvPr/>
        </p:nvSpPr>
        <p:spPr>
          <a:xfrm>
            <a:off x="9010650" y="2333625"/>
            <a:ext cx="173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O(</a:t>
            </a:r>
            <a:r>
              <a:rPr lang="en-US" altLang="ko-KR" sz="2200" b="1" dirty="0" err="1">
                <a:solidFill>
                  <a:srgbClr val="FF0000"/>
                </a:solidFill>
              </a:rPr>
              <a:t>mn</a:t>
            </a:r>
            <a:r>
              <a:rPr lang="en-US" altLang="ko-KR" sz="2200" b="1" dirty="0">
                <a:solidFill>
                  <a:srgbClr val="FF0000"/>
                </a:solidFill>
              </a:rPr>
              <a:t>)</a:t>
            </a:r>
            <a:r>
              <a:rPr lang="ko-KR" altLang="en-US" sz="2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C39D3-7A5C-411E-978A-E04E8FF130BA}"/>
              </a:ext>
            </a:extLst>
          </p:cNvPr>
          <p:cNvSpPr txBox="1"/>
          <p:nvPr/>
        </p:nvSpPr>
        <p:spPr>
          <a:xfrm>
            <a:off x="9055894" y="4674988"/>
            <a:ext cx="1733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O(n^3)</a:t>
            </a:r>
            <a:r>
              <a:rPr lang="ko-KR" altLang="en-US" sz="2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10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219A8C-0FC7-4C73-9F4F-4232D1B931F6}"/>
              </a:ext>
            </a:extLst>
          </p:cNvPr>
          <p:cNvSpPr/>
          <p:nvPr/>
        </p:nvSpPr>
        <p:spPr>
          <a:xfrm>
            <a:off x="233362" y="261938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7063B-F7F4-4B56-8B0D-AE6D0A417FC8}"/>
              </a:ext>
            </a:extLst>
          </p:cNvPr>
          <p:cNvSpPr txBox="1"/>
          <p:nvPr/>
        </p:nvSpPr>
        <p:spPr>
          <a:xfrm>
            <a:off x="3038475" y="2228671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1. </a:t>
            </a:r>
            <a:r>
              <a:rPr lang="ko-KR" altLang="en-US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피보나치 성능평가</a:t>
            </a:r>
            <a:endParaRPr lang="en-US" altLang="ko-KR" sz="3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3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재귀적인 이진탐색 알고리즘 성능평가</a:t>
            </a:r>
            <a:endParaRPr lang="en-US" altLang="ko-KR" sz="3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3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sz="3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하노이타워 성능평가 </a:t>
            </a:r>
            <a:endParaRPr lang="en-US" altLang="ko-KR" sz="3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57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5F336A-5565-4820-B01E-0F1A25573D56}"/>
              </a:ext>
            </a:extLst>
          </p:cNvPr>
          <p:cNvSpPr/>
          <p:nvPr/>
        </p:nvSpPr>
        <p:spPr>
          <a:xfrm>
            <a:off x="233362" y="1857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4B2F1-B9A1-47CB-8966-7221B7D191F4}"/>
              </a:ext>
            </a:extLst>
          </p:cNvPr>
          <p:cNvSpPr txBox="1"/>
          <p:nvPr/>
        </p:nvSpPr>
        <p:spPr>
          <a:xfrm>
            <a:off x="590549" y="514350"/>
            <a:ext cx="5057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시간 복잡도 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vs 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3DA2D-325D-4C38-8B54-A55C9DF775DA}"/>
              </a:ext>
            </a:extLst>
          </p:cNvPr>
          <p:cNvSpPr txBox="1"/>
          <p:nvPr/>
        </p:nvSpPr>
        <p:spPr>
          <a:xfrm>
            <a:off x="1785937" y="991404"/>
            <a:ext cx="5314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성능을 평가하는 두가지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5C197-41ED-4914-A7A1-B4E9F5DEBFAB}"/>
              </a:ext>
            </a:extLst>
          </p:cNvPr>
          <p:cNvSpPr txBox="1"/>
          <p:nvPr/>
        </p:nvSpPr>
        <p:spPr>
          <a:xfrm>
            <a:off x="771524" y="2162175"/>
            <a:ext cx="772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시간 복잡도 </a:t>
            </a:r>
            <a:r>
              <a:rPr lang="en-US" altLang="ko-KR" u="sng" dirty="0"/>
              <a:t>: </a:t>
            </a:r>
            <a:r>
              <a:rPr lang="ko-KR" altLang="en-US" u="sng" dirty="0"/>
              <a:t>속도에 해당하는 알고리즘의 수행시간 분석결과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b="1" dirty="0"/>
              <a:t>공간 복잡도 </a:t>
            </a:r>
            <a:r>
              <a:rPr lang="en-US" altLang="ko-KR" dirty="0"/>
              <a:t>: </a:t>
            </a:r>
            <a:r>
              <a:rPr lang="ko-KR" altLang="en-US" dirty="0"/>
              <a:t>메모리 사용량에 대한 분석결과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DFE9A-7824-4CC9-9915-55AC571ACAB3}"/>
              </a:ext>
            </a:extLst>
          </p:cNvPr>
          <p:cNvSpPr txBox="1"/>
          <p:nvPr/>
        </p:nvSpPr>
        <p:spPr>
          <a:xfrm>
            <a:off x="771523" y="3748445"/>
            <a:ext cx="956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시간 복잡도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연산 횟수를 기준으로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처리해야 할 데이터의 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입력한 데이터의 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 대한 연산횟수의 함수 </a:t>
            </a:r>
            <a:r>
              <a:rPr lang="en-US" altLang="ko-KR" dirty="0">
                <a:sym typeface="Wingdings" panose="05000000000000000000" pitchFamily="2" charset="2"/>
              </a:rPr>
              <a:t>T(n)</a:t>
            </a:r>
            <a:r>
              <a:rPr lang="ko-KR" altLang="en-US" dirty="0">
                <a:sym typeface="Wingdings" panose="05000000000000000000" pitchFamily="2" charset="2"/>
              </a:rPr>
              <a:t>을 구성한다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0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6C1650-AFB0-4832-8BBE-F3F9C84803A3}"/>
              </a:ext>
            </a:extLst>
          </p:cNvPr>
          <p:cNvSpPr/>
          <p:nvPr/>
        </p:nvSpPr>
        <p:spPr>
          <a:xfrm>
            <a:off x="233362" y="2238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6D708-0BB6-46BF-9735-14D5FF54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381571"/>
            <a:ext cx="4305301" cy="357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EB9F4-34AA-42D5-98A6-4CF889A8AC8C}"/>
              </a:ext>
            </a:extLst>
          </p:cNvPr>
          <p:cNvSpPr txBox="1"/>
          <p:nvPr/>
        </p:nvSpPr>
        <p:spPr>
          <a:xfrm>
            <a:off x="914399" y="1924050"/>
            <a:ext cx="5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알고리즘 </a:t>
            </a:r>
            <a:r>
              <a:rPr lang="en-US" altLang="ko-KR" dirty="0"/>
              <a:t>A,B</a:t>
            </a:r>
            <a:r>
              <a:rPr lang="ko-KR" altLang="en-US" dirty="0"/>
              <a:t>의 연산 횟수 함수를 표현한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94DB4-29BD-4913-A8E6-5CDCD5C849D0}"/>
              </a:ext>
            </a:extLst>
          </p:cNvPr>
          <p:cNvSpPr txBox="1"/>
          <p:nvPr/>
        </p:nvSpPr>
        <p:spPr>
          <a:xfrm>
            <a:off x="5753099" y="2663278"/>
            <a:ext cx="496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 중에 더 좋은 알고리즘이라는 것은 없다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하지만 데이터가 많아질 수록 알고리즘 </a:t>
            </a:r>
            <a:r>
              <a:rPr lang="en-US" altLang="ko-KR" dirty="0"/>
              <a:t>A</a:t>
            </a:r>
            <a:r>
              <a:rPr lang="ko-KR" altLang="en-US" dirty="0"/>
              <a:t>의 성능이 </a:t>
            </a:r>
            <a:r>
              <a:rPr lang="en-US" altLang="ko-KR" dirty="0"/>
              <a:t>B</a:t>
            </a:r>
            <a:r>
              <a:rPr lang="ko-KR" altLang="en-US" dirty="0"/>
              <a:t>보단 좋구나 라는 식의 평가는 가능함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302A8-849B-4AB2-9F7E-17E8F7C04615}"/>
              </a:ext>
            </a:extLst>
          </p:cNvPr>
          <p:cNvSpPr txBox="1"/>
          <p:nvPr/>
        </p:nvSpPr>
        <p:spPr>
          <a:xfrm>
            <a:off x="557212" y="596890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시간 복잡도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연산 횟수 비교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5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1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1956-A0F1-48B4-BA58-FA672FBA73AD}"/>
              </a:ext>
            </a:extLst>
          </p:cNvPr>
          <p:cNvSpPr/>
          <p:nvPr/>
        </p:nvSpPr>
        <p:spPr>
          <a:xfrm>
            <a:off x="233362" y="157162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5EB58-4BB6-48BC-BD9C-2334F3DD0994}"/>
              </a:ext>
            </a:extLst>
          </p:cNvPr>
          <p:cNvSpPr txBox="1"/>
          <p:nvPr/>
        </p:nvSpPr>
        <p:spPr>
          <a:xfrm>
            <a:off x="557212" y="568315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최악의 경우 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vs 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최선의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5F472-0779-41CD-93EA-C78586080C96}"/>
              </a:ext>
            </a:extLst>
          </p:cNvPr>
          <p:cNvSpPr txBox="1"/>
          <p:nvPr/>
        </p:nvSpPr>
        <p:spPr>
          <a:xfrm>
            <a:off x="650080" y="2532816"/>
            <a:ext cx="4624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LSearch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[],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] ==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ko-KR" altLang="en-US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 </a:t>
            </a:r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return</a:t>
            </a:r>
            <a:r>
              <a:rPr lang="ko-KR" altLang="en-US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EBD2-1375-45E2-BD5D-21A230B8BCA9}"/>
              </a:ext>
            </a:extLst>
          </p:cNvPr>
          <p:cNvSpPr txBox="1"/>
          <p:nvPr/>
        </p:nvSpPr>
        <p:spPr>
          <a:xfrm>
            <a:off x="650079" y="2118241"/>
            <a:ext cx="823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무슨 기능을 하는 알고리즘</a:t>
            </a:r>
            <a:r>
              <a:rPr lang="en-US" altLang="ko-KR" b="1" dirty="0"/>
              <a:t>?  </a:t>
            </a:r>
            <a:r>
              <a:rPr lang="ko-KR" altLang="en-US" b="1" dirty="0"/>
              <a:t>데이터가 </a:t>
            </a:r>
            <a:r>
              <a:rPr lang="en-US" altLang="ko-KR" b="1" dirty="0"/>
              <a:t>n</a:t>
            </a:r>
            <a:r>
              <a:rPr lang="ko-KR" altLang="en-US" b="1" dirty="0"/>
              <a:t>개가 들어왔을 때 연산 횟수는 몇 번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16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B42FFE-355D-4AD8-857A-1DE1F6EAEB3E}"/>
              </a:ext>
            </a:extLst>
          </p:cNvPr>
          <p:cNvSpPr/>
          <p:nvPr/>
        </p:nvSpPr>
        <p:spPr>
          <a:xfrm>
            <a:off x="233362" y="2238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152D9-6956-4987-8CA1-AFA7CD0664CB}"/>
              </a:ext>
            </a:extLst>
          </p:cNvPr>
          <p:cNvSpPr txBox="1"/>
          <p:nvPr/>
        </p:nvSpPr>
        <p:spPr>
          <a:xfrm>
            <a:off x="557212" y="568315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최악의 경우 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vs 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최선의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0D5FA-8F13-45CF-B8B3-5595DFBCE6A8}"/>
              </a:ext>
            </a:extLst>
          </p:cNvPr>
          <p:cNvSpPr txBox="1"/>
          <p:nvPr/>
        </p:nvSpPr>
        <p:spPr>
          <a:xfrm>
            <a:off x="650080" y="2532816"/>
            <a:ext cx="4624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LSearch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[],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for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] ==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ko-KR" altLang="en-US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; </a:t>
            </a:r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return</a:t>
            </a:r>
            <a:r>
              <a:rPr lang="ko-KR" altLang="en-US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-1;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F817B-1A60-4BDC-9758-7ABA4EF39A13}"/>
              </a:ext>
            </a:extLst>
          </p:cNvPr>
          <p:cNvSpPr txBox="1"/>
          <p:nvPr/>
        </p:nvSpPr>
        <p:spPr>
          <a:xfrm>
            <a:off x="650079" y="2118241"/>
            <a:ext cx="823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무슨 기능을 하는 알고리즘</a:t>
            </a:r>
            <a:r>
              <a:rPr lang="en-US" altLang="ko-KR" b="1" dirty="0"/>
              <a:t>?  </a:t>
            </a:r>
            <a:r>
              <a:rPr lang="ko-KR" altLang="en-US" b="1" dirty="0"/>
              <a:t>데이터가 </a:t>
            </a:r>
            <a:r>
              <a:rPr lang="en-US" altLang="ko-KR" b="1" dirty="0"/>
              <a:t>n</a:t>
            </a:r>
            <a:r>
              <a:rPr lang="ko-KR" altLang="en-US" b="1" dirty="0"/>
              <a:t>개가 들어왔을 때 연산 횟수는 몇 번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63928-D92A-4261-ACDA-BA1AC118EDD4}"/>
              </a:ext>
            </a:extLst>
          </p:cNvPr>
          <p:cNvSpPr txBox="1"/>
          <p:nvPr/>
        </p:nvSpPr>
        <p:spPr>
          <a:xfrm>
            <a:off x="5472109" y="2575708"/>
            <a:ext cx="6288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순차 탐색 알고리즘이라고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정확한 연산 횟수는 알 수 없다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1,2,3,4,5,6,7,8,10</a:t>
            </a:r>
            <a:r>
              <a:rPr lang="ko-KR" altLang="en-US" dirty="0">
                <a:sym typeface="Wingdings" panose="05000000000000000000" pitchFamily="2" charset="2"/>
              </a:rPr>
              <a:t>이라는 데이터가 </a:t>
            </a:r>
            <a:r>
              <a:rPr lang="en-US" altLang="ko-KR" dirty="0" err="1">
                <a:sym typeface="Wingdings" panose="05000000000000000000" pitchFamily="2" charset="2"/>
              </a:rPr>
              <a:t>ar</a:t>
            </a:r>
            <a:r>
              <a:rPr lang="ko-KR" altLang="en-US" dirty="0">
                <a:sym typeface="Wingdings" panose="05000000000000000000" pitchFamily="2" charset="2"/>
              </a:rPr>
              <a:t>에 들어가 있을 때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를 찾으면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번의 비교연산을</a:t>
            </a:r>
            <a:r>
              <a:rPr lang="en-US" altLang="ko-KR" dirty="0">
                <a:sym typeface="Wingdings" panose="05000000000000000000" pitchFamily="2" charset="2"/>
              </a:rPr>
              <a:t>, 10</a:t>
            </a:r>
            <a:r>
              <a:rPr lang="ko-KR" altLang="en-US" dirty="0">
                <a:sym typeface="Wingdings" panose="05000000000000000000" pitchFamily="2" charset="2"/>
              </a:rPr>
              <a:t>을 찾으면 </a:t>
            </a:r>
            <a:r>
              <a:rPr lang="en-US" altLang="ko-KR" dirty="0">
                <a:sym typeface="Wingdings" panose="05000000000000000000" pitchFamily="2" charset="2"/>
              </a:rPr>
              <a:t>9</a:t>
            </a:r>
            <a:r>
              <a:rPr lang="ko-KR" altLang="en-US" dirty="0">
                <a:sym typeface="Wingdings" panose="05000000000000000000" pitchFamily="2" charset="2"/>
              </a:rPr>
              <a:t>번의 비교연산을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어떻게 연산 횟수를 나타낼까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최선의 경우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위와 같은 데이터에서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찾는 경우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의 연산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최악의 경우 </a:t>
            </a:r>
            <a:r>
              <a:rPr lang="en-US" altLang="ko-KR" dirty="0">
                <a:sym typeface="Wingdings" panose="05000000000000000000" pitchFamily="2" charset="2"/>
              </a:rPr>
              <a:t>: 10</a:t>
            </a:r>
            <a:r>
              <a:rPr lang="ko-KR" altLang="en-US" dirty="0">
                <a:sym typeface="Wingdings" panose="05000000000000000000" pitchFamily="2" charset="2"/>
              </a:rPr>
              <a:t>을 찾거나 못 찾는 경우 </a:t>
            </a:r>
            <a:r>
              <a:rPr lang="en-US" altLang="ko-KR" dirty="0">
                <a:sym typeface="Wingdings" panose="05000000000000000000" pitchFamily="2" charset="2"/>
              </a:rPr>
              <a:t> 9</a:t>
            </a:r>
            <a:r>
              <a:rPr lang="ko-KR" altLang="en-US" dirty="0">
                <a:sym typeface="Wingdings" panose="05000000000000000000" pitchFamily="2" charset="2"/>
              </a:rPr>
              <a:t>번의 연산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보통은 최악의 경우를 따진다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즉 이 알고리즘에서의 데이터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에 대한 연산 횟수는 </a:t>
            </a:r>
            <a:r>
              <a:rPr lang="en-US" altLang="ko-KR" dirty="0">
                <a:sym typeface="Wingdings" panose="05000000000000000000" pitchFamily="2" charset="2"/>
              </a:rPr>
              <a:t>T(n)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73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C68F67-2DD8-4FE7-B5C4-B3120B6D207E}"/>
              </a:ext>
            </a:extLst>
          </p:cNvPr>
          <p:cNvSpPr/>
          <p:nvPr/>
        </p:nvSpPr>
        <p:spPr>
          <a:xfrm>
            <a:off x="233362" y="223836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B4983-18C8-4CE1-AE47-0B6FABE97F4B}"/>
              </a:ext>
            </a:extLst>
          </p:cNvPr>
          <p:cNvSpPr txBox="1"/>
          <p:nvPr/>
        </p:nvSpPr>
        <p:spPr>
          <a:xfrm>
            <a:off x="557212" y="568315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코드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3B95A-DE1D-47C1-B5EE-3F67C58FBB9C}"/>
              </a:ext>
            </a:extLst>
          </p:cNvPr>
          <p:cNvSpPr txBox="1"/>
          <p:nvPr/>
        </p:nvSpPr>
        <p:spPr>
          <a:xfrm>
            <a:off x="5443536" y="474344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BSearch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[],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first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last 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while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(first &lt;= last)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mid = (first + last) / 2;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else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last = mid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else</a:t>
            </a:r>
            <a:endParaRPr lang="en-US" altLang="ko-KR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first = mid + 1;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E3A13-32BC-44F9-A273-97095195E88A}"/>
              </a:ext>
            </a:extLst>
          </p:cNvPr>
          <p:cNvSpPr txBox="1"/>
          <p:nvPr/>
        </p:nvSpPr>
        <p:spPr>
          <a:xfrm>
            <a:off x="628650" y="152400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뭘 하는 코드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575EA-FBF3-409A-946A-90BB390E3E40}"/>
              </a:ext>
            </a:extLst>
          </p:cNvPr>
          <p:cNvSpPr txBox="1"/>
          <p:nvPr/>
        </p:nvSpPr>
        <p:spPr>
          <a:xfrm>
            <a:off x="652464" y="2050494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 횟수는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8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C7B93-E453-49BD-AA35-C9A669D305DA}"/>
              </a:ext>
            </a:extLst>
          </p:cNvPr>
          <p:cNvSpPr/>
          <p:nvPr/>
        </p:nvSpPr>
        <p:spPr>
          <a:xfrm>
            <a:off x="233362" y="223836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8861B-6BA6-4E17-9187-3DB3697CB68D}"/>
              </a:ext>
            </a:extLst>
          </p:cNvPr>
          <p:cNvSpPr txBox="1"/>
          <p:nvPr/>
        </p:nvSpPr>
        <p:spPr>
          <a:xfrm>
            <a:off x="557212" y="568315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코드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3BFC5-4942-4C5B-886A-3F2BA8812D54}"/>
              </a:ext>
            </a:extLst>
          </p:cNvPr>
          <p:cNvSpPr txBox="1"/>
          <p:nvPr/>
        </p:nvSpPr>
        <p:spPr>
          <a:xfrm>
            <a:off x="5443536" y="474344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BSearch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[],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first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last 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while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(first &lt;= last)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mid = (first + last) / 2;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else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last = mid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else</a:t>
            </a:r>
            <a:endParaRPr lang="en-US" altLang="ko-KR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first = mid + 1;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61C91-9519-4998-9C14-4A20F577B2EC}"/>
              </a:ext>
            </a:extLst>
          </p:cNvPr>
          <p:cNvSpPr txBox="1"/>
          <p:nvPr/>
        </p:nvSpPr>
        <p:spPr>
          <a:xfrm>
            <a:off x="628650" y="152400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뭘 하는 코드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80681-7BDC-4305-988F-51A39D92045D}"/>
              </a:ext>
            </a:extLst>
          </p:cNvPr>
          <p:cNvSpPr txBox="1"/>
          <p:nvPr/>
        </p:nvSpPr>
        <p:spPr>
          <a:xfrm>
            <a:off x="1019175" y="2090081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이진탐색 알고리즘이라고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정렬되어 있는 배열에서 </a:t>
            </a:r>
            <a:r>
              <a:rPr lang="ko-KR" altLang="en-US" dirty="0"/>
              <a:t>찾고자 하는 수를 찾는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반으로 계속 쪼개 나가면서 탐색하고자 하는 값이 중간값 보다 작으면 왼쪽 부분을</a:t>
            </a:r>
            <a:r>
              <a:rPr lang="en-US" altLang="ko-KR" dirty="0"/>
              <a:t>, </a:t>
            </a:r>
            <a:r>
              <a:rPr lang="ko-KR" altLang="en-US" dirty="0"/>
              <a:t>크면 오른쪽 부분을 탐색하여 찾는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꼭</a:t>
            </a:r>
            <a:r>
              <a:rPr lang="en-US" altLang="ko-KR" dirty="0"/>
              <a:t>! </a:t>
            </a:r>
            <a:r>
              <a:rPr lang="ko-KR" altLang="en-US" dirty="0"/>
              <a:t>정렬되어 있는 배열만 가능하다</a:t>
            </a:r>
            <a:r>
              <a:rPr lang="en-US" altLang="ko-KR" dirty="0"/>
              <a:t>!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순차 탐색과 다른 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61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AD890E-7413-4F7A-8561-7923187DC661}"/>
              </a:ext>
            </a:extLst>
          </p:cNvPr>
          <p:cNvSpPr/>
          <p:nvPr/>
        </p:nvSpPr>
        <p:spPr>
          <a:xfrm>
            <a:off x="233362" y="223836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90A47-1CC3-4C56-B97A-F957F4251677}"/>
              </a:ext>
            </a:extLst>
          </p:cNvPr>
          <p:cNvSpPr txBox="1"/>
          <p:nvPr/>
        </p:nvSpPr>
        <p:spPr>
          <a:xfrm>
            <a:off x="557212" y="568315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코드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5C102-116F-4C2D-B00D-975E4464A81E}"/>
              </a:ext>
            </a:extLst>
          </p:cNvPr>
          <p:cNvSpPr txBox="1"/>
          <p:nvPr/>
        </p:nvSpPr>
        <p:spPr>
          <a:xfrm>
            <a:off x="5443536" y="474344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BSearch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[],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)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first = 0;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last 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while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(first &lt;= last)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mid = (first + last) / 2;</a:t>
            </a:r>
          </a:p>
          <a:p>
            <a:endParaRPr lang="ko-KR" altLang="en-US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==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mid;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else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target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&lt; </a:t>
            </a:r>
            <a:r>
              <a:rPr lang="en-US" altLang="ko-KR" sz="1800" dirty="0" err="1">
                <a:solidFill>
                  <a:srgbClr val="80808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ar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[mid])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last = mid - 1;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else</a:t>
            </a:r>
            <a:endParaRPr lang="en-US" altLang="ko-KR" sz="1800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		first = mid + 1;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-1;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}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2C706-846A-46A5-A027-FB6CEA7CA678}"/>
              </a:ext>
            </a:extLst>
          </p:cNvPr>
          <p:cNvSpPr txBox="1"/>
          <p:nvPr/>
        </p:nvSpPr>
        <p:spPr>
          <a:xfrm>
            <a:off x="628650" y="1524000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뭘 하는 코드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F6B47-8C43-4A4B-90B8-F2372487A737}"/>
              </a:ext>
            </a:extLst>
          </p:cNvPr>
          <p:cNvSpPr txBox="1"/>
          <p:nvPr/>
        </p:nvSpPr>
        <p:spPr>
          <a:xfrm>
            <a:off x="628650" y="2460069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1" dirty="0"/>
              <a:t>연산 횟수는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65544-26C0-437E-A0E3-0ECC7A6D3324}"/>
              </a:ext>
            </a:extLst>
          </p:cNvPr>
          <p:cNvSpPr txBox="1"/>
          <p:nvPr/>
        </p:nvSpPr>
        <p:spPr>
          <a:xfrm>
            <a:off x="823912" y="1872644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 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6FFE-A32B-4E24-AE7D-0FFBDAA69E1A}"/>
              </a:ext>
            </a:extLst>
          </p:cNvPr>
          <p:cNvSpPr txBox="1"/>
          <p:nvPr/>
        </p:nvSpPr>
        <p:spPr>
          <a:xfrm>
            <a:off x="857249" y="3021034"/>
            <a:ext cx="4167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수를 반으로 줄여서 </a:t>
            </a:r>
            <a:r>
              <a:rPr lang="en-US" altLang="ko-KR" dirty="0"/>
              <a:t>n/2</a:t>
            </a:r>
            <a:r>
              <a:rPr lang="ko-KR" altLang="en-US" dirty="0"/>
              <a:t>개일 때의 탐색과정에서 </a:t>
            </a:r>
            <a:r>
              <a:rPr lang="en-US" altLang="ko-KR" dirty="0"/>
              <a:t>1</a:t>
            </a:r>
            <a:r>
              <a:rPr lang="ko-KR" altLang="en-US" dirty="0"/>
              <a:t>회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수를 반으로 줄여서 </a:t>
            </a:r>
            <a:r>
              <a:rPr lang="en-US" altLang="ko-KR" dirty="0"/>
              <a:t>n/4</a:t>
            </a:r>
            <a:r>
              <a:rPr lang="ko-KR" altLang="en-US" dirty="0"/>
              <a:t>개일 때의 탐색과정에서 </a:t>
            </a:r>
            <a:r>
              <a:rPr lang="en-US" altLang="ko-KR" dirty="0"/>
              <a:t>1</a:t>
            </a:r>
            <a:r>
              <a:rPr lang="ko-KR" altLang="en-US" dirty="0"/>
              <a:t>회 진행 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T(n) = log2n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77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484B9-20D3-41B5-BA7F-FBE4BDB563CE}"/>
              </a:ext>
            </a:extLst>
          </p:cNvPr>
          <p:cNvSpPr/>
          <p:nvPr/>
        </p:nvSpPr>
        <p:spPr>
          <a:xfrm>
            <a:off x="233362" y="147637"/>
            <a:ext cx="11725275" cy="64103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A0345-5685-4B9C-B1F4-BFA83F6B3168}"/>
              </a:ext>
            </a:extLst>
          </p:cNvPr>
          <p:cNvSpPr txBox="1"/>
          <p:nvPr/>
        </p:nvSpPr>
        <p:spPr>
          <a:xfrm>
            <a:off x="557212" y="606416"/>
            <a:ext cx="4981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빅</a:t>
            </a:r>
            <a:r>
              <a:rPr lang="en-US" altLang="ko-KR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5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 표기법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55930-B661-457A-9F52-0C9E11BF3910}"/>
                  </a:ext>
                </a:extLst>
              </p:cNvPr>
              <p:cNvSpPr txBox="1"/>
              <p:nvPr/>
            </p:nvSpPr>
            <p:spPr>
              <a:xfrm>
                <a:off x="714375" y="1676400"/>
                <a:ext cx="988695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만약 </a:t>
                </a:r>
                <a:r>
                  <a:rPr lang="en-US" altLang="ko-KR" dirty="0"/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라고 하자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1</a:t>
                </a:r>
                <a:r>
                  <a:rPr lang="ko-KR" altLang="en-US" dirty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>
                    <a:sym typeface="Wingdings" panose="05000000000000000000" pitchFamily="2" charset="2"/>
                  </a:rPr>
                  <a:t>2n</a:t>
                </a:r>
                <a:r>
                  <a:rPr lang="ko-KR" altLang="en-US" dirty="0">
                    <a:sym typeface="Wingdings" panose="05000000000000000000" pitchFamily="2" charset="2"/>
                  </a:rPr>
                  <a:t>은 연산 횟수에 큰 영향이 있을까</a:t>
                </a:r>
                <a:r>
                  <a:rPr lang="en-US" altLang="ko-KR" dirty="0">
                    <a:sym typeface="Wingdings" panose="05000000000000000000" pitchFamily="2" charset="2"/>
                  </a:rPr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55930-B661-457A-9F52-0C9E11BF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676400"/>
                <a:ext cx="9886950" cy="374526"/>
              </a:xfrm>
              <a:prstGeom prst="rect">
                <a:avLst/>
              </a:prstGeom>
              <a:blipFill>
                <a:blip r:embed="rId2"/>
                <a:stretch>
                  <a:fillRect l="-493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A8EA986-B443-4D58-8D9A-A2082522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2227994"/>
            <a:ext cx="7515225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B6487-3131-4CF2-86E9-A7CD4227217B}"/>
                  </a:ext>
                </a:extLst>
              </p:cNvPr>
              <p:cNvSpPr txBox="1"/>
              <p:nvPr/>
            </p:nvSpPr>
            <p:spPr>
              <a:xfrm>
                <a:off x="833437" y="4334946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</a:t>
                </a:r>
                <a:r>
                  <a:rPr lang="ko-KR" altLang="en-US" dirty="0"/>
                  <a:t>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이 차지하는 비율의 증가 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B6487-3131-4CF2-86E9-A7CD4227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4334946"/>
                <a:ext cx="4114800" cy="369332"/>
              </a:xfrm>
              <a:prstGeom prst="rect">
                <a:avLst/>
              </a:prstGeom>
              <a:blipFill>
                <a:blip r:embed="rId4"/>
                <a:stretch>
                  <a:fillRect l="-133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4C9F30-19DB-4230-8497-51C93277DF87}"/>
                  </a:ext>
                </a:extLst>
              </p:cNvPr>
              <p:cNvSpPr txBox="1"/>
              <p:nvPr/>
            </p:nvSpPr>
            <p:spPr>
              <a:xfrm>
                <a:off x="833437" y="4792057"/>
                <a:ext cx="61293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n, 2n</a:t>
                </a:r>
                <a:r>
                  <a:rPr lang="ko-KR" altLang="en-US" dirty="0"/>
                  <a:t>과 비교했을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비율이 압도적으로 큼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연산 횟수를 구하는데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가 중요한 역할을 한다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자세한 </a:t>
                </a:r>
                <a:r>
                  <a:rPr lang="en-US" altLang="ko-KR" dirty="0">
                    <a:sym typeface="Wingdings" panose="05000000000000000000" pitchFamily="2" charset="2"/>
                  </a:rPr>
                  <a:t>T(n)</a:t>
                </a:r>
                <a:r>
                  <a:rPr lang="ko-KR" altLang="en-US" dirty="0">
                    <a:sym typeface="Wingdings" panose="05000000000000000000" pitchFamily="2" charset="2"/>
                  </a:rPr>
                  <a:t>을 구하는 것보다 그냥 근사치의 값을 구하는게 편하겠다</a:t>
                </a:r>
                <a:r>
                  <a:rPr lang="en-US" altLang="ko-KR" dirty="0">
                    <a:sym typeface="Wingdings" panose="05000000000000000000" pitchFamily="2" charset="2"/>
                  </a:rPr>
                  <a:t>. 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가장 값에 큰 역할을 하는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최고차항을</a:t>
                </a:r>
                <a:r>
                  <a:rPr lang="ko-KR" altLang="en-US" dirty="0">
                    <a:sym typeface="Wingdings" panose="05000000000000000000" pitchFamily="2" charset="2"/>
                  </a:rPr>
                  <a:t> 적자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빅오</a:t>
                </a:r>
                <a:r>
                  <a:rPr lang="en-US" altLang="ko-KR" dirty="0">
                    <a:sym typeface="Wingdings" panose="05000000000000000000" pitchFamily="2" charset="2"/>
                  </a:rPr>
                  <a:t>!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4C9F30-19DB-4230-8497-51C93277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7" y="4792057"/>
                <a:ext cx="6129338" cy="1754326"/>
              </a:xfrm>
              <a:prstGeom prst="rect">
                <a:avLst/>
              </a:prstGeom>
              <a:blipFill>
                <a:blip r:embed="rId5"/>
                <a:stretch>
                  <a:fillRect l="-896" t="-1736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0F5A82-9141-4945-8383-3260A9D2247F}"/>
                  </a:ext>
                </a:extLst>
              </p:cNvPr>
              <p:cNvSpPr txBox="1"/>
              <p:nvPr/>
            </p:nvSpPr>
            <p:spPr>
              <a:xfrm>
                <a:off x="7734299" y="4850368"/>
                <a:ext cx="4114799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−→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0F5A82-9141-4945-8383-3260A9D2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299" y="4850368"/>
                <a:ext cx="4114799" cy="375552"/>
              </a:xfrm>
              <a:prstGeom prst="rect">
                <a:avLst/>
              </a:prstGeom>
              <a:blipFill>
                <a:blip r:embed="rId6"/>
                <a:stretch>
                  <a:fillRect l="-1333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1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1354</Words>
  <Application>Microsoft Office PowerPoint</Application>
  <PresentationFormat>와이드스크린</PresentationFormat>
  <Paragraphs>193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CookieRun Regular</vt:lpstr>
      <vt:lpstr>맑은 고딕</vt:lpstr>
      <vt:lpstr>타이포_스톰 B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선정</dc:creator>
  <cp:lastModifiedBy>안 선정</cp:lastModifiedBy>
  <cp:revision>34</cp:revision>
  <dcterms:created xsi:type="dcterms:W3CDTF">2020-12-23T06:22:39Z</dcterms:created>
  <dcterms:modified xsi:type="dcterms:W3CDTF">2020-12-23T15:23:56Z</dcterms:modified>
</cp:coreProperties>
</file>