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10"/>
  </p:notesMasterIdLst>
  <p:sldIdLst>
    <p:sldId id="262" r:id="rId2"/>
    <p:sldId id="840" r:id="rId3"/>
    <p:sldId id="848" r:id="rId4"/>
    <p:sldId id="849" r:id="rId5"/>
    <p:sldId id="852" r:id="rId6"/>
    <p:sldId id="853" r:id="rId7"/>
    <p:sldId id="854" r:id="rId8"/>
    <p:sldId id="85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A3A"/>
    <a:srgbClr val="0070C0"/>
    <a:srgbClr val="CC3300"/>
    <a:srgbClr val="EE7D16"/>
    <a:srgbClr val="00B050"/>
    <a:srgbClr val="AC8300"/>
    <a:srgbClr val="8D54DA"/>
    <a:srgbClr val="993366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>
        <p:scale>
          <a:sx n="64" d="100"/>
          <a:sy n="64" d="100"/>
        </p:scale>
        <p:origin x="1709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8408-4B79-4DAD-BEBC-A68F7A31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B7D1C-09D9-4713-85E9-5FA472BA9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DE9-454C-40DA-8B9C-5CE90C5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7F2D-2584-459C-89F8-433D696D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770A0-766E-4B82-A30C-3B67495D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34AD1-A6E2-4C04-8B90-AC801C5C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CB23C-EDCC-45E2-8A7E-735E1BD1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CD7F-8E2A-4202-B7C5-D5C81BC7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AC76F-6986-4B8A-A929-B171E86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B616A-EC10-4A45-B03B-E76B6D43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9B938-00F6-42AE-85A6-F6AA9B037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EB662-C237-42B5-A14F-4EB7D368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AF63B-DEA1-4FE8-A73E-FEEEB3EA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26A07-518B-4218-8808-B7B01622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20D7B-BF34-432D-A8DA-7C06B79F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375409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647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606-C5EE-4B28-88D5-E235AEB6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1A66F-B8C9-4732-8474-D4CE6947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2E052-EB57-47AE-9786-3C20F76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CCF84-0DEE-43D6-946D-9D5875EB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27801-802E-4516-9D61-4CF46844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55B4-DECA-4475-852C-C654CE72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B8FCA-013C-4771-81EB-4581CBBA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8EA2E-802A-4FB4-BBA4-84215F67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3D7E-2C20-4DFC-9507-F79DFDB3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52B54-BB3B-466F-9CC2-4C99480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13C04-EFEC-4C6B-A321-53918C9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B0F78-7743-4CD1-990C-32E877846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49DF6-8E43-4F34-8262-86B101F7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78B3F-FAE2-436D-9623-CEB0D3FE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E26AD-C965-45D2-B0FC-BFC79EB2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4344D-F8BE-4C65-80C3-73B9FC2D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63C22-7213-4BD1-9183-A50B0744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12AA5-5E7F-410C-A8D4-86FCF347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8FF1C-C9B3-49AC-BB53-81F1EAE5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0B2893-60E4-4761-9010-E2811EC8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C56CD-098A-4338-B948-65C16FB9C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73CAE-2667-437B-A234-8025FB0D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5EA5B-2141-49E4-9A87-2E22E16A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6826C-BE12-4DD4-B6D3-8CE58E4B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FD43-C323-4C3A-AB2D-402A5C20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1BE95B-CBE2-4993-9B79-0AA3552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D5BEC-E816-4406-AAE5-C04F1A06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2DFF3-FE91-4ED6-BD93-8DACCEF4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3180C-01B9-4B36-A5CC-7E873214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CC0697-80DD-47C9-96DE-A58CEFE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81786-92F3-42E6-B088-A052DA98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244D-633C-42B3-80A4-441921A4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D586-B0F4-474B-A6E0-66DA8C42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98323-5824-43CF-9450-38664299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4002C-2B82-4B1C-90F7-41DB7CBC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8C0F5-9394-4F05-93FD-87C87B82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833CF-EB35-4D0E-AA10-55FB3A6B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9B1F-F74D-4FF9-BFBF-130432A3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5C62F-059C-4EBC-A369-B12C42C8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16635-AF7B-4AD1-81F0-A1E0CA0D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D1545-D48A-4B1D-90C3-1C258D83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C9DAA-BBA5-4779-A364-CAB94475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29452-202B-42BD-B33F-F1DB003A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AC8188-1DFB-4EA2-98DA-E83F49D3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56E3E-ACB7-45E4-A701-9D98013C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26091-5E96-4F2C-9DCA-78A2D4E1A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FDAB-1C6A-4AD5-81BD-97C04F0B7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B3829-FCDA-44E8-8CE7-818477068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&amp;t=16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tIeHLnjs5U8&amp;t=547s" TargetMode="External"/><Relationship Id="rId4" Type="http://schemas.openxmlformats.org/officeDocument/2006/relationships/hyperlink" Target="https://www.youtube.com/watch?v=Ilg3gGewQ5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Dv4f4s2SB8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기초 및 머신러닝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261987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선형회귀에서 </a:t>
            </a:r>
            <a:r>
              <a:rPr lang="ko-KR" altLang="en-US" dirty="0" err="1"/>
              <a:t>경사하강법</a:t>
            </a:r>
            <a:endParaRPr lang="en-US" altLang="ko-KR" dirty="0"/>
          </a:p>
          <a:p>
            <a:r>
              <a:rPr lang="en-US" altLang="ko-KR" dirty="0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7-1(4/18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Deep Neural Network</a:t>
            </a:r>
            <a:r>
              <a:rPr lang="ko-KR" altLang="en-US" dirty="0"/>
              <a:t>를 설명한 </a:t>
            </a:r>
            <a:r>
              <a:rPr lang="en-US" altLang="ko-KR" dirty="0"/>
              <a:t>3Blue1Brown</a:t>
            </a:r>
            <a:r>
              <a:rPr lang="ko-KR" altLang="en-US" dirty="0"/>
              <a:t>의 다음</a:t>
            </a:r>
            <a:r>
              <a:rPr lang="en-US" altLang="ko-KR" dirty="0"/>
              <a:t> </a:t>
            </a:r>
            <a:r>
              <a:rPr lang="ko-KR" altLang="en-US" dirty="0"/>
              <a:t>영상 </a:t>
            </a:r>
            <a:r>
              <a:rPr lang="en-US" altLang="ko-KR" dirty="0"/>
              <a:t>4</a:t>
            </a:r>
            <a:r>
              <a:rPr lang="ko-KR" altLang="en-US" dirty="0"/>
              <a:t>가지를 보고 </a:t>
            </a:r>
            <a:r>
              <a:rPr lang="en-US" altLang="ko-KR" dirty="0"/>
              <a:t>50</a:t>
            </a:r>
            <a:r>
              <a:rPr lang="ko-KR" altLang="en-US" dirty="0"/>
              <a:t>자 이상 요약문을 </a:t>
            </a:r>
            <a:r>
              <a:rPr lang="ko-KR" altLang="en-US" dirty="0" err="1"/>
              <a:t>적으시오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https://www.youtube.com/watch?v=aircAruvnKk&amp;t=16s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https://www.youtube.com/watch?v=IHZwWFHWa-w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https://www.youtube.com/watch?v=Ilg3gGewQ5U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https://www.youtube.com/watch?v=tIeHLnjs5U8&amp;t=547s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3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7-2(4/18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</a:t>
            </a:r>
            <a:r>
              <a:rPr lang="ko-KR" altLang="en-US" dirty="0" err="1"/>
              <a:t>경사하강법을</a:t>
            </a:r>
            <a:r>
              <a:rPr lang="ko-KR" altLang="en-US" dirty="0"/>
              <a:t> 소개하는 영상을 보고 줄거리를 </a:t>
            </a:r>
            <a:r>
              <a:rPr lang="en-US" altLang="ko-KR" dirty="0"/>
              <a:t>20</a:t>
            </a:r>
            <a:r>
              <a:rPr lang="ko-KR" altLang="en-US" dirty="0"/>
              <a:t>자 이상으로 </a:t>
            </a:r>
            <a:r>
              <a:rPr lang="ko-KR" altLang="en-US" dirty="0" err="1"/>
              <a:t>요약하시오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https://www.youtube.com/watch?v=sDv4f4s2SB8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47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7-3(4/18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구글 </a:t>
            </a:r>
            <a:r>
              <a:rPr lang="ko-KR" altLang="en-US" dirty="0" err="1"/>
              <a:t>코랩에서</a:t>
            </a:r>
            <a:r>
              <a:rPr lang="ko-KR" altLang="en-US" dirty="0"/>
              <a:t> </a:t>
            </a:r>
            <a:r>
              <a:rPr lang="en-US" altLang="ko-KR" dirty="0"/>
              <a:t>oecd_bli_2015.csv, gdp_per_capita.csv</a:t>
            </a:r>
            <a:r>
              <a:rPr lang="ko-KR" altLang="en-US" dirty="0"/>
              <a:t> 파일을 읽어 들여 </a:t>
            </a:r>
            <a:r>
              <a:rPr lang="en-US" altLang="ko-KR" dirty="0"/>
              <a:t>GDP</a:t>
            </a:r>
            <a:r>
              <a:rPr lang="ko-KR" altLang="en-US" dirty="0"/>
              <a:t>와 </a:t>
            </a:r>
            <a:r>
              <a:rPr lang="ko-KR" altLang="en-US" dirty="0" err="1"/>
              <a:t>행복지수간의</a:t>
            </a:r>
            <a:r>
              <a:rPr lang="ko-KR" altLang="en-US" dirty="0"/>
              <a:t> 선형회귀를 시행해보자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)from</a:t>
            </a:r>
            <a:r>
              <a:rPr lang="ko-KR" altLang="en-US" dirty="0"/>
              <a:t> </a:t>
            </a:r>
            <a:r>
              <a:rPr lang="en-US" altLang="ko-KR" dirty="0" err="1"/>
              <a:t>google.colab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drive</a:t>
            </a:r>
          </a:p>
          <a:p>
            <a:pPr marL="0" indent="0">
              <a:buNone/>
            </a:pPr>
            <a:r>
              <a:rPr lang="en-US" altLang="ko-KR" dirty="0"/>
              <a:t>&gt;&gt;&gt;</a:t>
            </a:r>
            <a:r>
              <a:rPr lang="en-US" altLang="ko-KR" dirty="0" err="1"/>
              <a:t>drive.mount</a:t>
            </a:r>
            <a:r>
              <a:rPr lang="en-US" altLang="ko-KR" dirty="0"/>
              <a:t>(‘/content/drive’)</a:t>
            </a:r>
          </a:p>
          <a:p>
            <a:pPr marL="0" indent="0">
              <a:buNone/>
            </a:pPr>
            <a:r>
              <a:rPr lang="ko-KR" altLang="en-US" dirty="0"/>
              <a:t>와 같이 </a:t>
            </a:r>
            <a:r>
              <a:rPr lang="ko-KR" altLang="en-US" dirty="0" err="1"/>
              <a:t>마운트하여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 파일을 읽어 들일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1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337C2F-FF15-4C83-BC74-23B7E6F38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7-4(4/18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719CC-0A6E-44BF-9B17-4BBC2E528FAB}"/>
              </a:ext>
            </a:extLst>
          </p:cNvPr>
          <p:cNvSpPr txBox="1"/>
          <p:nvPr/>
        </p:nvSpPr>
        <p:spPr>
          <a:xfrm>
            <a:off x="1392195" y="1589903"/>
            <a:ext cx="9860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본문의 코드처럼 다음과 같이 데이터를 생성하고 선형회귀에서 배치 </a:t>
            </a:r>
            <a:r>
              <a:rPr lang="ko-KR" altLang="en-US" dirty="0" err="1"/>
              <a:t>경사하강법을</a:t>
            </a:r>
            <a:r>
              <a:rPr lang="ko-KR" altLang="en-US" dirty="0"/>
              <a:t> 시행해 보자</a:t>
            </a:r>
            <a:r>
              <a:rPr lang="en-US" altLang="ko-KR" dirty="0"/>
              <a:t>. </a:t>
            </a:r>
            <a:r>
              <a:rPr lang="ko-KR" altLang="en-US" dirty="0"/>
              <a:t>난수의 씨앗은 각자 학번의 끝 세자리로 고정해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3*</a:t>
            </a:r>
            <a:r>
              <a:rPr lang="en-US" altLang="ko-KR" dirty="0" err="1"/>
              <a:t>np.random.rand</a:t>
            </a:r>
            <a:r>
              <a:rPr lang="en-US" altLang="ko-KR" dirty="0"/>
              <a:t>(100, 1)</a:t>
            </a:r>
          </a:p>
          <a:p>
            <a:r>
              <a:rPr lang="en-US" altLang="ko-KR" dirty="0"/>
              <a:t>&gt;&gt;&gt;y= 2+ 4*</a:t>
            </a:r>
            <a:r>
              <a:rPr lang="en-US" altLang="ko-KR" dirty="0" err="1"/>
              <a:t>X+np.random.rand</a:t>
            </a:r>
            <a:r>
              <a:rPr lang="en-US" altLang="ko-KR" dirty="0"/>
              <a:t>(100,1)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Iteration</a:t>
            </a:r>
            <a:r>
              <a:rPr lang="ko-KR" altLang="en-US" dirty="0"/>
              <a:t>횟수에 따라 비용함수가 작아지는 것을 그림으로 표시해보자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44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337C2F-FF15-4C83-BC74-23B7E6F38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7-5(4/18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719CC-0A6E-44BF-9B17-4BBC2E528FAB}"/>
              </a:ext>
            </a:extLst>
          </p:cNvPr>
          <p:cNvSpPr txBox="1"/>
          <p:nvPr/>
        </p:nvSpPr>
        <p:spPr>
          <a:xfrm>
            <a:off x="1392195" y="1589903"/>
            <a:ext cx="9860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본문의 코드처럼 다음과 같이 데이터를 생성하고 선형회귀에서 확률적 </a:t>
            </a:r>
            <a:r>
              <a:rPr lang="ko-KR" altLang="en-US" dirty="0" err="1"/>
              <a:t>경사하강법을</a:t>
            </a:r>
            <a:r>
              <a:rPr lang="ko-KR" altLang="en-US" dirty="0"/>
              <a:t> 시행해 보자</a:t>
            </a:r>
            <a:r>
              <a:rPr lang="en-US" altLang="ko-KR" dirty="0"/>
              <a:t>. </a:t>
            </a:r>
            <a:r>
              <a:rPr lang="ko-KR" altLang="en-US" dirty="0"/>
              <a:t>난수의 씨앗은 각자 학번의 끝 세자리로 고정해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3*</a:t>
            </a:r>
            <a:r>
              <a:rPr lang="en-US" altLang="ko-KR" dirty="0" err="1"/>
              <a:t>np.random.rand</a:t>
            </a:r>
            <a:r>
              <a:rPr lang="en-US" altLang="ko-KR" dirty="0"/>
              <a:t>(100, 1)</a:t>
            </a:r>
          </a:p>
          <a:p>
            <a:r>
              <a:rPr lang="en-US" altLang="ko-KR" dirty="0"/>
              <a:t>&gt;&gt;&gt;y= 2+ 4*</a:t>
            </a:r>
            <a:r>
              <a:rPr lang="en-US" altLang="ko-KR" dirty="0" err="1"/>
              <a:t>X+np.random.rand</a:t>
            </a:r>
            <a:r>
              <a:rPr lang="en-US" altLang="ko-KR" dirty="0"/>
              <a:t>(100,1)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Iteration</a:t>
            </a:r>
            <a:r>
              <a:rPr lang="ko-KR" altLang="en-US" dirty="0"/>
              <a:t>횟수에 따라 비용함수가 작아지는 것을 그림으로 표시해보자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9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337C2F-FF15-4C83-BC74-23B7E6F38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7-6(4/18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719CC-0A6E-44BF-9B17-4BBC2E528FAB}"/>
              </a:ext>
            </a:extLst>
          </p:cNvPr>
          <p:cNvSpPr txBox="1"/>
          <p:nvPr/>
        </p:nvSpPr>
        <p:spPr>
          <a:xfrm>
            <a:off x="1392195" y="1589903"/>
            <a:ext cx="9860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본문의 코드처럼 다음과 같이 데이터를 생성하고 선형회귀에서 미니배치 </a:t>
            </a:r>
            <a:r>
              <a:rPr lang="ko-KR" altLang="en-US" dirty="0" err="1"/>
              <a:t>경사하강법을</a:t>
            </a:r>
            <a:r>
              <a:rPr lang="ko-KR" altLang="en-US" dirty="0"/>
              <a:t> 시행해 보자</a:t>
            </a:r>
            <a:r>
              <a:rPr lang="en-US" altLang="ko-KR" dirty="0"/>
              <a:t>. </a:t>
            </a:r>
            <a:r>
              <a:rPr lang="ko-KR" altLang="en-US" dirty="0"/>
              <a:t>난수의 씨앗은 각자 학번의 끝 세자리로 고정해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3*</a:t>
            </a:r>
            <a:r>
              <a:rPr lang="en-US" altLang="ko-KR" dirty="0" err="1"/>
              <a:t>np.random.rand</a:t>
            </a:r>
            <a:r>
              <a:rPr lang="en-US" altLang="ko-KR" dirty="0"/>
              <a:t>(100, 1)</a:t>
            </a:r>
          </a:p>
          <a:p>
            <a:r>
              <a:rPr lang="en-US" altLang="ko-KR" dirty="0"/>
              <a:t>&gt;&gt;&gt;y= 2+ 4*</a:t>
            </a:r>
            <a:r>
              <a:rPr lang="en-US" altLang="ko-KR" dirty="0" err="1"/>
              <a:t>X+np.random.rand</a:t>
            </a:r>
            <a:r>
              <a:rPr lang="en-US" altLang="ko-KR" dirty="0"/>
              <a:t>(100,1)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Iteration</a:t>
            </a:r>
            <a:r>
              <a:rPr lang="ko-KR" altLang="en-US" dirty="0"/>
              <a:t>횟수에 따라 비용함수가 작아지는 것을 그림으로 표시해보자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2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7-7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의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클래스를 이용하여 보스턴 집값 데이터에 대해 회귀분석을 하는 예이다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sklearn.datasets</a:t>
            </a:r>
            <a:r>
              <a:rPr lang="en-US" altLang="ko-KR" dirty="0"/>
              <a:t> import </a:t>
            </a:r>
            <a:r>
              <a:rPr lang="en-US" altLang="ko-KR" dirty="0" err="1"/>
              <a:t>load_boston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boston</a:t>
            </a:r>
            <a:r>
              <a:rPr lang="en-US" altLang="ko-KR" dirty="0"/>
              <a:t> = </a:t>
            </a:r>
            <a:r>
              <a:rPr lang="en-US" altLang="ko-KR" dirty="0" err="1"/>
              <a:t>load_boston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model_boston</a:t>
            </a:r>
            <a:r>
              <a:rPr lang="en-US" altLang="ko-KR" dirty="0"/>
              <a:t> = </a:t>
            </a:r>
            <a:r>
              <a:rPr lang="en-US" altLang="ko-KR" dirty="0" err="1"/>
              <a:t>LinearRegression</a:t>
            </a:r>
            <a:r>
              <a:rPr lang="en-US" altLang="ko-KR" dirty="0"/>
              <a:t>().fit(</a:t>
            </a:r>
            <a:r>
              <a:rPr lang="en-US" altLang="ko-KR" dirty="0" err="1"/>
              <a:t>boston.data</a:t>
            </a:r>
            <a:r>
              <a:rPr lang="en-US" altLang="ko-KR" dirty="0"/>
              <a:t>, </a:t>
            </a:r>
            <a:r>
              <a:rPr lang="en-US" altLang="ko-KR" dirty="0" err="1"/>
              <a:t>boston.target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보스턴 집값의 선형 회귀 계수를 알아보고 </a:t>
            </a:r>
            <a:r>
              <a:rPr lang="en-US" altLang="ko-KR" dirty="0"/>
              <a:t>plot</a:t>
            </a:r>
            <a:r>
              <a:rPr lang="ko-KR" altLang="en-US" dirty="0"/>
              <a:t>을 그려보아라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12622</TotalTime>
  <Words>432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파이썬 기초 및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493</cp:revision>
  <dcterms:created xsi:type="dcterms:W3CDTF">2016-07-19T11:33:55Z</dcterms:created>
  <dcterms:modified xsi:type="dcterms:W3CDTF">2021-04-11T03:23:28Z</dcterms:modified>
</cp:coreProperties>
</file>