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2" r:id="rId1"/>
  </p:sldMasterIdLst>
  <p:notesMasterIdLst>
    <p:notesMasterId r:id="rId14"/>
  </p:notesMasterIdLst>
  <p:sldIdLst>
    <p:sldId id="262" r:id="rId2"/>
    <p:sldId id="385" r:id="rId3"/>
    <p:sldId id="444" r:id="rId4"/>
    <p:sldId id="702" r:id="rId5"/>
    <p:sldId id="709" r:id="rId6"/>
    <p:sldId id="710" r:id="rId7"/>
    <p:sldId id="711" r:id="rId8"/>
    <p:sldId id="712" r:id="rId9"/>
    <p:sldId id="713" r:id="rId10"/>
    <p:sldId id="714" r:id="rId11"/>
    <p:sldId id="715" r:id="rId12"/>
    <p:sldId id="716" r:id="rId13"/>
  </p:sldIdLst>
  <p:sldSz cx="12192000" cy="6858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16"/>
    <a:srgbClr val="0070C0"/>
    <a:srgbClr val="00B050"/>
    <a:srgbClr val="AC8300"/>
    <a:srgbClr val="8D54DA"/>
    <a:srgbClr val="993366"/>
    <a:srgbClr val="CC3300"/>
    <a:srgbClr val="FF9900"/>
    <a:srgbClr val="FFD44E"/>
    <a:srgbClr val="74C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32274-B48B-40B9-9B1E-D775700D1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59C788-9807-4F91-B7E3-AE75609AC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A18D2-9F42-4F0D-B039-91059F5F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654C2-FE6A-466E-8C2D-5E44CF9D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FB599-C327-4816-AABF-A64EBC89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8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772A8-C748-4104-9286-72DDBC7E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3E45E7-6CF6-4084-98B9-A661244A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EF677-108A-4047-9C51-2B6BB440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DBCCD-0695-4ECC-B513-F2BC904C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C3DAA-E17F-4FA9-8392-D4B873A6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8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D22C52-A088-451D-88D0-7D666F602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6267F-E2A2-4730-8552-A660D18FC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5601E-A393-49EE-BE64-D599F0D9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BEDFB-12FA-4DFB-AA74-93BD9650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AAA3A-650B-4E89-B754-C6481433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68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4937" y="1615193"/>
            <a:ext cx="8183302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b="1" kern="1200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901547"/>
            <a:ext cx="5678488" cy="7459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4188749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6" y="220759"/>
            <a:ext cx="10660806" cy="82552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sz="36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53" name="직사각형 52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2B4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-7374" y="1528823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-7374" y="2011223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-7374" y="1046423"/>
            <a:ext cx="720000" cy="482400"/>
            <a:chOff x="0" y="563880"/>
            <a:chExt cx="720000" cy="482400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1" name="오각형 40"/>
            <p:cNvSpPr/>
            <p:nvPr userDrawn="1"/>
          </p:nvSpPr>
          <p:spPr>
            <a:xfrm>
              <a:off x="0" y="563880"/>
              <a:ext cx="720000" cy="4824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844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01B5A-0A55-497E-9801-E686F378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34B64-2480-4BC4-8B6C-3371BC23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E3D2F-6E0D-4DDF-A22D-2746CFB1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4CDD7-30E4-4EC8-8EA6-31BB560E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4E641-6BF4-439D-B942-70973C0C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CF19C-6321-4512-8054-AA862870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846A-C3AF-4EEE-BEDE-77629CF37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442EA-E8D3-4269-8D6F-DA8F361E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D2479-BB17-4164-B78D-29FF15E5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1890C-61D4-4395-8EB5-A23B283B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8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701AC-FE78-4E66-B690-446B7D0C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DC68B-3501-431A-8981-488D0F983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8C9397-31A6-45C4-B6BC-B01A1B16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C6AC1-A2E6-4774-9776-A8023CDB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84726-1D11-42D1-998C-EA76E8D1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3A90C-9D1C-4CA2-9EEF-1793F16A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61315-5B3D-4D05-8D82-8EFBDC0D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A109F-5F01-4FB3-B30B-16CF617D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71DF9D-B75E-4DA4-A106-66CF94356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0EE4F0-E19C-4DA5-813E-13D5226A2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7E7F74-0BFD-4EED-89D5-65F6A7657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CC53FB-691A-4B21-8DDB-30A5E303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87CDE-86CF-48C4-9605-F24282B0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06E157-92DA-44BE-9316-0490EA03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9F62C-D5FB-42B8-9CB2-8AE5C808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02EBA2-28E1-4FAA-BAA0-49BEF894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F8B6B8-71EB-4E9A-A2E1-9730735E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FC58AB-5752-4DE9-939C-D2CE05E7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A5A22A-2848-49E9-A15C-5C12C626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451CA0-989F-47B0-AC35-8FDCA073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6B603-F588-411A-B32C-8F03274E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3747E-C90F-43CE-BBE7-15E9B1B3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668C8-92E2-4050-9E86-0F9CAF418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3EA17-B410-4C1B-975B-1F96AEF01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A8369-C390-4467-B2F5-9BA7560F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54913-892B-4523-8D37-5277D0C9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2D190E-6C13-417C-B8C7-3A393526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14B8A-4AEC-4C3F-BF04-77DA9763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5ED124-BE99-4212-AE5A-7D623A76B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6FEB0C-F0DD-4678-9692-E7C05E8B6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E9992-632E-438F-8712-74376686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5A24A-3DA7-48F7-BCB2-CF98D29A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96B37-7CEA-470A-ABE5-23EE5263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3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D114C1-2B38-4CDA-A47A-3BD98B5C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52D58-3B96-4701-A011-3BA7FC5D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9F559-1464-4129-B13C-B19D68D55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548E9-D3F6-452D-A382-FDE9E50A2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FDA90-592C-4C21-81C2-B61FA9905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6" r:id="rId13"/>
    <p:sldLayoutId id="214748367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기초 및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73049-BA88-4E97-A5FF-C3389D950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6065" y="3901547"/>
            <a:ext cx="9261987" cy="1909318"/>
          </a:xfrm>
        </p:spPr>
        <p:txBody>
          <a:bodyPr>
            <a:normAutofit/>
          </a:bodyPr>
          <a:lstStyle/>
          <a:p>
            <a:r>
              <a:rPr lang="en-US" altLang="ko-KR" dirty="0"/>
              <a:t>Week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모듈과 라이브러리</a:t>
            </a:r>
            <a:endParaRPr lang="en-US" altLang="ko-KR" dirty="0"/>
          </a:p>
          <a:p>
            <a:r>
              <a:rPr lang="en-US" altLang="ko-KR" dirty="0"/>
              <a:t>CAU 2021-1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2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종합실습과제 </a:t>
            </a:r>
            <a:r>
              <a:rPr lang="en-US" altLang="ko-KR" dirty="0"/>
              <a:t>6-9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D6806-134E-4BE3-AD08-C7945B30A70A}"/>
              </a:ext>
            </a:extLst>
          </p:cNvPr>
          <p:cNvSpPr txBox="1"/>
          <p:nvPr/>
        </p:nvSpPr>
        <p:spPr>
          <a:xfrm>
            <a:off x="838200" y="1408670"/>
            <a:ext cx="100686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 거북이가 가는 게임을 만드는 클래스를 만들고 게임 하나를 인스턴스로 생성해 봅시다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거북이는 </a:t>
            </a:r>
            <a:r>
              <a:rPr lang="en-US" altLang="ko-KR" sz="2400" b="1" dirty="0"/>
              <a:t>(0, 0)</a:t>
            </a:r>
            <a:r>
              <a:rPr lang="ko-KR" altLang="en-US" sz="2400" b="1" dirty="0"/>
              <a:t>좌표에서 출발해서 스피드만큼 이동할 수 있고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스피드</a:t>
            </a:r>
            <a:r>
              <a:rPr lang="en-US" altLang="ko-KR" sz="2400" b="1" dirty="0"/>
              <a:t>=1</a:t>
            </a:r>
            <a:r>
              <a:rPr lang="ko-KR" altLang="en-US" sz="2400" b="1" dirty="0"/>
              <a:t>이면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스피드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이면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칸</a:t>
            </a:r>
            <a:r>
              <a:rPr lang="en-US" altLang="ko-KR" sz="2400" b="1" dirty="0"/>
              <a:t>)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초기변수와 클래스 시작은 다음과 같이 설정할 수 있을 듯 합니다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class Turtle: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    def __</a:t>
            </a:r>
            <a:r>
              <a:rPr lang="en-US" altLang="ko-KR" sz="2400" b="1" dirty="0" err="1"/>
              <a:t>init</a:t>
            </a:r>
            <a:r>
              <a:rPr lang="en-US" altLang="ko-KR" sz="2400" b="1" dirty="0"/>
              <a:t>__(self):</a:t>
            </a:r>
          </a:p>
          <a:p>
            <a:r>
              <a:rPr lang="en-US" altLang="ko-KR" sz="2400" b="1" dirty="0"/>
              <a:t>         </a:t>
            </a:r>
            <a:r>
              <a:rPr lang="en-US" altLang="ko-KR" sz="2400" b="1" dirty="0" err="1"/>
              <a:t>self.x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self.y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self.direction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self.speed</a:t>
            </a:r>
            <a:r>
              <a:rPr lang="en-US" altLang="ko-KR" sz="2400" b="1" dirty="0"/>
              <a:t> = 0, 0, 0, 1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20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종합실습과제 </a:t>
            </a:r>
            <a:r>
              <a:rPr lang="en-US" altLang="ko-KR" dirty="0"/>
              <a:t>6-9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D6806-134E-4BE3-AD08-C7945B30A70A}"/>
              </a:ext>
            </a:extLst>
          </p:cNvPr>
          <p:cNvSpPr txBox="1"/>
          <p:nvPr/>
        </p:nvSpPr>
        <p:spPr>
          <a:xfrm>
            <a:off x="838200" y="1408670"/>
            <a:ext cx="100686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 방향은 동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남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북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가지 메서드를 정하고 각각 오른쪽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왼쪽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아래쪽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위쪽으로 가도록 합시다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speed 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acceleration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brake</a:t>
            </a:r>
            <a:r>
              <a:rPr lang="ko-KR" altLang="en-US" sz="2400" b="1" dirty="0"/>
              <a:t>메서드를 정하고 각각 스피드를 </a:t>
            </a:r>
            <a:r>
              <a:rPr lang="en-US" altLang="ko-KR" sz="2400" b="1" dirty="0"/>
              <a:t>+1, -1</a:t>
            </a:r>
            <a:r>
              <a:rPr lang="ko-KR" altLang="en-US" sz="2400" b="1" dirty="0"/>
              <a:t>되도록 합시다</a:t>
            </a:r>
            <a:r>
              <a:rPr lang="en-US" altLang="ko-KR" sz="2400" b="1" dirty="0"/>
              <a:t>. (</a:t>
            </a:r>
            <a:r>
              <a:rPr lang="ko-KR" altLang="en-US" sz="2400" b="1" dirty="0"/>
              <a:t>최고 스피드는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을 넘지 않게 하고 스피드가 음수가 될 수는 없습니다</a:t>
            </a:r>
            <a:r>
              <a:rPr lang="en-US" altLang="ko-KR" sz="2400" b="1" dirty="0"/>
              <a:t>.)</a:t>
            </a:r>
          </a:p>
          <a:p>
            <a:endParaRPr lang="en-US" altLang="ko-KR" sz="2400" b="1" dirty="0"/>
          </a:p>
          <a:p>
            <a:r>
              <a:rPr lang="en-US" altLang="ko-KR" sz="2400" b="1" dirty="0" err="1"/>
              <a:t>printposition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메서드로 각 지점마다 위치를 프린트합니다</a:t>
            </a:r>
            <a:r>
              <a:rPr lang="en-US" altLang="ko-KR" sz="2400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44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종합실습과제 </a:t>
            </a:r>
            <a:r>
              <a:rPr lang="en-US" altLang="ko-KR"/>
              <a:t>6-9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D6806-134E-4BE3-AD08-C7945B30A70A}"/>
              </a:ext>
            </a:extLst>
          </p:cNvPr>
          <p:cNvSpPr txBox="1"/>
          <p:nvPr/>
        </p:nvSpPr>
        <p:spPr>
          <a:xfrm>
            <a:off x="838200" y="1408670"/>
            <a:ext cx="100686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 </a:t>
            </a:r>
            <a:r>
              <a:rPr lang="ko-KR" altLang="en-US" sz="2400" b="1" dirty="0" err="1"/>
              <a:t>실행예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지금 위치는 </a:t>
            </a:r>
            <a:r>
              <a:rPr lang="en-US" altLang="ko-KR" sz="2400" b="1" dirty="0"/>
              <a:t>(0,0)</a:t>
            </a:r>
            <a:r>
              <a:rPr lang="ko-KR" altLang="en-US" sz="2400" b="1" dirty="0"/>
              <a:t>입니다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/>
              <a:t>s</a:t>
            </a:r>
          </a:p>
          <a:p>
            <a:r>
              <a:rPr lang="ko-KR" altLang="en-US" sz="2400" b="1" dirty="0"/>
              <a:t>지금 위치는 </a:t>
            </a:r>
            <a:r>
              <a:rPr lang="en-US" altLang="ko-KR" sz="2400" b="1" dirty="0"/>
              <a:t>(0, -1)</a:t>
            </a:r>
            <a:r>
              <a:rPr lang="ko-KR" altLang="en-US" sz="2400" b="1" dirty="0"/>
              <a:t>입니다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/>
              <a:t>a</a:t>
            </a:r>
          </a:p>
          <a:p>
            <a:r>
              <a:rPr lang="ko-KR" altLang="en-US" sz="2400" b="1" dirty="0"/>
              <a:t>지금 위치는 </a:t>
            </a:r>
            <a:r>
              <a:rPr lang="en-US" altLang="ko-KR" sz="2400" b="1" dirty="0"/>
              <a:t>(0, -1)</a:t>
            </a:r>
            <a:r>
              <a:rPr lang="ko-KR" altLang="en-US" sz="2400" b="1" dirty="0"/>
              <a:t>입니다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/>
              <a:t>w</a:t>
            </a:r>
          </a:p>
          <a:p>
            <a:r>
              <a:rPr lang="ko-KR" altLang="en-US" sz="2400" b="1" dirty="0"/>
              <a:t>지금 위치는 </a:t>
            </a:r>
            <a:r>
              <a:rPr lang="en-US" altLang="ko-KR" sz="2400" b="1" dirty="0"/>
              <a:t>(-2, -1)</a:t>
            </a:r>
            <a:r>
              <a:rPr lang="ko-KR" altLang="en-US" sz="2400" b="1" dirty="0"/>
              <a:t>입니다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/>
              <a:t> f</a:t>
            </a:r>
          </a:p>
          <a:p>
            <a:r>
              <a:rPr lang="en-US" altLang="ko-KR" sz="2400" b="1" dirty="0"/>
              <a:t>(-2, -1)</a:t>
            </a:r>
            <a:r>
              <a:rPr lang="ko-KR" altLang="en-US" sz="2400" b="1" dirty="0"/>
              <a:t>에서 끝납니다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꼭 위와 같을 필요는 없습니다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비슷하게 클래스를 만들고 인스턴스를 생성해보세요</a:t>
            </a:r>
            <a:r>
              <a:rPr lang="en-US" altLang="ko-KR" sz="2400" b="1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35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6-1(4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err="1"/>
              <a:t>난수</a:t>
            </a:r>
            <a:r>
              <a:rPr lang="ko-KR" altLang="en-US" b="1" dirty="0"/>
              <a:t> 모듈을 이용하여 </a:t>
            </a:r>
            <a:r>
              <a:rPr lang="en-US" altLang="ko-KR" b="1" dirty="0"/>
              <a:t>(</a:t>
            </a:r>
            <a:r>
              <a:rPr lang="ko-KR" altLang="en-US" b="1" dirty="0"/>
              <a:t>씨앗을 적당한 숫자로 고정시키고</a:t>
            </a:r>
            <a:r>
              <a:rPr lang="en-US" altLang="ko-KR" b="1" dirty="0"/>
              <a:t>) 20</a:t>
            </a:r>
            <a:r>
              <a:rPr lang="ko-KR" altLang="en-US" b="1" dirty="0"/>
              <a:t>개의 숫자를 </a:t>
            </a:r>
            <a:r>
              <a:rPr lang="en-US" altLang="ko-KR" b="1" dirty="0"/>
              <a:t>0</a:t>
            </a:r>
            <a:r>
              <a:rPr lang="ko-KR" altLang="en-US" b="1" dirty="0"/>
              <a:t>에서 </a:t>
            </a:r>
            <a:r>
              <a:rPr lang="en-US" altLang="ko-KR" b="1" dirty="0"/>
              <a:t>10</a:t>
            </a:r>
            <a:r>
              <a:rPr lang="ko-KR" altLang="en-US" b="1" dirty="0"/>
              <a:t>중에서 발생시키고 그것을 리스트에 저장하자</a:t>
            </a:r>
            <a:r>
              <a:rPr lang="en-US" altLang="ko-KR" b="1" dirty="0"/>
              <a:t>.(</a:t>
            </a:r>
            <a:r>
              <a:rPr lang="ko-KR" altLang="en-US" b="1" dirty="0" err="1"/>
              <a:t>반복문을</a:t>
            </a:r>
            <a:r>
              <a:rPr lang="ko-KR" altLang="en-US" b="1" dirty="0"/>
              <a:t> 사용하자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r>
              <a:rPr lang="ko-KR" altLang="en-US" b="1" dirty="0"/>
              <a:t>리스트의 원소를 </a:t>
            </a:r>
            <a:r>
              <a:rPr lang="en-US" altLang="ko-KR" b="1" dirty="0"/>
              <a:t>X_1, …,X_20 </a:t>
            </a:r>
            <a:r>
              <a:rPr lang="ko-KR" altLang="en-US" b="1" dirty="0"/>
              <a:t>이라 하면 이 원소들의 평균</a:t>
            </a:r>
            <a:r>
              <a:rPr lang="en-US" altLang="ko-KR" b="1" dirty="0"/>
              <a:t>(mean)</a:t>
            </a:r>
            <a:r>
              <a:rPr lang="ko-KR" altLang="en-US" b="1" dirty="0"/>
              <a:t>을 구하고</a:t>
            </a:r>
            <a:r>
              <a:rPr lang="en-US" altLang="ko-KR" b="1" dirty="0"/>
              <a:t>(</a:t>
            </a:r>
            <a:r>
              <a:rPr lang="ko-KR" altLang="en-US" b="1" dirty="0"/>
              <a:t>모듈을 사용해도 되고</a:t>
            </a:r>
            <a:r>
              <a:rPr lang="en-US" altLang="ko-KR" b="1" dirty="0"/>
              <a:t>, </a:t>
            </a:r>
            <a:r>
              <a:rPr lang="ko-KR" altLang="en-US" b="1" dirty="0"/>
              <a:t>계산식을 만들어도 되고</a:t>
            </a:r>
            <a:r>
              <a:rPr lang="en-US" altLang="ko-KR" b="1" dirty="0"/>
              <a:t>) </a:t>
            </a:r>
            <a:r>
              <a:rPr lang="ko-KR" altLang="en-US" b="1" dirty="0"/>
              <a:t>수학 모듈과 </a:t>
            </a:r>
            <a:r>
              <a:rPr lang="ko-KR" altLang="en-US" b="1" dirty="0" err="1"/>
              <a:t>반복문을</a:t>
            </a:r>
            <a:r>
              <a:rPr lang="ko-KR" altLang="en-US" b="1" dirty="0"/>
              <a:t> 이용하여 </a:t>
            </a:r>
            <a:r>
              <a:rPr lang="en-US" altLang="ko-KR" b="1" dirty="0"/>
              <a:t> {(X_1-mean)^2 +…+(X_20 –mean)^2}/19 </a:t>
            </a:r>
            <a:r>
              <a:rPr lang="ko-KR" altLang="en-US" b="1" dirty="0"/>
              <a:t>의 제곱근을 계산하고</a:t>
            </a:r>
            <a:r>
              <a:rPr lang="en-US" altLang="ko-KR" b="1" dirty="0"/>
              <a:t>,</a:t>
            </a:r>
            <a:r>
              <a:rPr lang="ko-KR" altLang="en-US" b="1" dirty="0"/>
              <a:t> 통계 모듈의 표본표준편차를 구해서 비교해 보아라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555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6-2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D6806-134E-4BE3-AD08-C7945B30A70A}"/>
              </a:ext>
            </a:extLst>
          </p:cNvPr>
          <p:cNvSpPr txBox="1"/>
          <p:nvPr/>
        </p:nvSpPr>
        <p:spPr>
          <a:xfrm>
            <a:off x="838200" y="1408670"/>
            <a:ext cx="100686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4</a:t>
            </a:r>
            <a:r>
              <a:rPr lang="ko-KR" altLang="en-US" sz="3200" b="1" dirty="0"/>
              <a:t>차 함수 </a:t>
            </a:r>
            <a:r>
              <a:rPr lang="en-US" altLang="ko-KR" sz="3200" b="1" dirty="0"/>
              <a:t>f(x)=(x+1)x(x-1)(x-2) </a:t>
            </a:r>
            <a:r>
              <a:rPr lang="ko-KR" altLang="en-US" sz="3200" b="1" dirty="0"/>
              <a:t>의 그래프와 </a:t>
            </a:r>
            <a:r>
              <a:rPr lang="en-US" altLang="ko-KR" sz="3200" b="1" dirty="0"/>
              <a:t>g(x)=(x+2)(x+1)x(x-1)</a:t>
            </a:r>
            <a:r>
              <a:rPr lang="ko-KR" altLang="en-US" sz="3200" b="1" dirty="0"/>
              <a:t>의 그래프를 그려보아라</a:t>
            </a:r>
            <a:r>
              <a:rPr lang="en-US" altLang="ko-KR" sz="3200" b="1" dirty="0"/>
              <a:t>.</a:t>
            </a:r>
          </a:p>
          <a:p>
            <a:r>
              <a:rPr lang="ko-KR" altLang="en-US" sz="3200" b="1" dirty="0"/>
              <a:t>그리드와 범례도 </a:t>
            </a:r>
            <a:r>
              <a:rPr lang="ko-KR" altLang="en-US" sz="3200" b="1" dirty="0" err="1"/>
              <a:t>넣어보시오</a:t>
            </a:r>
            <a:r>
              <a:rPr lang="en-US" altLang="ko-KR" sz="3200" b="1" dirty="0"/>
              <a:t>.</a:t>
            </a:r>
          </a:p>
          <a:p>
            <a:endParaRPr lang="en-US" altLang="ko-KR" sz="3200" b="1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35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6-3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D6806-134E-4BE3-AD08-C7945B30A70A}"/>
                  </a:ext>
                </a:extLst>
              </p:cNvPr>
              <p:cNvSpPr txBox="1"/>
              <p:nvPr/>
            </p:nvSpPr>
            <p:spPr>
              <a:xfrm>
                <a:off x="838200" y="1408670"/>
                <a:ext cx="10068697" cy="2403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bSup>
                          <m:sSubSupPr>
                            <m:ctrlP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sSubSup>
                          <m:sSubSupPr>
                            <m:ctrlP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3200" b="1" dirty="0"/>
                  <a:t>) </a:t>
                </a:r>
                <a:r>
                  <a:rPr lang="ko-KR" altLang="en-US" sz="3200" b="1" dirty="0"/>
                  <a:t>의 그래프를 그려보아라</a:t>
                </a:r>
                <a:r>
                  <a:rPr lang="en-US" altLang="ko-KR" sz="3200" b="1" dirty="0"/>
                  <a:t>. </a:t>
                </a:r>
              </a:p>
              <a:p>
                <a:r>
                  <a:rPr lang="ko-KR" altLang="en-US" sz="3200" b="1" dirty="0"/>
                  <a:t>힌트</a:t>
                </a:r>
                <a:r>
                  <a:rPr lang="en-US" altLang="ko-KR" sz="3200" b="1" dirty="0"/>
                  <a:t>)</a:t>
                </a:r>
                <a:r>
                  <a:rPr lang="en-US" altLang="ko-KR" sz="3200" b="1" dirty="0" err="1"/>
                  <a:t>np.sin</a:t>
                </a:r>
                <a:r>
                  <a:rPr lang="en-US" altLang="ko-KR" sz="3200" b="1" dirty="0"/>
                  <a:t> </a:t>
                </a:r>
                <a:r>
                  <a:rPr lang="ko-KR" altLang="en-US" sz="3200" b="1" dirty="0"/>
                  <a:t>함수 이용해도 좋다</a:t>
                </a:r>
                <a:r>
                  <a:rPr lang="en-US" altLang="ko-KR" sz="3200" b="1" dirty="0"/>
                  <a:t>.</a:t>
                </a:r>
              </a:p>
              <a:p>
                <a:endParaRPr lang="en-US" altLang="ko-KR" sz="3200" b="1" dirty="0"/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D6806-134E-4BE3-AD08-C7945B30A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08670"/>
                <a:ext cx="10068697" cy="2403800"/>
              </a:xfrm>
              <a:prstGeom prst="rect">
                <a:avLst/>
              </a:prstGeom>
              <a:blipFill>
                <a:blip r:embed="rId2"/>
                <a:stretch>
                  <a:fillRect l="-1575" t="-2538" r="-8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72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종합실습과제 </a:t>
            </a:r>
            <a:r>
              <a:rPr lang="en-US" altLang="ko-KR" dirty="0"/>
              <a:t>6-4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D6806-134E-4BE3-AD08-C7945B30A70A}"/>
              </a:ext>
            </a:extLst>
          </p:cNvPr>
          <p:cNvSpPr txBox="1"/>
          <p:nvPr/>
        </p:nvSpPr>
        <p:spPr>
          <a:xfrm>
            <a:off x="838200" y="1408670"/>
            <a:ext cx="10068697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random </a:t>
            </a:r>
            <a:r>
              <a:rPr lang="ko-KR" altLang="en-US" sz="3200" b="1" dirty="0"/>
              <a:t>모듈을 </a:t>
            </a:r>
            <a:r>
              <a:rPr lang="ko-KR" altLang="en-US" sz="3200" b="1" dirty="0" err="1"/>
              <a:t>임포트하여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이상 </a:t>
            </a:r>
            <a:r>
              <a:rPr lang="en-US" altLang="ko-KR" sz="3200" b="1" dirty="0"/>
              <a:t>32</a:t>
            </a:r>
            <a:r>
              <a:rPr lang="ko-KR" altLang="en-US" sz="3200" b="1" dirty="0"/>
              <a:t>이하인 수하나를 컴퓨터가 임의로 생성하게 한 후 그것을 </a:t>
            </a:r>
            <a:r>
              <a:rPr lang="en-US" altLang="ko-KR" sz="3200" b="1" dirty="0"/>
              <a:t>6</a:t>
            </a:r>
            <a:r>
              <a:rPr lang="ko-KR" altLang="en-US" sz="3200" b="1" dirty="0" err="1"/>
              <a:t>번이하의</a:t>
            </a:r>
            <a:r>
              <a:rPr lang="ko-KR" altLang="en-US" sz="3200" b="1" dirty="0"/>
              <a:t> 시도로 맞추는 게임을 프로그래밍하세요</a:t>
            </a:r>
            <a:r>
              <a:rPr lang="en-US" altLang="ko-KR" sz="3200" b="1" dirty="0"/>
              <a:t>. (</a:t>
            </a:r>
            <a:r>
              <a:rPr lang="ko-KR" altLang="en-US" sz="3200" b="1" dirty="0"/>
              <a:t>함수를 사용</a:t>
            </a:r>
            <a:r>
              <a:rPr lang="en-US" altLang="ko-KR" sz="3200" b="1" dirty="0"/>
              <a:t>)</a:t>
            </a:r>
          </a:p>
          <a:p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600" b="1" dirty="0"/>
              <a:t>실행 예 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숫자는 무엇일까요</a:t>
            </a:r>
            <a:r>
              <a:rPr lang="en-US" altLang="ko-KR" sz="1600" b="1" dirty="0"/>
              <a:t>?</a:t>
            </a:r>
          </a:p>
          <a:p>
            <a:r>
              <a:rPr lang="en-US" altLang="ko-KR" sz="1600" b="1" dirty="0"/>
              <a:t>16</a:t>
            </a:r>
          </a:p>
          <a:p>
            <a:r>
              <a:rPr lang="en-US" altLang="ko-KR" sz="1600" b="1" dirty="0"/>
              <a:t>16</a:t>
            </a:r>
            <a:r>
              <a:rPr lang="ko-KR" altLang="en-US" sz="1600" b="1" dirty="0"/>
              <a:t>보다 큽니다</a:t>
            </a:r>
          </a:p>
          <a:p>
            <a:r>
              <a:rPr lang="en-US" altLang="ko-KR" sz="1600" b="1" dirty="0"/>
              <a:t>24</a:t>
            </a:r>
          </a:p>
          <a:p>
            <a:r>
              <a:rPr lang="en-US" altLang="ko-KR" sz="1600" b="1" dirty="0"/>
              <a:t>24</a:t>
            </a:r>
            <a:r>
              <a:rPr lang="ko-KR" altLang="en-US" sz="1600" b="1" dirty="0"/>
              <a:t>보다 작습니다</a:t>
            </a:r>
          </a:p>
          <a:p>
            <a:r>
              <a:rPr lang="en-US" altLang="ko-KR" sz="1600" b="1" dirty="0"/>
              <a:t>20</a:t>
            </a:r>
          </a:p>
          <a:p>
            <a:r>
              <a:rPr lang="en-US" altLang="ko-KR" sz="1600" b="1" dirty="0"/>
              <a:t>20</a:t>
            </a:r>
            <a:r>
              <a:rPr lang="ko-KR" altLang="en-US" sz="1600" b="1" dirty="0"/>
              <a:t>보다 큽니다</a:t>
            </a:r>
          </a:p>
          <a:p>
            <a:r>
              <a:rPr lang="en-US" altLang="ko-KR" sz="1600" b="1" dirty="0"/>
              <a:t>22</a:t>
            </a:r>
          </a:p>
          <a:p>
            <a:r>
              <a:rPr lang="ko-KR" altLang="en-US" sz="1600" b="1" dirty="0"/>
              <a:t>정답입니다</a:t>
            </a:r>
            <a:endParaRPr lang="en-US" altLang="ko-KR" sz="1600" b="1" dirty="0"/>
          </a:p>
          <a:p>
            <a:r>
              <a:rPr lang="en-US" altLang="ko-KR" sz="1600" b="1" dirty="0"/>
              <a:t>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6</a:t>
            </a:r>
            <a:r>
              <a:rPr lang="ko-KR" altLang="en-US" sz="1600" b="1" dirty="0"/>
              <a:t>번의 시도에도 맞추지 못하면 “다시 </a:t>
            </a:r>
            <a:r>
              <a:rPr lang="ko-KR" altLang="en-US" sz="1600" b="1" dirty="0" err="1"/>
              <a:t>시도하실래요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y/n?” </a:t>
            </a:r>
            <a:r>
              <a:rPr lang="ko-KR" altLang="en-US" sz="1600" b="1" dirty="0"/>
              <a:t>같은 말을 출력하도록 하고 다시 새롭게 게임을 하던가 빠져나가도록 만든다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꼭 똑같을 필요없이 의도만 만족하면 됩니다</a:t>
            </a:r>
            <a:r>
              <a:rPr lang="en-US" altLang="ko-KR" sz="1600" b="1" dirty="0"/>
              <a:t>.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9193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종합실습과제 </a:t>
            </a:r>
            <a:r>
              <a:rPr lang="en-US" altLang="ko-KR" dirty="0"/>
              <a:t>6-5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D6806-134E-4BE3-AD08-C7945B30A70A}"/>
              </a:ext>
            </a:extLst>
          </p:cNvPr>
          <p:cNvSpPr txBox="1"/>
          <p:nvPr/>
        </p:nvSpPr>
        <p:spPr>
          <a:xfrm>
            <a:off x="838200" y="1408670"/>
            <a:ext cx="1006869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카이사르 암호는 간단한 방식으로 알파벳을 일정한 숫자로 밀어서 사용하는 방식이다</a:t>
            </a:r>
            <a:r>
              <a:rPr lang="en-US" altLang="ko-KR" sz="3200" b="1" dirty="0"/>
              <a:t>.</a:t>
            </a:r>
          </a:p>
          <a:p>
            <a:endParaRPr lang="en-US" altLang="ko-KR" sz="3200" b="1" dirty="0"/>
          </a:p>
          <a:p>
            <a:r>
              <a:rPr lang="en-US" altLang="ko-KR" sz="3200" b="1" dirty="0"/>
              <a:t>+3</a:t>
            </a:r>
            <a:r>
              <a:rPr lang="ko-KR" altLang="en-US" sz="3200" b="1" dirty="0"/>
              <a:t>만큼 평행이동한다면 </a:t>
            </a:r>
            <a:r>
              <a:rPr lang="en-US" altLang="ko-KR" sz="3200" b="1" dirty="0"/>
              <a:t>ABY</a:t>
            </a:r>
            <a:r>
              <a:rPr lang="ko-KR" altLang="en-US" sz="3200" b="1" dirty="0"/>
              <a:t>를 보내고 싶다면 </a:t>
            </a:r>
            <a:r>
              <a:rPr lang="en-US" altLang="ko-KR" sz="3200" b="1" dirty="0"/>
              <a:t>DEB</a:t>
            </a:r>
            <a:r>
              <a:rPr lang="ko-KR" altLang="en-US" sz="3200" b="1" dirty="0"/>
              <a:t>를 보내고 나중에 </a:t>
            </a:r>
            <a:r>
              <a:rPr lang="en-US" altLang="ko-KR" sz="3200" b="1" dirty="0"/>
              <a:t>ABY</a:t>
            </a:r>
            <a:r>
              <a:rPr lang="ko-KR" altLang="en-US" sz="3200" b="1" dirty="0"/>
              <a:t>로 바꾸어 준다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원하는 평행이동과 보내고 싶은 메시지를 입력 받아 원하는 카이사르 암호화된 메시지를 출력하는 함수를 작성하여라</a:t>
            </a:r>
            <a:r>
              <a:rPr lang="en-US" altLang="ko-KR" sz="3200" b="1" dirty="0"/>
              <a:t>.</a:t>
            </a:r>
          </a:p>
          <a:p>
            <a:r>
              <a:rPr lang="en-US" altLang="ko-KR" sz="3200" b="1" dirty="0"/>
              <a:t> </a:t>
            </a:r>
          </a:p>
          <a:p>
            <a:r>
              <a:rPr lang="ko-KR" altLang="en-US" sz="1600" b="1" dirty="0"/>
              <a:t>실행 예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원하는 평행 이동을 </a:t>
            </a:r>
            <a:r>
              <a:rPr lang="ko-KR" altLang="en-US" sz="1600" b="1" dirty="0" err="1"/>
              <a:t>적으시오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</a:t>
            </a:r>
          </a:p>
          <a:p>
            <a:r>
              <a:rPr lang="ko-KR" altLang="en-US" sz="1600" b="1" dirty="0"/>
              <a:t>보내고 싶은 메시지는</a:t>
            </a:r>
            <a:r>
              <a:rPr lang="en-US" altLang="ko-KR" sz="1600" b="1" dirty="0"/>
              <a:t>? ABY</a:t>
            </a:r>
          </a:p>
          <a:p>
            <a:r>
              <a:rPr lang="ko-KR" altLang="en-US" sz="1600" b="1" dirty="0"/>
              <a:t>카이사르 암호화된 메시지는 </a:t>
            </a:r>
            <a:r>
              <a:rPr lang="en-US" altLang="ko-KR" sz="1600" b="1" dirty="0"/>
              <a:t>DEB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(</a:t>
            </a:r>
            <a:r>
              <a:rPr lang="ko-KR" altLang="en-US" sz="1600" b="1" dirty="0"/>
              <a:t>평행이동은 양의 정수만 하기로 하고 </a:t>
            </a:r>
            <a:r>
              <a:rPr lang="en-US" altLang="ko-KR" sz="1600" b="1" dirty="0"/>
              <a:t>26</a:t>
            </a:r>
            <a:r>
              <a:rPr lang="ko-KR" altLang="en-US" sz="1600" b="1" dirty="0"/>
              <a:t>으로 나눈 나머지를 이용하여라</a:t>
            </a:r>
            <a:r>
              <a:rPr lang="en-US" altLang="ko-KR" sz="1600" b="1" dirty="0"/>
              <a:t>)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707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종합실습과제 </a:t>
            </a:r>
            <a:r>
              <a:rPr lang="en-US" altLang="ko-KR" dirty="0"/>
              <a:t>6-6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D6806-134E-4BE3-AD08-C7945B30A70A}"/>
              </a:ext>
            </a:extLst>
          </p:cNvPr>
          <p:cNvSpPr txBox="1"/>
          <p:nvPr/>
        </p:nvSpPr>
        <p:spPr>
          <a:xfrm>
            <a:off x="838200" y="1408670"/>
            <a:ext cx="1006869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콜라츠 추측은 임의의 자연수가 다음 조작을 거쳐 항상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이 된다는 추측이다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&gt;</a:t>
            </a:r>
            <a:r>
              <a:rPr lang="ko-KR" altLang="en-US" sz="2000" b="1" dirty="0"/>
              <a:t>짝수라면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로 나눈다</a:t>
            </a:r>
            <a:r>
              <a:rPr lang="en-US" altLang="ko-KR" sz="2000" b="1" dirty="0"/>
              <a:t>.</a:t>
            </a:r>
          </a:p>
          <a:p>
            <a:r>
              <a:rPr lang="en-US" altLang="ko-KR" sz="2000" b="1" dirty="0"/>
              <a:t>&gt;</a:t>
            </a:r>
            <a:r>
              <a:rPr lang="ko-KR" altLang="en-US" sz="2000" b="1" dirty="0"/>
              <a:t>홀수라면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을 곱하고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을 더한다</a:t>
            </a:r>
            <a:r>
              <a:rPr lang="en-US" altLang="ko-KR" sz="2000" b="1" dirty="0"/>
              <a:t>.</a:t>
            </a:r>
          </a:p>
          <a:p>
            <a:r>
              <a:rPr lang="en-US" altLang="ko-KR" sz="2000" b="1" dirty="0"/>
              <a:t>&gt;1</a:t>
            </a:r>
            <a:r>
              <a:rPr lang="ko-KR" altLang="en-US" sz="2000" b="1" dirty="0"/>
              <a:t>이면 조작을 멈추고</a:t>
            </a:r>
            <a:r>
              <a:rPr lang="en-US" altLang="ko-KR" sz="2000" b="1" dirty="0"/>
              <a:t>, 1</a:t>
            </a:r>
            <a:r>
              <a:rPr lang="ko-KR" altLang="en-US" sz="2000" b="1" dirty="0"/>
              <a:t>이 아니면 첫 번째 단계로 돌아간다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예를 들어</a:t>
            </a:r>
            <a:r>
              <a:rPr lang="en-US" altLang="ko-KR" sz="2000" b="1" dirty="0"/>
              <a:t>, 6 </a:t>
            </a:r>
            <a:r>
              <a:rPr lang="ko-KR" altLang="en-US" sz="2000" b="1" dirty="0"/>
              <a:t>에서 시작한다면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차례로 </a:t>
            </a:r>
            <a:r>
              <a:rPr lang="en-US" altLang="ko-KR" sz="2000" b="1" dirty="0"/>
              <a:t>6, 3, 10, 5, 16, 8, 4, 2, 1 </a:t>
            </a:r>
            <a:r>
              <a:rPr lang="ko-KR" altLang="en-US" sz="2000" b="1" dirty="0"/>
              <a:t>이 된다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이 조작을 통해서 생성되는 수열을 </a:t>
            </a:r>
            <a:r>
              <a:rPr lang="ko-KR" altLang="en-US" sz="2000" b="1" dirty="0" err="1"/>
              <a:t>우박수</a:t>
            </a:r>
            <a:r>
              <a:rPr lang="en-US" altLang="ko-KR" sz="2000" b="1" dirty="0"/>
              <a:t>(Hailstone numbers) </a:t>
            </a:r>
            <a:r>
              <a:rPr lang="ko-KR" altLang="en-US" sz="2000" b="1" dirty="0"/>
              <a:t>라고 한다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임의의 자연수를 </a:t>
            </a:r>
            <a:r>
              <a:rPr lang="ko-KR" altLang="en-US" sz="2000" b="1" dirty="0" err="1"/>
              <a:t>입력받아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우박수를</a:t>
            </a:r>
            <a:r>
              <a:rPr lang="ko-KR" altLang="en-US" sz="2000" b="1" dirty="0"/>
              <a:t> 출력하는 프로그램을 코딩하여라</a:t>
            </a:r>
            <a:r>
              <a:rPr lang="en-US" altLang="ko-KR" sz="2000" b="1" dirty="0"/>
              <a:t>.</a:t>
            </a:r>
            <a:endParaRPr lang="en-US" altLang="ko-KR" sz="2000" dirty="0"/>
          </a:p>
          <a:p>
            <a:pPr algn="l"/>
            <a:r>
              <a:rPr lang="ko-KR" altLang="en-US" sz="2000" b="0" i="0" dirty="0" err="1">
                <a:solidFill>
                  <a:srgbClr val="2D3B45"/>
                </a:solidFill>
                <a:effectLst/>
                <a:latin typeface="LatoWeb"/>
              </a:rPr>
              <a:t>실행예</a:t>
            </a:r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) </a:t>
            </a:r>
            <a:r>
              <a:rPr lang="ko-KR" altLang="en-US" sz="2000" b="0" i="0" dirty="0">
                <a:solidFill>
                  <a:srgbClr val="2D3B45"/>
                </a:solidFill>
                <a:effectLst/>
                <a:latin typeface="LatoWeb"/>
              </a:rPr>
              <a:t>자연수를 입력하세요 </a:t>
            </a:r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6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6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3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10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5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16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8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4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2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1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586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종합실습과제 </a:t>
            </a:r>
            <a:r>
              <a:rPr lang="en-US" altLang="ko-KR" dirty="0"/>
              <a:t>6-7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D6806-134E-4BE3-AD08-C7945B30A70A}"/>
              </a:ext>
            </a:extLst>
          </p:cNvPr>
          <p:cNvSpPr txBox="1"/>
          <p:nvPr/>
        </p:nvSpPr>
        <p:spPr>
          <a:xfrm>
            <a:off x="838200" y="1408670"/>
            <a:ext cx="100686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i="0" dirty="0">
                <a:solidFill>
                  <a:srgbClr val="2D3B45"/>
                </a:solidFill>
                <a:effectLst/>
                <a:latin typeface="LatoWeb"/>
              </a:rPr>
              <a:t>완전수</a:t>
            </a:r>
            <a:r>
              <a:rPr lang="en-US" altLang="ko-KR" sz="2400" b="0" i="0" dirty="0">
                <a:solidFill>
                  <a:srgbClr val="2D3B45"/>
                </a:solidFill>
                <a:effectLst/>
                <a:latin typeface="LatoWeb"/>
              </a:rPr>
              <a:t>(</a:t>
            </a:r>
            <a:r>
              <a:rPr lang="ko-KR" altLang="en-US" sz="2400" b="0" i="0" dirty="0">
                <a:solidFill>
                  <a:srgbClr val="2D3B45"/>
                </a:solidFill>
                <a:effectLst/>
                <a:latin typeface="LatoWeb"/>
              </a:rPr>
              <a:t>完全數</a:t>
            </a:r>
            <a:r>
              <a:rPr lang="en-US" altLang="ko-KR" sz="2400" b="0" i="0" dirty="0">
                <a:solidFill>
                  <a:srgbClr val="2D3B45"/>
                </a:solidFill>
                <a:effectLst/>
                <a:latin typeface="LatoWeb"/>
              </a:rPr>
              <a:t>)</a:t>
            </a:r>
            <a:r>
              <a:rPr lang="ko-KR" altLang="en-US" sz="2400" b="0" i="0" dirty="0">
                <a:solidFill>
                  <a:srgbClr val="2D3B45"/>
                </a:solidFill>
                <a:effectLst/>
                <a:latin typeface="LatoWeb"/>
              </a:rPr>
              <a:t>는 자기 자신을 제외한 양의 약수를 더했을 때 자기 자신이 되는 양의 정수를 말한다</a:t>
            </a:r>
            <a:r>
              <a:rPr lang="en-US" altLang="ko-KR" sz="2400" b="0" i="0" dirty="0">
                <a:solidFill>
                  <a:srgbClr val="2D3B45"/>
                </a:solidFill>
                <a:effectLst/>
                <a:latin typeface="LatoWeb"/>
              </a:rPr>
              <a:t>.</a:t>
            </a:r>
          </a:p>
          <a:p>
            <a:pPr algn="l"/>
            <a:r>
              <a:rPr lang="ko-KR" altLang="en-US" sz="2400" b="0" i="0" dirty="0">
                <a:solidFill>
                  <a:srgbClr val="2D3B45"/>
                </a:solidFill>
                <a:effectLst/>
                <a:latin typeface="LatoWeb"/>
              </a:rPr>
              <a:t>최초 네 개의 완전수는 </a:t>
            </a:r>
            <a:r>
              <a:rPr lang="en-US" altLang="ko-KR" sz="2400" b="0" i="0" dirty="0">
                <a:solidFill>
                  <a:srgbClr val="2D3B45"/>
                </a:solidFill>
                <a:effectLst/>
                <a:latin typeface="LatoWeb"/>
              </a:rPr>
              <a:t>6, 28, 496, 8128</a:t>
            </a:r>
            <a:r>
              <a:rPr lang="ko-KR" altLang="en-US" sz="2400" b="0" i="0" dirty="0">
                <a:solidFill>
                  <a:srgbClr val="2D3B45"/>
                </a:solidFill>
                <a:effectLst/>
                <a:latin typeface="LatoWeb"/>
              </a:rPr>
              <a:t>이다</a:t>
            </a:r>
            <a:r>
              <a:rPr lang="en-US" altLang="ko-KR" sz="2400" b="0" i="0" dirty="0">
                <a:solidFill>
                  <a:srgbClr val="2D3B45"/>
                </a:solidFill>
                <a:effectLst/>
                <a:latin typeface="LatoWeb"/>
              </a:rPr>
              <a:t>.</a:t>
            </a:r>
          </a:p>
          <a:p>
            <a:pPr algn="l"/>
            <a:r>
              <a:rPr lang="en-US" altLang="ko-KR" sz="2400" b="0" i="0" dirty="0">
                <a:solidFill>
                  <a:srgbClr val="2D3B45"/>
                </a:solidFill>
                <a:effectLst/>
                <a:latin typeface="LatoWeb"/>
              </a:rPr>
              <a:t>6 = 1 + 2 + 3</a:t>
            </a:r>
          </a:p>
          <a:p>
            <a:pPr algn="l"/>
            <a:r>
              <a:rPr lang="en-US" altLang="ko-KR" sz="2400" b="0" i="0" dirty="0">
                <a:solidFill>
                  <a:srgbClr val="2D3B45"/>
                </a:solidFill>
                <a:effectLst/>
                <a:latin typeface="LatoWeb"/>
              </a:rPr>
              <a:t>28 = 1 + 2 + 4 + 7 + 14</a:t>
            </a:r>
          </a:p>
          <a:p>
            <a:pPr algn="l"/>
            <a:r>
              <a:rPr lang="en-US" altLang="ko-KR" sz="2400" b="0" i="0" dirty="0">
                <a:solidFill>
                  <a:srgbClr val="2D3B45"/>
                </a:solidFill>
                <a:effectLst/>
                <a:latin typeface="LatoWeb"/>
              </a:rPr>
              <a:t>496 = 1 + 2 + 4 + 8 + 16 + 31 + 62 + 124 + 248</a:t>
            </a:r>
          </a:p>
          <a:p>
            <a:pPr algn="l"/>
            <a:r>
              <a:rPr lang="en-US" altLang="ko-KR" sz="2400" b="0" i="0" dirty="0">
                <a:solidFill>
                  <a:srgbClr val="2D3B45"/>
                </a:solidFill>
                <a:effectLst/>
                <a:latin typeface="LatoWeb"/>
              </a:rPr>
              <a:t>8128 = 1 + 2 + 4 + 8 + 16 + 32 + 64 + 127 + 254 + 508 + 1016 + 2032 + 4064</a:t>
            </a:r>
          </a:p>
          <a:p>
            <a:pPr algn="l"/>
            <a:r>
              <a:rPr lang="ko-KR" altLang="en-US" sz="2400" b="0" i="0" dirty="0">
                <a:solidFill>
                  <a:srgbClr val="2D3B45"/>
                </a:solidFill>
                <a:effectLst/>
                <a:latin typeface="LatoWeb"/>
              </a:rPr>
              <a:t>어떤 자연수를 </a:t>
            </a:r>
            <a:r>
              <a:rPr lang="ko-KR" altLang="en-US" sz="2400" b="0" i="0" dirty="0" err="1">
                <a:solidFill>
                  <a:srgbClr val="2D3B45"/>
                </a:solidFill>
                <a:effectLst/>
                <a:latin typeface="LatoWeb"/>
              </a:rPr>
              <a:t>입력받아</a:t>
            </a:r>
            <a:r>
              <a:rPr lang="ko-KR" altLang="en-US" sz="2400" b="0" i="0" dirty="0">
                <a:solidFill>
                  <a:srgbClr val="2D3B45"/>
                </a:solidFill>
                <a:effectLst/>
                <a:latin typeface="LatoWeb"/>
              </a:rPr>
              <a:t> 완전수인지를 테스트하는 함수를 </a:t>
            </a:r>
            <a:r>
              <a:rPr lang="ko-KR" altLang="en-US" sz="2400" b="0" i="0" dirty="0" err="1">
                <a:solidFill>
                  <a:srgbClr val="2D3B45"/>
                </a:solidFill>
                <a:effectLst/>
                <a:latin typeface="LatoWeb"/>
              </a:rPr>
              <a:t>코딩하시오</a:t>
            </a:r>
            <a:r>
              <a:rPr lang="en-US" altLang="ko-KR" sz="2400" b="0" i="0" dirty="0">
                <a:solidFill>
                  <a:srgbClr val="2D3B45"/>
                </a:solidFill>
                <a:effectLst/>
                <a:latin typeface="LatoWeb"/>
              </a:rPr>
              <a:t>.</a:t>
            </a:r>
          </a:p>
          <a:p>
            <a:pPr algn="l"/>
            <a:r>
              <a:rPr lang="ko-KR" altLang="en-US" sz="2400" b="0" i="0" dirty="0">
                <a:solidFill>
                  <a:srgbClr val="2D3B45"/>
                </a:solidFill>
                <a:effectLst/>
                <a:latin typeface="LatoWeb"/>
              </a:rPr>
              <a:t>만든 프로그램에 다음 숫자들을 대입해서 테스트 해보세요</a:t>
            </a:r>
            <a:r>
              <a:rPr lang="en-US" altLang="ko-KR" sz="2400" b="0" i="0" dirty="0">
                <a:solidFill>
                  <a:srgbClr val="2D3B45"/>
                </a:solidFill>
                <a:effectLst/>
                <a:latin typeface="LatoWeb"/>
              </a:rPr>
              <a:t>.</a:t>
            </a:r>
          </a:p>
          <a:p>
            <a:pPr algn="l"/>
            <a:r>
              <a:rPr lang="en-US" altLang="ko-KR" sz="2400" b="0" i="0" dirty="0">
                <a:solidFill>
                  <a:srgbClr val="2D3B45"/>
                </a:solidFill>
                <a:effectLst/>
                <a:latin typeface="LatoWeb"/>
              </a:rPr>
              <a:t>33550336, 8589869056, 137438691328, 2305843008139952128</a:t>
            </a:r>
          </a:p>
          <a:p>
            <a:r>
              <a:rPr lang="en-US" altLang="ko-KR" b="1" dirty="0"/>
              <a:t>Hint) </a:t>
            </a:r>
            <a:r>
              <a:rPr lang="ko-KR" altLang="en-US" b="1" dirty="0"/>
              <a:t>일단 약수를 모두 구해야 합니다</a:t>
            </a:r>
            <a:r>
              <a:rPr lang="en-US" altLang="ko-KR" b="1" dirty="0"/>
              <a:t>. </a:t>
            </a:r>
            <a:r>
              <a:rPr lang="ko-KR" altLang="en-US" b="1" dirty="0"/>
              <a:t>약수를 구하기 위해서는 </a:t>
            </a:r>
            <a:r>
              <a:rPr lang="ko-KR" altLang="en-US" b="1" dirty="0" err="1"/>
              <a:t>약수중</a:t>
            </a:r>
            <a:r>
              <a:rPr lang="ko-KR" altLang="en-US" b="1" dirty="0"/>
              <a:t> 소수를 먼저 구해야 하고 소수인 약수는 그 숫자의 </a:t>
            </a:r>
            <a:r>
              <a:rPr lang="ko-KR" altLang="en-US" b="1" dirty="0" err="1"/>
              <a:t>제곱근까지만</a:t>
            </a:r>
            <a:r>
              <a:rPr lang="ko-KR" altLang="en-US" b="1" dirty="0"/>
              <a:t> 테스트를 해보면 된다는 것을 이용하세요</a:t>
            </a:r>
            <a:r>
              <a:rPr lang="en-US" altLang="ko-KR" b="1" dirty="0"/>
              <a:t>. </a:t>
            </a:r>
            <a:r>
              <a:rPr lang="ko-KR" altLang="en-US" b="1" dirty="0"/>
              <a:t>홀수인 완전수가 존재하는지 </a:t>
            </a:r>
            <a:r>
              <a:rPr lang="ko-KR" altLang="en-US" b="1" dirty="0" err="1"/>
              <a:t>안하는지는</a:t>
            </a:r>
            <a:r>
              <a:rPr lang="ko-KR" altLang="en-US" b="1" dirty="0"/>
              <a:t> 역시 해결되지 않았습니다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74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종합실습과제 </a:t>
            </a:r>
            <a:r>
              <a:rPr lang="en-US" altLang="ko-KR" dirty="0"/>
              <a:t>6-8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D6806-134E-4BE3-AD08-C7945B30A70A}"/>
              </a:ext>
            </a:extLst>
          </p:cNvPr>
          <p:cNvSpPr txBox="1"/>
          <p:nvPr/>
        </p:nvSpPr>
        <p:spPr>
          <a:xfrm>
            <a:off x="838200" y="1408670"/>
            <a:ext cx="1006869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 </a:t>
            </a:r>
            <a:r>
              <a:rPr lang="en-US" altLang="ko-KR" sz="2400" b="1" dirty="0"/>
              <a:t>(Happy number)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어떤 자연수의 각 자릿수의 제곱의 합을 순서대로 만들어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이 나오면 처음의 그 숫자를 </a:t>
            </a:r>
            <a:r>
              <a:rPr lang="en-US" altLang="ko-KR" sz="2400" b="1" dirty="0"/>
              <a:t>Happy number</a:t>
            </a:r>
            <a:r>
              <a:rPr lang="ko-KR" altLang="en-US" sz="2400" b="1" dirty="0"/>
              <a:t>라고 합니다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예를 들어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은 </a:t>
            </a:r>
            <a:r>
              <a:rPr lang="en-US" altLang="ko-KR" sz="2400" b="1" dirty="0"/>
              <a:t>Happy number 7-&gt;49 -&gt; 97 -&gt; 130 -&gt;10 -&gt; 1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예를 들어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Unhappy number </a:t>
            </a:r>
            <a:r>
              <a:rPr lang="ko-KR" altLang="en-US" sz="2400" b="1" dirty="0"/>
              <a:t>입니다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1</a:t>
            </a:r>
            <a:r>
              <a:rPr lang="ko-KR" altLang="en-US" sz="2400" b="1" dirty="0"/>
              <a:t>부터 </a:t>
            </a:r>
            <a:r>
              <a:rPr lang="en-US" altLang="ko-KR" sz="2400" b="1" dirty="0"/>
              <a:t>1000</a:t>
            </a:r>
            <a:r>
              <a:rPr lang="ko-KR" altLang="en-US" sz="2400" b="1" dirty="0"/>
              <a:t>까지의 </a:t>
            </a:r>
            <a:r>
              <a:rPr lang="en-US" altLang="ko-KR" sz="2400" b="1" dirty="0"/>
              <a:t>happy number</a:t>
            </a:r>
            <a:r>
              <a:rPr lang="ko-KR" altLang="en-US" sz="2400" b="1" dirty="0"/>
              <a:t>를 찾는 프로그램을 작성하여라</a:t>
            </a:r>
            <a:r>
              <a:rPr lang="en-US" altLang="ko-KR" sz="2400" b="1" dirty="0"/>
              <a:t>.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(Hint) </a:t>
            </a:r>
            <a:r>
              <a:rPr lang="ko-KR" altLang="en-US" sz="2400" b="1" dirty="0"/>
              <a:t>각 </a:t>
            </a:r>
            <a:r>
              <a:rPr lang="ko-KR" altLang="en-US" sz="2400" b="1" dirty="0" err="1"/>
              <a:t>자리수를</a:t>
            </a:r>
            <a:r>
              <a:rPr lang="ko-KR" altLang="en-US" sz="2400" b="1" dirty="0"/>
              <a:t> 따로 만들어서 제곱을 해야 하므로 </a:t>
            </a:r>
            <a:r>
              <a:rPr lang="en-US" altLang="ko-KR" sz="2400" b="1" dirty="0"/>
              <a:t>10</a:t>
            </a:r>
            <a:r>
              <a:rPr lang="ko-KR" altLang="en-US" sz="2400" b="1" dirty="0"/>
              <a:t>으로 나눈 후 </a:t>
            </a:r>
            <a:r>
              <a:rPr lang="en-US" altLang="ko-KR" sz="2400" b="1" dirty="0"/>
              <a:t>floor </a:t>
            </a:r>
            <a:r>
              <a:rPr lang="ko-KR" altLang="en-US" sz="2400" b="1" dirty="0"/>
              <a:t>함수 등을 사용할 수 있습니다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물론 </a:t>
            </a:r>
            <a:r>
              <a:rPr lang="en-US" altLang="ko-KR" sz="2400" b="1" dirty="0"/>
              <a:t>string</a:t>
            </a:r>
            <a:r>
              <a:rPr lang="ko-KR" altLang="en-US" sz="2400" b="1" dirty="0"/>
              <a:t>으로 만들어서 각 자릿수를 따로 빼낼 수도 있습니다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아무렇게 해도 돌아가면 됩니다</a:t>
            </a:r>
            <a:r>
              <a:rPr lang="en-US" altLang="ko-KR" sz="2400" b="1" dirty="0"/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16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7106</TotalTime>
  <Words>908</Words>
  <Application>Microsoft Office PowerPoint</Application>
  <PresentationFormat>와이드스크린</PresentationFormat>
  <Paragraphs>115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LatoWeb</vt:lpstr>
      <vt:lpstr>Office 테마</vt:lpstr>
      <vt:lpstr>파이썬 기초 및 머신러닝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이기성</dc:creator>
  <cp:lastModifiedBy>Lee Seyoon</cp:lastModifiedBy>
  <cp:revision>335</cp:revision>
  <dcterms:created xsi:type="dcterms:W3CDTF">2016-07-19T11:33:55Z</dcterms:created>
  <dcterms:modified xsi:type="dcterms:W3CDTF">2021-04-03T11:50:12Z</dcterms:modified>
</cp:coreProperties>
</file>