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7" r:id="rId1"/>
  </p:sldMasterIdLst>
  <p:notesMasterIdLst>
    <p:notesMasterId r:id="rId5"/>
  </p:notesMasterIdLst>
  <p:sldIdLst>
    <p:sldId id="262" r:id="rId2"/>
    <p:sldId id="697" r:id="rId3"/>
    <p:sldId id="833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A3A"/>
    <a:srgbClr val="CC3300"/>
    <a:srgbClr val="00B050"/>
    <a:srgbClr val="993366"/>
    <a:srgbClr val="8D54DA"/>
    <a:srgbClr val="0070C0"/>
    <a:srgbClr val="EE7D16"/>
    <a:srgbClr val="AC8300"/>
    <a:srgbClr val="FF9900"/>
    <a:srgbClr val="FFD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C142D-7B56-49BB-8B8A-57CFB55ABE2C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7F68-AAC0-416F-8284-B01846D3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04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7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9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4937" y="1615193"/>
            <a:ext cx="8183302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5400" b="1" kern="1200" dirty="0">
                <a:gradFill flip="none" rotWithShape="1">
                  <a:gsLst>
                    <a:gs pos="0">
                      <a:srgbClr val="2B4682"/>
                    </a:gs>
                    <a:gs pos="100000">
                      <a:srgbClr val="FE4E50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901547"/>
            <a:ext cx="5678488" cy="7459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1074603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6" y="220759"/>
            <a:ext cx="10660806" cy="82552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None/>
              <a:defRPr sz="36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53" name="직사각형 52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직선 연결선 29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2B4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-7374" y="1528823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-7374" y="2011223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 userDrawn="1"/>
        </p:nvGrpSpPr>
        <p:grpSpPr>
          <a:xfrm>
            <a:off x="-7374" y="1046423"/>
            <a:ext cx="720000" cy="482400"/>
            <a:chOff x="0" y="563880"/>
            <a:chExt cx="720000" cy="482400"/>
          </a:xfr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1" name="오각형 40"/>
            <p:cNvSpPr/>
            <p:nvPr userDrawn="1"/>
          </p:nvSpPr>
          <p:spPr>
            <a:xfrm>
              <a:off x="0" y="563880"/>
              <a:ext cx="720000" cy="4824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744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-7374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-7374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-7374" y="1046280"/>
            <a:ext cx="482600" cy="482400"/>
            <a:chOff x="0" y="563880"/>
            <a:chExt cx="482600" cy="482400"/>
          </a:xfrm>
          <a:solidFill>
            <a:srgbClr val="0070C0"/>
          </a:solidFill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7374" y="152868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7374" y="201108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-7374" y="2493480"/>
            <a:ext cx="482600" cy="482400"/>
            <a:chOff x="0" y="563880"/>
            <a:chExt cx="482600" cy="482400"/>
          </a:xfrm>
          <a:solidFill>
            <a:srgbClr val="FF9900"/>
          </a:solidFill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7374" y="2975880"/>
            <a:ext cx="482600" cy="482400"/>
            <a:chOff x="0" y="563880"/>
            <a:chExt cx="482600" cy="482400"/>
          </a:xfrm>
          <a:solidFill>
            <a:srgbClr val="CC3300"/>
          </a:solidFill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5638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7374" y="563880"/>
            <a:ext cx="482600" cy="482400"/>
            <a:chOff x="-7374" y="563880"/>
            <a:chExt cx="482600" cy="482400"/>
          </a:xfrm>
          <a:effectLst/>
        </p:grpSpPr>
        <p:sp>
          <p:nvSpPr>
            <p:cNvPr id="8" name="오각형 7"/>
            <p:cNvSpPr/>
            <p:nvPr/>
          </p:nvSpPr>
          <p:spPr>
            <a:xfrm>
              <a:off x="-7374" y="563880"/>
              <a:ext cx="482600" cy="482400"/>
            </a:xfrm>
            <a:prstGeom prst="homePlate">
              <a:avLst>
                <a:gd name="adj" fmla="val 0"/>
              </a:avLst>
            </a:prstGeom>
            <a:solidFill>
              <a:srgbClr val="0033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006474" y="10462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6475" y="15286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74C478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474" y="20110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AC8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6475" y="25145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FF99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006474" y="29969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CC3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362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3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7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7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5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FFAB59-05A6-41B5-A2D4-5F61552A237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1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8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FFAB59-05A6-41B5-A2D4-5F61552A237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31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1" r:id="rId13"/>
    <p:sldLayoutId id="2147483674" r:id="rId14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기초 및 머신러닝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B73049-BA88-4E97-A5FF-C3389D950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6065" y="3901547"/>
            <a:ext cx="9637220" cy="1909318"/>
          </a:xfrm>
        </p:spPr>
        <p:txBody>
          <a:bodyPr>
            <a:normAutofit/>
          </a:bodyPr>
          <a:lstStyle/>
          <a:p>
            <a:r>
              <a:rPr lang="en-US" altLang="ko-KR" dirty="0"/>
              <a:t>Week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차원 축소</a:t>
            </a:r>
            <a:endParaRPr lang="en-US" altLang="ko-KR" dirty="0"/>
          </a:p>
          <a:p>
            <a:r>
              <a:rPr lang="en-US" altLang="ko-KR" dirty="0"/>
              <a:t>CAU 2021-1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26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14-1(6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MNIST </a:t>
            </a:r>
            <a:r>
              <a:rPr lang="ko-KR" altLang="en-US" dirty="0" err="1"/>
              <a:t>데이터셋을</a:t>
            </a:r>
            <a:r>
              <a:rPr lang="ko-KR" altLang="en-US" dirty="0"/>
              <a:t> 불러와 </a:t>
            </a:r>
            <a:r>
              <a:rPr lang="en-US" altLang="ko-KR" dirty="0"/>
              <a:t>60,000</a:t>
            </a:r>
            <a:r>
              <a:rPr lang="ko-KR" altLang="en-US" dirty="0"/>
              <a:t>개를 </a:t>
            </a:r>
            <a:r>
              <a:rPr lang="ko-KR" altLang="en-US" dirty="0" err="1"/>
              <a:t>훈련세트로</a:t>
            </a:r>
            <a:r>
              <a:rPr lang="ko-KR" altLang="en-US" dirty="0"/>
              <a:t> 배정합시다</a:t>
            </a:r>
            <a:r>
              <a:rPr lang="en-US" altLang="ko-KR" dirty="0"/>
              <a:t>.</a:t>
            </a:r>
          </a:p>
          <a:p>
            <a:pPr marL="514350" indent="-514350">
              <a:buAutoNum type="alphaLcPeriod"/>
            </a:pPr>
            <a:r>
              <a:rPr lang="ko-KR" altLang="en-US" dirty="0"/>
              <a:t>랜덤 </a:t>
            </a:r>
            <a:r>
              <a:rPr lang="en-US" altLang="ko-KR" dirty="0"/>
              <a:t>PCA</a:t>
            </a:r>
            <a:r>
              <a:rPr lang="ko-KR" altLang="en-US" dirty="0"/>
              <a:t>를 사용하여 차원을 </a:t>
            </a:r>
            <a:r>
              <a:rPr lang="en-US" altLang="ko-KR" dirty="0"/>
              <a:t>154</a:t>
            </a:r>
            <a:r>
              <a:rPr lang="ko-KR" altLang="en-US" dirty="0"/>
              <a:t>차원으로 축소하여 보세요</a:t>
            </a:r>
            <a:r>
              <a:rPr lang="en-US" altLang="ko-KR" dirty="0"/>
              <a:t>.</a:t>
            </a:r>
          </a:p>
          <a:p>
            <a:pPr marL="514350" indent="-514350">
              <a:buAutoNum type="alphaLcPeriod"/>
            </a:pPr>
            <a:r>
              <a:rPr lang="ko-KR" altLang="en-US" dirty="0"/>
              <a:t>축소한 차원 </a:t>
            </a:r>
            <a:r>
              <a:rPr lang="ko-KR" altLang="en-US" dirty="0" err="1"/>
              <a:t>데이터셋을</a:t>
            </a:r>
            <a:r>
              <a:rPr lang="ko-KR" altLang="en-US" dirty="0"/>
              <a:t> 이용하여 </a:t>
            </a:r>
            <a:r>
              <a:rPr lang="en-US" altLang="ko-KR" dirty="0"/>
              <a:t>SVM</a:t>
            </a:r>
            <a:r>
              <a:rPr lang="ko-KR" altLang="en-US" dirty="0"/>
              <a:t>분류를 해보세요</a:t>
            </a:r>
            <a:r>
              <a:rPr lang="en-US" altLang="ko-KR" dirty="0"/>
              <a:t>.</a:t>
            </a:r>
          </a:p>
          <a:p>
            <a:pPr marL="514350" indent="-514350">
              <a:buAutoNum type="alphaLcPeriod"/>
            </a:pPr>
            <a:r>
              <a:rPr lang="ko-KR" altLang="en-US" dirty="0"/>
              <a:t>축소한 차원 </a:t>
            </a:r>
            <a:r>
              <a:rPr lang="ko-KR" altLang="en-US" dirty="0" err="1"/>
              <a:t>데이터셋을</a:t>
            </a:r>
            <a:r>
              <a:rPr lang="ko-KR" altLang="en-US" dirty="0"/>
              <a:t> 사용하여 랜덤 </a:t>
            </a:r>
            <a:r>
              <a:rPr lang="ko-KR" altLang="en-US" dirty="0" err="1"/>
              <a:t>포레스트</a:t>
            </a:r>
            <a:r>
              <a:rPr lang="ko-KR" altLang="en-US" dirty="0"/>
              <a:t> 분류를 훈련시켜 보세요</a:t>
            </a:r>
            <a:r>
              <a:rPr lang="en-US" altLang="ko-KR" dirty="0"/>
              <a:t>.</a:t>
            </a:r>
          </a:p>
          <a:p>
            <a:pPr marL="514350" indent="-514350">
              <a:buAutoNum type="alphaLcPeriod"/>
            </a:pPr>
            <a:r>
              <a:rPr lang="ko-KR" altLang="en-US" dirty="0"/>
              <a:t>이제 테스트 셋에 위 두 개의 </a:t>
            </a:r>
            <a:r>
              <a:rPr lang="ko-KR" altLang="en-US" dirty="0" err="1"/>
              <a:t>분류기를</a:t>
            </a:r>
            <a:r>
              <a:rPr lang="ko-KR" altLang="en-US" dirty="0"/>
              <a:t> 평가해 보세요</a:t>
            </a:r>
            <a:r>
              <a:rPr lang="en-US" altLang="ko-KR" dirty="0"/>
              <a:t>.(3</a:t>
            </a:r>
            <a:r>
              <a:rPr lang="ko-KR" altLang="en-US" dirty="0"/>
              <a:t>장에서</a:t>
            </a:r>
            <a:r>
              <a:rPr lang="en-US" altLang="ko-KR" dirty="0" err="1"/>
              <a:t>sgd</a:t>
            </a:r>
            <a:r>
              <a:rPr lang="ko-KR" altLang="en-US" dirty="0"/>
              <a:t>의 정확도가 </a:t>
            </a:r>
            <a:r>
              <a:rPr lang="en-US" altLang="ko-KR" dirty="0"/>
              <a:t>90%</a:t>
            </a:r>
            <a:r>
              <a:rPr lang="ko-KR" altLang="en-US" dirty="0"/>
              <a:t>정도였습니다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3235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14-2(6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MNIST </a:t>
            </a:r>
            <a:r>
              <a:rPr lang="ko-KR" altLang="en-US" dirty="0" err="1"/>
              <a:t>데이터셋을</a:t>
            </a:r>
            <a:r>
              <a:rPr lang="ko-KR" altLang="en-US" dirty="0"/>
              <a:t> 불러와 </a:t>
            </a:r>
            <a:r>
              <a:rPr lang="en-US" altLang="ko-KR" dirty="0"/>
              <a:t>60,000</a:t>
            </a:r>
            <a:r>
              <a:rPr lang="ko-KR" altLang="en-US" dirty="0"/>
              <a:t>개를 </a:t>
            </a:r>
            <a:r>
              <a:rPr lang="ko-KR" altLang="en-US" dirty="0" err="1"/>
              <a:t>훈련세트로</a:t>
            </a:r>
            <a:r>
              <a:rPr lang="ko-KR" altLang="en-US" dirty="0"/>
              <a:t> 배정합시다</a:t>
            </a:r>
            <a:r>
              <a:rPr lang="en-US" altLang="ko-KR" dirty="0"/>
              <a:t>.</a:t>
            </a:r>
          </a:p>
          <a:p>
            <a:pPr marL="514350" indent="-514350">
              <a:buAutoNum type="alphaLcPeriod"/>
            </a:pPr>
            <a:r>
              <a:rPr lang="en-US" altLang="ko-KR" dirty="0"/>
              <a:t>PCA</a:t>
            </a:r>
            <a:r>
              <a:rPr lang="ko-KR" altLang="en-US" dirty="0"/>
              <a:t>를 사용하여 분산이 </a:t>
            </a:r>
            <a:r>
              <a:rPr lang="en-US" altLang="ko-KR" dirty="0"/>
              <a:t>95% </a:t>
            </a:r>
            <a:r>
              <a:rPr lang="ko-KR" altLang="en-US" dirty="0"/>
              <a:t>유지되도록 차원을 축소하여 보세요</a:t>
            </a:r>
            <a:r>
              <a:rPr lang="en-US" altLang="ko-KR" dirty="0"/>
              <a:t>.</a:t>
            </a:r>
          </a:p>
          <a:p>
            <a:pPr marL="514350" indent="-514350">
              <a:buAutoNum type="alphaLcPeriod"/>
            </a:pPr>
            <a:r>
              <a:rPr lang="ko-KR" altLang="en-US" dirty="0"/>
              <a:t>축소한 차원 데이터셋을 사용하여 랜덤 포레스트 분류를 훈련시켜 보세요</a:t>
            </a:r>
            <a:r>
              <a:rPr lang="en-US" altLang="ko-KR" dirty="0"/>
              <a:t>.</a:t>
            </a:r>
          </a:p>
          <a:p>
            <a:pPr marL="514350" indent="-514350">
              <a:buAutoNum type="alphaLcPeriod"/>
            </a:pPr>
            <a:r>
              <a:rPr lang="ko-KR" altLang="en-US" dirty="0"/>
              <a:t>차원 축소하지 않은 데이터셋에 </a:t>
            </a:r>
            <a:r>
              <a:rPr lang="ko-KR" altLang="en-US" dirty="0" err="1"/>
              <a:t>랜덤포레스트</a:t>
            </a:r>
            <a:r>
              <a:rPr lang="ko-KR" altLang="en-US" dirty="0"/>
              <a:t> 분류를 훈련해 보세요</a:t>
            </a:r>
            <a:r>
              <a:rPr lang="en-US" altLang="ko-KR" dirty="0"/>
              <a:t>.</a:t>
            </a:r>
          </a:p>
          <a:p>
            <a:pPr marL="514350" indent="-514350">
              <a:buAutoNum type="alphaLcPeriod"/>
            </a:pPr>
            <a:r>
              <a:rPr lang="ko-KR" altLang="en-US" dirty="0"/>
              <a:t>이제 테스트 셋에 위 두 개의 분류기를 평가해 보세요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81328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15575</TotalTime>
  <Words>126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Calibri Light</vt:lpstr>
      <vt:lpstr>맑은 고딕</vt:lpstr>
      <vt:lpstr>Calibri</vt:lpstr>
      <vt:lpstr>Arial</vt:lpstr>
      <vt:lpstr>추억</vt:lpstr>
      <vt:lpstr>파이썬 기초 및 머신러닝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코딩과 적용</dc:title>
  <dc:creator>이기성</dc:creator>
  <cp:lastModifiedBy>Lee Seyoon</cp:lastModifiedBy>
  <cp:revision>550</cp:revision>
  <dcterms:created xsi:type="dcterms:W3CDTF">2016-07-19T11:33:55Z</dcterms:created>
  <dcterms:modified xsi:type="dcterms:W3CDTF">2021-05-28T03:49:20Z</dcterms:modified>
</cp:coreProperties>
</file>