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8" r:id="rId1"/>
  </p:sldMasterIdLst>
  <p:notesMasterIdLst>
    <p:notesMasterId r:id="rId15"/>
  </p:notesMasterIdLst>
  <p:sldIdLst>
    <p:sldId id="262" r:id="rId2"/>
    <p:sldId id="385" r:id="rId3"/>
    <p:sldId id="386" r:id="rId4"/>
    <p:sldId id="395" r:id="rId5"/>
    <p:sldId id="412" r:id="rId6"/>
    <p:sldId id="413" r:id="rId7"/>
    <p:sldId id="423" r:id="rId8"/>
    <p:sldId id="442" r:id="rId9"/>
    <p:sldId id="443" r:id="rId10"/>
    <p:sldId id="444" r:id="rId11"/>
    <p:sldId id="446" r:id="rId12"/>
    <p:sldId id="445" r:id="rId13"/>
    <p:sldId id="447" r:id="rId14"/>
  </p:sldIdLst>
  <p:sldSz cx="12192000" cy="6858000"/>
  <p:notesSz cx="6858000" cy="9144000"/>
  <p:embeddedFontLs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E7D16"/>
    <a:srgbClr val="0070C0"/>
    <a:srgbClr val="00B050"/>
    <a:srgbClr val="AC8300"/>
    <a:srgbClr val="8D54DA"/>
    <a:srgbClr val="993366"/>
    <a:srgbClr val="CC3300"/>
    <a:srgbClr val="FF9900"/>
    <a:srgbClr val="FFD4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43" autoAdjust="0"/>
    <p:restoredTop sz="94645" autoAdjust="0"/>
  </p:normalViewPr>
  <p:slideViewPr>
    <p:cSldViewPr snapToGrid="0">
      <p:cViewPr varScale="1">
        <p:scale>
          <a:sx n="93" d="100"/>
          <a:sy n="93" d="100"/>
        </p:scale>
        <p:origin x="581" y="82"/>
      </p:cViewPr>
      <p:guideLst/>
    </p:cSldViewPr>
  </p:slideViewPr>
  <p:outlineViewPr>
    <p:cViewPr>
      <p:scale>
        <a:sx n="33" d="100"/>
        <a:sy n="33" d="100"/>
      </p:scale>
      <p:origin x="0" y="-2993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C142D-7B56-49BB-8B8A-57CFB55ABE2C}" type="datetimeFigureOut">
              <a:rPr lang="ko-KR" altLang="en-US" smtClean="0"/>
              <a:t>2021-03-06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47F68-AAC0-416F-8284-B01846D37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759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47F68-AAC0-416F-8284-B01846D37E6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983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FCD80-F7D4-4B62-BF76-028C10CC2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BE5822-4C6C-42A7-9D4C-9037D7852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78F669-F6F0-4F90-A611-4092158CA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A1BF84-455D-42DF-AB77-271745FF6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C5BB3C-7F6D-498C-8BDD-C1006DB18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57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103C7-1E49-4495-8B3A-5DE0D53A5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D1A35E-5C6D-4489-865C-0E00D68EA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50DB6C-C00D-41A2-9801-8F4FB85BD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44AA59-5AC0-4A85-A28D-D585C9964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D64899-1C29-42F9-804C-E3D3A93D9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2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51F939-CA92-46C1-B71A-111B9C60C4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C2371E-9765-4439-8691-B8F0FA48D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C0709-B287-4EE9-A845-97AA72260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B01D53-4E31-494C-89CE-CF95673DE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577BBB-E3BE-4EE9-837D-062F63FB6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48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14937" y="1615193"/>
            <a:ext cx="8183302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5400" b="1" kern="1200" dirty="0">
                <a:gradFill flip="none" rotWithShape="1">
                  <a:gsLst>
                    <a:gs pos="0">
                      <a:srgbClr val="2B4682"/>
                    </a:gs>
                    <a:gs pos="100000">
                      <a:srgbClr val="FE4E50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0" y="3901547"/>
            <a:ext cx="5678488" cy="74590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i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슬라이드 제목</a:t>
            </a:r>
          </a:p>
        </p:txBody>
      </p:sp>
    </p:spTree>
    <p:extLst>
      <p:ext uri="{BB962C8B-B14F-4D97-AF65-F5344CB8AC3E}">
        <p14:creationId xmlns:p14="http://schemas.microsoft.com/office/powerpoint/2010/main" val="2033518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1006476" y="220759"/>
            <a:ext cx="10660806" cy="825521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>
              <a:buNone/>
              <a:defRPr sz="36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grpSp>
        <p:nvGrpSpPr>
          <p:cNvPr id="52" name="그룹 51"/>
          <p:cNvGrpSpPr/>
          <p:nvPr userDrawn="1"/>
        </p:nvGrpSpPr>
        <p:grpSpPr>
          <a:xfrm>
            <a:off x="-7374" y="564023"/>
            <a:ext cx="482600" cy="482400"/>
            <a:chOff x="-7374" y="563880"/>
            <a:chExt cx="482600" cy="482400"/>
          </a:xfrm>
        </p:grpSpPr>
        <p:sp>
          <p:nvSpPr>
            <p:cNvPr id="53" name="직사각형 52"/>
            <p:cNvSpPr/>
            <p:nvPr/>
          </p:nvSpPr>
          <p:spPr>
            <a:xfrm>
              <a:off x="-7374" y="563880"/>
              <a:ext cx="482600" cy="482400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1862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0" name="직선 연결선 29"/>
          <p:cNvCxnSpPr/>
          <p:nvPr userDrawn="1"/>
        </p:nvCxnSpPr>
        <p:spPr>
          <a:xfrm>
            <a:off x="1006997" y="1046280"/>
            <a:ext cx="10833904" cy="0"/>
          </a:xfrm>
          <a:prstGeom prst="line">
            <a:avLst/>
          </a:prstGeom>
          <a:ln w="25400" cmpd="thickThin">
            <a:solidFill>
              <a:srgbClr val="2B46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 userDrawn="1"/>
        </p:nvGrpSpPr>
        <p:grpSpPr>
          <a:xfrm>
            <a:off x="-7374" y="564023"/>
            <a:ext cx="482600" cy="482400"/>
            <a:chOff x="-7374" y="563880"/>
            <a:chExt cx="482600" cy="482400"/>
          </a:xfrm>
        </p:grpSpPr>
        <p:sp>
          <p:nvSpPr>
            <p:cNvPr id="32" name="직사각형 31"/>
            <p:cNvSpPr/>
            <p:nvPr/>
          </p:nvSpPr>
          <p:spPr>
            <a:xfrm>
              <a:off x="-7374" y="563880"/>
              <a:ext cx="482600" cy="482400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862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-7374" y="1528823"/>
            <a:ext cx="482600" cy="482400"/>
            <a:chOff x="0" y="563880"/>
            <a:chExt cx="482600" cy="482400"/>
          </a:xfrm>
        </p:grpSpPr>
        <p:sp>
          <p:nvSpPr>
            <p:cNvPr id="35" name="직사각형 34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 userDrawn="1"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그룹 36"/>
          <p:cNvGrpSpPr/>
          <p:nvPr userDrawn="1"/>
        </p:nvGrpSpPr>
        <p:grpSpPr>
          <a:xfrm>
            <a:off x="-7374" y="2011223"/>
            <a:ext cx="482600" cy="482400"/>
            <a:chOff x="0" y="563880"/>
            <a:chExt cx="482600" cy="482400"/>
          </a:xfrm>
        </p:grpSpPr>
        <p:sp>
          <p:nvSpPr>
            <p:cNvPr id="38" name="직사각형 37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 userDrawn="1"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그룹 39"/>
          <p:cNvGrpSpPr/>
          <p:nvPr userDrawn="1"/>
        </p:nvGrpSpPr>
        <p:grpSpPr>
          <a:xfrm>
            <a:off x="-7374" y="1046423"/>
            <a:ext cx="720000" cy="482400"/>
            <a:chOff x="0" y="563880"/>
            <a:chExt cx="720000" cy="482400"/>
          </a:xfrm>
          <a:solidFill>
            <a:srgbClr val="0070C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41" name="오각형 40"/>
            <p:cNvSpPr/>
            <p:nvPr userDrawn="1"/>
          </p:nvSpPr>
          <p:spPr>
            <a:xfrm>
              <a:off x="0" y="563880"/>
              <a:ext cx="720000" cy="482400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26680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-7374" y="2438400"/>
            <a:ext cx="0" cy="1066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>
            <a:off x="-7374" y="2545080"/>
            <a:ext cx="10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-7374" y="1046280"/>
            <a:ext cx="482600" cy="482400"/>
            <a:chOff x="0" y="563880"/>
            <a:chExt cx="482600" cy="482400"/>
          </a:xfrm>
          <a:solidFill>
            <a:srgbClr val="0070C0"/>
          </a:solidFill>
        </p:grpSpPr>
        <p:sp>
          <p:nvSpPr>
            <p:cNvPr id="11" name="직사각형 10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-7374" y="1528680"/>
            <a:ext cx="482600" cy="482400"/>
            <a:chOff x="0" y="563880"/>
            <a:chExt cx="482600" cy="482400"/>
          </a:xfrm>
        </p:grpSpPr>
        <p:sp>
          <p:nvSpPr>
            <p:cNvPr id="14" name="직사각형 13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-7374" y="2011080"/>
            <a:ext cx="482600" cy="482400"/>
            <a:chOff x="0" y="563880"/>
            <a:chExt cx="482600" cy="482400"/>
          </a:xfrm>
        </p:grpSpPr>
        <p:sp>
          <p:nvSpPr>
            <p:cNvPr id="17" name="직사각형 16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-7374" y="2493480"/>
            <a:ext cx="482600" cy="482400"/>
            <a:chOff x="0" y="563880"/>
            <a:chExt cx="482600" cy="482400"/>
          </a:xfrm>
          <a:solidFill>
            <a:srgbClr val="FF9900"/>
          </a:solidFill>
        </p:grpSpPr>
        <p:sp>
          <p:nvSpPr>
            <p:cNvPr id="20" name="직사각형 19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5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-7374" y="2975880"/>
            <a:ext cx="482600" cy="482400"/>
            <a:chOff x="0" y="563880"/>
            <a:chExt cx="482600" cy="482400"/>
          </a:xfrm>
          <a:solidFill>
            <a:srgbClr val="CC3300"/>
          </a:solidFill>
        </p:grpSpPr>
        <p:sp>
          <p:nvSpPr>
            <p:cNvPr id="23" name="직사각형 22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6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1006475" y="563880"/>
            <a:ext cx="10823575" cy="482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003366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-7374" y="563880"/>
            <a:ext cx="482600" cy="482400"/>
            <a:chOff x="-7374" y="563880"/>
            <a:chExt cx="482600" cy="482400"/>
          </a:xfrm>
          <a:effectLst/>
        </p:grpSpPr>
        <p:sp>
          <p:nvSpPr>
            <p:cNvPr id="8" name="오각형 7"/>
            <p:cNvSpPr/>
            <p:nvPr/>
          </p:nvSpPr>
          <p:spPr>
            <a:xfrm>
              <a:off x="-7374" y="563880"/>
              <a:ext cx="482600" cy="482400"/>
            </a:xfrm>
            <a:prstGeom prst="homePlate">
              <a:avLst>
                <a:gd name="adj" fmla="val 0"/>
              </a:avLst>
            </a:prstGeom>
            <a:solidFill>
              <a:srgbClr val="00336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862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1006474" y="1046280"/>
            <a:ext cx="10823575" cy="482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32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1006475" y="1528680"/>
            <a:ext cx="10823575" cy="482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74C478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33" name="텍스트 개체 틀 2"/>
          <p:cNvSpPr>
            <a:spLocks noGrp="1"/>
          </p:cNvSpPr>
          <p:nvPr>
            <p:ph type="body" sz="quarter" idx="13" hasCustomPrompt="1"/>
          </p:nvPr>
        </p:nvSpPr>
        <p:spPr>
          <a:xfrm>
            <a:off x="1006474" y="2011080"/>
            <a:ext cx="10823575" cy="482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AC8300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34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1006475" y="2514513"/>
            <a:ext cx="10823575" cy="482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FF9900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35" name="텍스트 개체 틀 2"/>
          <p:cNvSpPr>
            <a:spLocks noGrp="1"/>
          </p:cNvSpPr>
          <p:nvPr>
            <p:ph type="body" sz="quarter" idx="15" hasCustomPrompt="1"/>
          </p:nvPr>
        </p:nvSpPr>
        <p:spPr>
          <a:xfrm>
            <a:off x="1006474" y="2996913"/>
            <a:ext cx="10823575" cy="482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CC3300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43628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46F8D-983B-4F7C-9D98-BC6528EE8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DB7C59-5DFF-4E66-ADBA-E60BDE4A3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C51AAE-E77C-4409-B13C-5C8723901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8FB54F-366D-47A3-B0B9-1C0B34958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3E2689-2FEB-49B1-9B15-D46B45C82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1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B6070D-8AC9-418F-85AE-581525479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9A5892-F986-4993-BF93-E947B5EB9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45C995-43F0-4C47-9153-9C8FD267E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9C29E9-5A29-4B34-93EE-04A4F365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F3F4F6-794E-4891-90CE-6EF6C6085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18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F18B9-F7D4-4EEE-A3FD-1CB7302AF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4CC817-0137-45C8-B19E-82BD09412B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A600C1-218A-4A8A-9EF9-A53926777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42D586-DC50-4FDE-82F5-D2C0184DF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A80E14-B42D-43FB-8047-F92C68604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1A54FC-9628-421A-A270-833146499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95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209D25-B90B-4A9C-BCA4-2DAF458AB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9FE08D-550A-4F87-B788-BAD2AAA4F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B1AAE2-D7A1-4EC4-A4A6-424A5C104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499B9D-3621-46C2-96E8-0CD1A9A7A8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B6F13D-E823-412F-BE8E-C163DBFA9D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8F0A0A-2323-4B85-AB59-1264599A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E7926F0-F92F-4C04-BA9F-17E7C0845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D495BC-206F-41AA-A295-C6919C6B0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2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3EDF03-5737-4B8B-9D28-53F33F393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AB7931-0678-4A86-B819-8FDC09603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C8EC00-763E-4D5C-8464-1797D9AB6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D8BE78-C9C1-4E01-8D40-2271A5633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3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9E2C1E-0D89-4571-8877-21F4CD303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2F2B43-043A-4A00-A1FB-D0CC4755E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874103-B49C-408D-B52C-C098DF0E3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40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FCD618-7ED9-4689-8535-9F9456456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1939F5-F594-42AB-8A18-8ED2B4A63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CF5E3C-4728-40BC-8FD4-8CEE89C2C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154461-7CB0-4E09-A24D-002CF2B5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EE1E1F-9DB1-4F60-97A8-65BC9473B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5B85A9-DAE5-4DE4-80E8-BD00A8B26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17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AFD773-F863-4698-9042-B7C7AD26D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6C4A3B-2C2E-4C20-BBE3-9F5C3A5A84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361D77-19C6-474A-9866-B00024E5E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B6BF86-2994-434C-9B32-04DD930A3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F6D90E-341B-4CEE-8E8C-232BEB604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7A4EB9-F6F0-4E4F-A5D3-4FC5D2F3A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49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C773E9-33D3-47AE-AEDB-872C4C421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AECD01-6E30-4EA5-A425-B2789E049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E855BD-8F1E-485E-8505-C2E7D76DEB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FAB59-05A6-41B5-A2D4-5F61552A237A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540C39-DBAF-4BC0-AA51-382A097210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23EDF2-0C97-431B-8A3F-50F80A0E8A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27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2" r:id="rId13"/>
    <p:sldLayoutId id="2147483674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파이썬 기초 및 </a:t>
            </a:r>
            <a:r>
              <a:rPr lang="ko-KR" altLang="en-US" dirty="0" err="1">
                <a:solidFill>
                  <a:schemeClr val="accent5">
                    <a:lumMod val="75000"/>
                  </a:schemeClr>
                </a:solidFill>
              </a:rPr>
              <a:t>머신러닝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B73049-BA88-4E97-A5FF-C3389D950B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78871" y="2940756"/>
            <a:ext cx="6725568" cy="2870109"/>
          </a:xfrm>
        </p:spPr>
        <p:txBody>
          <a:bodyPr>
            <a:normAutofit/>
          </a:bodyPr>
          <a:lstStyle/>
          <a:p>
            <a:r>
              <a:rPr lang="en-US" altLang="ko-KR" dirty="0"/>
              <a:t>Lecture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자료형 </a:t>
            </a:r>
            <a:r>
              <a:rPr lang="en-US" altLang="ko-KR" dirty="0"/>
              <a:t>part</a:t>
            </a:r>
            <a:r>
              <a:rPr lang="ko-KR" altLang="en-US" dirty="0"/>
              <a:t> </a:t>
            </a:r>
            <a:r>
              <a:rPr lang="en-US" altLang="ko-KR" dirty="0"/>
              <a:t>2-</a:t>
            </a:r>
            <a:r>
              <a:rPr lang="ko-KR" altLang="en-US" dirty="0" err="1"/>
              <a:t>튜플형</a:t>
            </a:r>
            <a:r>
              <a:rPr lang="en-US" altLang="ko-KR" dirty="0"/>
              <a:t>, </a:t>
            </a:r>
            <a:r>
              <a:rPr lang="ko-KR" altLang="en-US" dirty="0"/>
              <a:t>리스트형</a:t>
            </a:r>
            <a:r>
              <a:rPr lang="en-US" altLang="ko-KR" dirty="0"/>
              <a:t>, </a:t>
            </a:r>
            <a:r>
              <a:rPr lang="ko-KR" altLang="en-US" dirty="0" err="1"/>
              <a:t>딕셔너리형</a:t>
            </a:r>
            <a:r>
              <a:rPr lang="en-US" altLang="ko-KR" dirty="0"/>
              <a:t>, </a:t>
            </a:r>
            <a:r>
              <a:rPr lang="ko-KR" altLang="en-US" dirty="0" err="1"/>
              <a:t>부울형</a:t>
            </a:r>
            <a:r>
              <a:rPr lang="en-US" altLang="ko-KR" dirty="0"/>
              <a:t>, array</a:t>
            </a:r>
          </a:p>
          <a:p>
            <a:r>
              <a:rPr lang="en-US" altLang="ko-KR" dirty="0"/>
              <a:t>CAU 2021-1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3262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7C5FD7-9224-4937-907F-3B41E3CEF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2-9(</a:t>
            </a:r>
            <a:r>
              <a:rPr lang="ko-KR" altLang="en-US" dirty="0"/>
              <a:t>약간 어려운 문제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00B62C84-809F-499E-951C-CD8D8BC5F78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다음 </a:t>
            </a:r>
            <a:r>
              <a:rPr lang="en-US" altLang="ko-KR" dirty="0" err="1"/>
              <a:t>my_list</a:t>
            </a:r>
            <a:r>
              <a:rPr lang="en-US" altLang="ko-KR" dirty="0"/>
              <a:t> </a:t>
            </a:r>
            <a:r>
              <a:rPr lang="ko-KR" altLang="en-US" dirty="0"/>
              <a:t>에서 대문자만 화면에 출력하라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my_list</a:t>
            </a:r>
            <a:r>
              <a:rPr lang="en-US" altLang="ko-KR" dirty="0"/>
              <a:t> = ["A", "b", "c", "D"]</a:t>
            </a:r>
          </a:p>
          <a:p>
            <a:pPr marL="0" indent="0">
              <a:buNone/>
            </a:pPr>
            <a:r>
              <a:rPr lang="ko-KR" altLang="en-US" dirty="0"/>
              <a:t>실행 예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A</a:t>
            </a:r>
          </a:p>
          <a:p>
            <a:pPr marL="0" indent="0">
              <a:buNone/>
            </a:pPr>
            <a:r>
              <a:rPr lang="en-US" altLang="ko-KR" dirty="0"/>
              <a:t>D</a:t>
            </a:r>
          </a:p>
          <a:p>
            <a:pPr marL="0" indent="0">
              <a:buNone/>
            </a:pPr>
            <a:r>
              <a:rPr lang="ko-KR" altLang="en-US" dirty="0"/>
              <a:t>참고 </a:t>
            </a:r>
            <a:r>
              <a:rPr lang="en-US" altLang="ko-KR" dirty="0"/>
              <a:t>: </a:t>
            </a:r>
            <a:r>
              <a:rPr lang="en-US" altLang="ko-KR" dirty="0" err="1"/>
              <a:t>isupper</a:t>
            </a:r>
            <a:r>
              <a:rPr lang="en-US" altLang="ko-KR" dirty="0"/>
              <a:t>() </a:t>
            </a:r>
            <a:r>
              <a:rPr lang="ko-KR" altLang="en-US" dirty="0"/>
              <a:t>메서드는 대문자 여부를 판별한다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&gt;&gt; "A".</a:t>
            </a:r>
            <a:r>
              <a:rPr lang="en-US" altLang="ko-KR" dirty="0" err="1"/>
              <a:t>isupper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True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1350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예제 답안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725561" y="1445342"/>
            <a:ext cx="74774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/>
              <a:t>for </a:t>
            </a:r>
            <a:r>
              <a:rPr lang="en-US" altLang="ko-KR" sz="3600" dirty="0" err="1"/>
              <a:t>val</a:t>
            </a:r>
            <a:r>
              <a:rPr lang="en-US" altLang="ko-KR" sz="3600" dirty="0"/>
              <a:t> in </a:t>
            </a:r>
            <a:r>
              <a:rPr lang="en-US" altLang="ko-KR" sz="3600" dirty="0" err="1"/>
              <a:t>my_list</a:t>
            </a:r>
            <a:r>
              <a:rPr lang="en-US" altLang="ko-KR" sz="3600" dirty="0"/>
              <a:t> :</a:t>
            </a:r>
          </a:p>
          <a:p>
            <a:r>
              <a:rPr lang="en-US" altLang="ko-KR" sz="3600" dirty="0"/>
              <a:t>    if </a:t>
            </a:r>
            <a:r>
              <a:rPr lang="en-US" altLang="ko-KR" sz="3600" dirty="0" err="1"/>
              <a:t>val.isupper</a:t>
            </a:r>
            <a:r>
              <a:rPr lang="en-US" altLang="ko-KR" sz="3600" dirty="0"/>
              <a:t>() :</a:t>
            </a:r>
          </a:p>
          <a:p>
            <a:r>
              <a:rPr lang="en-US" altLang="ko-KR" sz="3600" dirty="0"/>
              <a:t>        print(</a:t>
            </a:r>
            <a:r>
              <a:rPr lang="en-US" altLang="ko-KR" sz="3600" dirty="0" err="1"/>
              <a:t>val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9796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7C5FD7-9224-4937-907F-3B41E3CEF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2-10(</a:t>
            </a:r>
            <a:r>
              <a:rPr lang="ko-KR" altLang="en-US" dirty="0"/>
              <a:t>약간 어려운 예제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00B62C84-809F-499E-951C-CD8D8BC5F78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문자열의 </a:t>
            </a:r>
            <a:r>
              <a:rPr lang="en-US" altLang="ko-KR" dirty="0"/>
              <a:t>upper() </a:t>
            </a:r>
            <a:r>
              <a:rPr lang="ko-KR" altLang="en-US" dirty="0"/>
              <a:t>메서드는 문자열을 대문자로 변경하고</a:t>
            </a:r>
            <a:r>
              <a:rPr lang="en-US" altLang="ko-KR" dirty="0"/>
              <a:t>, lower() </a:t>
            </a:r>
            <a:r>
              <a:rPr lang="ko-KR" altLang="en-US" dirty="0"/>
              <a:t>메서드는 소문자로 변환한다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&gt;&gt; '</a:t>
            </a:r>
            <a:r>
              <a:rPr lang="en-US" altLang="ko-KR" dirty="0" err="1"/>
              <a:t>korea</a:t>
            </a:r>
            <a:r>
              <a:rPr lang="en-US" altLang="ko-KR" dirty="0"/>
              <a:t>'.upper()</a:t>
            </a:r>
          </a:p>
          <a:p>
            <a:pPr marL="0" indent="0">
              <a:buNone/>
            </a:pPr>
            <a:r>
              <a:rPr lang="en-US" altLang="ko-KR" dirty="0"/>
              <a:t>KOREA</a:t>
            </a:r>
          </a:p>
          <a:p>
            <a:pPr marL="0" indent="0">
              <a:buNone/>
            </a:pPr>
            <a:r>
              <a:rPr lang="en-US" altLang="ko-KR" dirty="0"/>
              <a:t>&gt;&gt; '</a:t>
            </a:r>
            <a:r>
              <a:rPr lang="en-US" altLang="ko-KR" dirty="0" err="1"/>
              <a:t>KOREA'.lower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 err="1"/>
              <a:t>korea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리스트의 문자를 대문자는 소문자로</a:t>
            </a:r>
            <a:r>
              <a:rPr lang="en-US" altLang="ko-KR" dirty="0"/>
              <a:t>, </a:t>
            </a:r>
            <a:r>
              <a:rPr lang="ko-KR" altLang="en-US" dirty="0"/>
              <a:t>소문자는 대문자로 변환하라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my_list</a:t>
            </a:r>
            <a:r>
              <a:rPr lang="en-US" altLang="ko-KR" dirty="0"/>
              <a:t> = ["A", "b", "c", "D"]</a:t>
            </a:r>
          </a:p>
          <a:p>
            <a:pPr marL="0" indent="0">
              <a:buNone/>
            </a:pPr>
            <a:r>
              <a:rPr lang="ko-KR" altLang="en-US" dirty="0" err="1"/>
              <a:t>실행예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 err="1"/>
              <a:t>aBCd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9431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예제답안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268361" y="1445342"/>
            <a:ext cx="787563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/>
              <a:t>for </a:t>
            </a:r>
            <a:r>
              <a:rPr lang="en-US" altLang="ko-KR" sz="3600" dirty="0" err="1"/>
              <a:t>val</a:t>
            </a:r>
            <a:r>
              <a:rPr lang="en-US" altLang="ko-KR" sz="3600" dirty="0"/>
              <a:t> in </a:t>
            </a:r>
            <a:r>
              <a:rPr lang="en-US" altLang="ko-KR" sz="3600" dirty="0" err="1"/>
              <a:t>my_list</a:t>
            </a:r>
            <a:r>
              <a:rPr lang="en-US" altLang="ko-KR" sz="3600" dirty="0"/>
              <a:t> :</a:t>
            </a:r>
          </a:p>
          <a:p>
            <a:r>
              <a:rPr lang="en-US" altLang="ko-KR" sz="3600" dirty="0"/>
              <a:t>    if </a:t>
            </a:r>
            <a:r>
              <a:rPr lang="en-US" altLang="ko-KR" sz="3600" dirty="0" err="1"/>
              <a:t>val.isupper</a:t>
            </a:r>
            <a:r>
              <a:rPr lang="en-US" altLang="ko-KR" sz="3600" dirty="0"/>
              <a:t>() :</a:t>
            </a:r>
          </a:p>
          <a:p>
            <a:r>
              <a:rPr lang="en-US" altLang="ko-KR" sz="3600" dirty="0"/>
              <a:t>        print(</a:t>
            </a:r>
            <a:r>
              <a:rPr lang="en-US" altLang="ko-KR" sz="3600" dirty="0" err="1"/>
              <a:t>val.lower</a:t>
            </a:r>
            <a:r>
              <a:rPr lang="en-US" altLang="ko-KR" sz="3600" dirty="0"/>
              <a:t>(), end='')</a:t>
            </a:r>
          </a:p>
          <a:p>
            <a:r>
              <a:rPr lang="en-US" altLang="ko-KR" sz="3600" dirty="0"/>
              <a:t>    else :</a:t>
            </a:r>
          </a:p>
          <a:p>
            <a:r>
              <a:rPr lang="en-US" altLang="ko-KR" sz="3600" dirty="0"/>
              <a:t>        print(</a:t>
            </a:r>
            <a:r>
              <a:rPr lang="en-US" altLang="ko-KR" sz="3600" dirty="0" err="1"/>
              <a:t>val.upper</a:t>
            </a:r>
            <a:r>
              <a:rPr lang="en-US" altLang="ko-KR" sz="3600" dirty="0"/>
              <a:t>(), end='')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16888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7C5FD7-9224-4937-907F-3B41E3CEF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2-1(</a:t>
            </a:r>
            <a:r>
              <a:rPr lang="ko-KR" altLang="en-US" dirty="0"/>
              <a:t>리스트 조인</a:t>
            </a:r>
            <a:r>
              <a:rPr lang="en-US" altLang="ko-KR" dirty="0"/>
              <a:t>)(3/14</a:t>
            </a:r>
            <a:r>
              <a:rPr lang="ko-KR" altLang="en-US" dirty="0"/>
              <a:t>까지 </a:t>
            </a:r>
            <a:r>
              <a:rPr lang="en-US" altLang="ko-KR" dirty="0"/>
              <a:t>2</a:t>
            </a:r>
            <a:r>
              <a:rPr lang="ko-KR" altLang="en-US" dirty="0"/>
              <a:t>주차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00B62C84-809F-499E-951C-CD8D8BC5F78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['Life', 'is', 'too', 'short'] </a:t>
            </a:r>
            <a:r>
              <a:rPr lang="ko-KR" altLang="en-US" dirty="0"/>
              <a:t>라는 리스트를 </a:t>
            </a:r>
            <a:r>
              <a:rPr lang="en-US" altLang="ko-KR" dirty="0"/>
              <a:t>Life is too short</a:t>
            </a:r>
            <a:r>
              <a:rPr lang="ko-KR" altLang="en-US" dirty="0"/>
              <a:t>라는 문자열로 만들어 출력해 보자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힌트</a:t>
            </a:r>
            <a:r>
              <a:rPr lang="en-US" altLang="ko-KR" dirty="0"/>
              <a:t>. </a:t>
            </a:r>
            <a:r>
              <a:rPr lang="ko-KR" altLang="en-US" dirty="0"/>
              <a:t>문자열의 </a:t>
            </a:r>
            <a:r>
              <a:rPr lang="en-US" altLang="ko-KR" dirty="0"/>
              <a:t>join </a:t>
            </a:r>
            <a:r>
              <a:rPr lang="ko-KR" altLang="en-US" dirty="0"/>
              <a:t>함수를 이용해 보자</a:t>
            </a:r>
            <a:r>
              <a:rPr lang="en-US" altLang="ko-KR" dirty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5554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7C5FD7-9224-4937-907F-3B41E3CEF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2-2(</a:t>
            </a:r>
            <a:r>
              <a:rPr lang="ko-KR" altLang="en-US" dirty="0"/>
              <a:t>리스트 정렬</a:t>
            </a:r>
            <a:r>
              <a:rPr lang="en-US" altLang="ko-KR" dirty="0"/>
              <a:t>)(3/14</a:t>
            </a:r>
            <a:r>
              <a:rPr lang="ko-KR" altLang="en-US" dirty="0"/>
              <a:t>까지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00B62C84-809F-499E-951C-CD8D8BC5F78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[1, 3, 5, 4, 2]</a:t>
            </a:r>
            <a:r>
              <a:rPr lang="ko-KR" altLang="en-US" dirty="0"/>
              <a:t>라는 리스트를 </a:t>
            </a:r>
            <a:r>
              <a:rPr lang="en-US" altLang="ko-KR" dirty="0"/>
              <a:t>[5, 4, 3, 2, 1]</a:t>
            </a:r>
            <a:r>
              <a:rPr lang="ko-KR" altLang="en-US" dirty="0"/>
              <a:t>로 만들어보자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힌트</a:t>
            </a:r>
            <a:r>
              <a:rPr lang="en-US" altLang="ko-KR" dirty="0"/>
              <a:t>. </a:t>
            </a:r>
            <a:r>
              <a:rPr lang="ko-KR" altLang="en-US" dirty="0"/>
              <a:t>리스트의 </a:t>
            </a:r>
            <a:r>
              <a:rPr lang="ko-KR" altLang="en-US" dirty="0" err="1"/>
              <a:t>내장함수인</a:t>
            </a:r>
            <a:r>
              <a:rPr lang="ko-KR" altLang="en-US" dirty="0"/>
              <a:t> </a:t>
            </a:r>
            <a:r>
              <a:rPr lang="en-US" altLang="ko-KR" dirty="0"/>
              <a:t>sort</a:t>
            </a:r>
            <a:r>
              <a:rPr lang="ko-KR" altLang="en-US" dirty="0"/>
              <a:t>와 </a:t>
            </a:r>
            <a:r>
              <a:rPr lang="en-US" altLang="ko-KR" dirty="0"/>
              <a:t>reverse</a:t>
            </a:r>
            <a:r>
              <a:rPr lang="ko-KR" altLang="en-US" dirty="0"/>
              <a:t>를 활용해 보자</a:t>
            </a:r>
            <a:r>
              <a:rPr lang="en-US" altLang="ko-KR" dirty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9555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7C5FD7-9224-4937-907F-3B41E3CEF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2-3(</a:t>
            </a:r>
            <a:r>
              <a:rPr lang="ko-KR" altLang="en-US" dirty="0" err="1"/>
              <a:t>튜플추가</a:t>
            </a:r>
            <a:r>
              <a:rPr lang="en-US" altLang="ko-KR" dirty="0"/>
              <a:t>)(3/14 </a:t>
            </a:r>
            <a:r>
              <a:rPr lang="ko-KR" altLang="en-US" dirty="0"/>
              <a:t>까지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00B62C84-809F-499E-951C-CD8D8BC5F78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(1,2,3)</a:t>
            </a:r>
            <a:r>
              <a:rPr lang="ko-KR" altLang="en-US" dirty="0"/>
              <a:t>이라는 </a:t>
            </a:r>
            <a:r>
              <a:rPr lang="ko-KR" altLang="en-US" dirty="0" err="1"/>
              <a:t>튜플에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라는 값을 추가하여 </a:t>
            </a:r>
            <a:r>
              <a:rPr lang="en-US" altLang="ko-KR" dirty="0"/>
              <a:t>(1,2,3,4)</a:t>
            </a:r>
            <a:r>
              <a:rPr lang="ko-KR" altLang="en-US" dirty="0"/>
              <a:t>처럼 만들어 출력해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6507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7C5FD7-9224-4937-907F-3B41E3CEF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2-4(</a:t>
            </a:r>
            <a:r>
              <a:rPr lang="ko-KR" altLang="en-US" dirty="0" err="1"/>
              <a:t>딕셔너리</a:t>
            </a:r>
            <a:r>
              <a:rPr lang="ko-KR" altLang="en-US" dirty="0"/>
              <a:t> 만들기</a:t>
            </a:r>
            <a:r>
              <a:rPr lang="en-US" altLang="ko-KR" dirty="0"/>
              <a:t>)(3/14</a:t>
            </a:r>
            <a:r>
              <a:rPr lang="ko-KR" altLang="en-US" dirty="0"/>
              <a:t>까지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00B62C84-809F-499E-951C-CD8D8BC5F78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다음 표를 </a:t>
            </a:r>
            <a:r>
              <a:rPr lang="ko-KR" altLang="en-US" dirty="0" err="1"/>
              <a:t>딕셔너리로</a:t>
            </a:r>
            <a:r>
              <a:rPr lang="ko-KR" altLang="en-US" dirty="0"/>
              <a:t> 만드시오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항목	값</a:t>
            </a:r>
          </a:p>
          <a:p>
            <a:pPr marL="0" indent="0">
              <a:buNone/>
            </a:pPr>
            <a:r>
              <a:rPr lang="en-US" altLang="ko-KR" dirty="0"/>
              <a:t>name	</a:t>
            </a:r>
            <a:r>
              <a:rPr lang="ko-KR" altLang="en-US" dirty="0"/>
              <a:t>홍길동</a:t>
            </a:r>
          </a:p>
          <a:p>
            <a:pPr marL="0" indent="0">
              <a:buNone/>
            </a:pPr>
            <a:r>
              <a:rPr lang="en-US" altLang="ko-KR" dirty="0"/>
              <a:t>birth	1128</a:t>
            </a:r>
          </a:p>
          <a:p>
            <a:pPr marL="0" indent="0">
              <a:buNone/>
            </a:pPr>
            <a:r>
              <a:rPr lang="en-US" altLang="ko-KR" dirty="0"/>
              <a:t>age	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8175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7C5FD7-9224-4937-907F-3B41E3CEF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2-5(</a:t>
            </a:r>
            <a:r>
              <a:rPr lang="ko-KR" altLang="en-US" dirty="0" err="1"/>
              <a:t>딕셔너리</a:t>
            </a:r>
            <a:r>
              <a:rPr lang="ko-KR" altLang="en-US" dirty="0"/>
              <a:t> 값 추출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00B62C84-809F-499E-951C-CD8D8BC5F78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다음은 </a:t>
            </a:r>
            <a:r>
              <a:rPr lang="ko-KR" altLang="en-US" dirty="0" err="1"/>
              <a:t>딕셔너리의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에서 </a:t>
            </a:r>
            <a:r>
              <a:rPr lang="en-US" altLang="ko-KR" dirty="0"/>
              <a:t>'C'</a:t>
            </a:r>
            <a:r>
              <a:rPr lang="ko-KR" altLang="en-US" dirty="0"/>
              <a:t>라는 </a:t>
            </a:r>
            <a:r>
              <a:rPr lang="en-US" altLang="ko-KR" dirty="0"/>
              <a:t>key</a:t>
            </a:r>
            <a:r>
              <a:rPr lang="ko-KR" altLang="en-US" dirty="0"/>
              <a:t>에 해당되는 </a:t>
            </a:r>
            <a:r>
              <a:rPr lang="en-US" altLang="ko-KR" dirty="0"/>
              <a:t>value</a:t>
            </a:r>
            <a:r>
              <a:rPr lang="ko-KR" altLang="en-US" dirty="0"/>
              <a:t>를 출력하는 프로그램이다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&gt;&gt;&gt; a = {'A':90, 'B':80}</a:t>
            </a:r>
          </a:p>
          <a:p>
            <a:pPr marL="0" indent="0">
              <a:buNone/>
            </a:pPr>
            <a:r>
              <a:rPr lang="en-US" altLang="ko-KR" dirty="0"/>
              <a:t>&gt;&gt;&gt; a['C']</a:t>
            </a:r>
          </a:p>
          <a:p>
            <a:pPr marL="0" indent="0">
              <a:buNone/>
            </a:pPr>
            <a:r>
              <a:rPr lang="en-US" altLang="ko-KR" dirty="0" err="1"/>
              <a:t>Traceback</a:t>
            </a:r>
            <a:r>
              <a:rPr lang="en-US" altLang="ko-KR" dirty="0"/>
              <a:t> (most recent call last):</a:t>
            </a:r>
          </a:p>
          <a:p>
            <a:pPr marL="0" indent="0">
              <a:buNone/>
            </a:pPr>
            <a:r>
              <a:rPr lang="en-US" altLang="ko-KR" dirty="0"/>
              <a:t>  File "&lt;</a:t>
            </a:r>
            <a:r>
              <a:rPr lang="en-US" altLang="ko-KR" dirty="0" err="1"/>
              <a:t>stdin</a:t>
            </a:r>
            <a:r>
              <a:rPr lang="en-US" altLang="ko-KR" dirty="0"/>
              <a:t>&gt;", line 1, in &lt;module&gt;</a:t>
            </a:r>
          </a:p>
          <a:p>
            <a:pPr marL="0" indent="0">
              <a:buNone/>
            </a:pPr>
            <a:r>
              <a:rPr lang="en-US" altLang="ko-KR" dirty="0" err="1"/>
              <a:t>KeyError</a:t>
            </a:r>
            <a:r>
              <a:rPr lang="en-US" altLang="ko-KR" dirty="0"/>
              <a:t>: 'C'</a:t>
            </a:r>
          </a:p>
          <a:p>
            <a:pPr marL="0" indent="0">
              <a:buNone/>
            </a:pPr>
            <a:r>
              <a:rPr lang="en-US" altLang="ko-KR" dirty="0"/>
              <a:t>a </a:t>
            </a:r>
            <a:r>
              <a:rPr lang="ko-KR" altLang="en-US" dirty="0" err="1"/>
              <a:t>딕셔너리에는</a:t>
            </a:r>
            <a:r>
              <a:rPr lang="ko-KR" altLang="en-US" dirty="0"/>
              <a:t> </a:t>
            </a:r>
            <a:r>
              <a:rPr lang="en-US" altLang="ko-KR" dirty="0"/>
              <a:t>'C'</a:t>
            </a:r>
            <a:r>
              <a:rPr lang="ko-KR" altLang="en-US" dirty="0"/>
              <a:t>라는 </a:t>
            </a:r>
            <a:r>
              <a:rPr lang="en-US" altLang="ko-KR" dirty="0"/>
              <a:t>key</a:t>
            </a:r>
            <a:r>
              <a:rPr lang="ko-KR" altLang="en-US" dirty="0"/>
              <a:t>가 없으므로 위와 같은 오류가 발생하게 된다</a:t>
            </a:r>
            <a:r>
              <a:rPr lang="en-US" altLang="ko-KR" dirty="0"/>
              <a:t>. 'C'</a:t>
            </a:r>
            <a:r>
              <a:rPr lang="ko-KR" altLang="en-US" dirty="0"/>
              <a:t>에 해당되는 </a:t>
            </a:r>
            <a:r>
              <a:rPr lang="ko-KR" altLang="en-US" dirty="0" err="1"/>
              <a:t>키값이</a:t>
            </a:r>
            <a:r>
              <a:rPr lang="ko-KR" altLang="en-US" dirty="0"/>
              <a:t> 없을 경우 오류 대신 </a:t>
            </a:r>
            <a:r>
              <a:rPr lang="en-US" altLang="ko-KR" dirty="0"/>
              <a:t>70</a:t>
            </a:r>
            <a:r>
              <a:rPr lang="ko-KR" altLang="en-US" dirty="0"/>
              <a:t>을 </a:t>
            </a:r>
            <a:r>
              <a:rPr lang="ko-KR" altLang="en-US" dirty="0" err="1"/>
              <a:t>얻을수</a:t>
            </a:r>
            <a:r>
              <a:rPr lang="ko-KR" altLang="en-US" dirty="0"/>
              <a:t> 있도록 수정해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3782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7C5FD7-9224-4937-907F-3B41E3CEF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2-6(</a:t>
            </a:r>
            <a:r>
              <a:rPr lang="ko-KR" altLang="en-US" dirty="0"/>
              <a:t>집합의 중복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00B62C84-809F-499E-951C-CD8D8BC5F78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중복을 허용하지 않는 집합 </a:t>
            </a:r>
            <a:r>
              <a:rPr lang="ko-KR" altLang="en-US" dirty="0" err="1"/>
              <a:t>자료형의</a:t>
            </a:r>
            <a:r>
              <a:rPr lang="ko-KR" altLang="en-US" dirty="0"/>
              <a:t> 특징을 이용하여 다음 </a:t>
            </a:r>
            <a:r>
              <a:rPr lang="en-US" altLang="ko-KR" dirty="0"/>
              <a:t>a </a:t>
            </a:r>
            <a:r>
              <a:rPr lang="ko-KR" altLang="en-US" dirty="0"/>
              <a:t>리스트에서 중복된 숫자들을 제거해 보자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&gt;&gt;&gt; a = [1, 1, 1, 2, 2, 3, 3, 3, 4, 4, 5]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0773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7C5FD7-9224-4937-907F-3B41E3CEF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종합실습과제 </a:t>
            </a:r>
            <a:r>
              <a:rPr lang="en-US" altLang="ko-KR" dirty="0"/>
              <a:t>2-7(</a:t>
            </a:r>
            <a:r>
              <a:rPr lang="ko-KR" altLang="en-US" dirty="0" err="1"/>
              <a:t>딕셔너리만들기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00B62C84-809F-499E-951C-CD8D8BC5F78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27355" y="1430594"/>
            <a:ext cx="781664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/>
              <a:t>아래의 표에서</a:t>
            </a:r>
            <a:r>
              <a:rPr lang="en-US" altLang="ko-KR" sz="2800" dirty="0"/>
              <a:t>, </a:t>
            </a:r>
            <a:r>
              <a:rPr lang="ko-KR" altLang="en-US" sz="2800" dirty="0"/>
              <a:t>아이스크림 이름을 </a:t>
            </a:r>
            <a:r>
              <a:rPr lang="ko-KR" altLang="en-US" sz="2800" dirty="0" err="1"/>
              <a:t>키값으로</a:t>
            </a:r>
            <a:r>
              <a:rPr lang="en-US" altLang="ko-KR" sz="2800" dirty="0"/>
              <a:t>, (</a:t>
            </a:r>
            <a:r>
              <a:rPr lang="ko-KR" altLang="en-US" sz="2800" dirty="0"/>
              <a:t>가격</a:t>
            </a:r>
            <a:r>
              <a:rPr lang="en-US" altLang="ko-KR" sz="2800" dirty="0"/>
              <a:t>, </a:t>
            </a:r>
            <a:r>
              <a:rPr lang="ko-KR" altLang="en-US" sz="2800" dirty="0"/>
              <a:t>재고</a:t>
            </a:r>
            <a:r>
              <a:rPr lang="en-US" altLang="ko-KR" sz="2800" dirty="0"/>
              <a:t>) </a:t>
            </a:r>
            <a:r>
              <a:rPr lang="ko-KR" altLang="en-US" sz="2800" dirty="0"/>
              <a:t>리스트를 </a:t>
            </a:r>
            <a:r>
              <a:rPr lang="ko-KR" altLang="en-US" sz="2800" dirty="0" err="1"/>
              <a:t>딕셔너리의</a:t>
            </a:r>
            <a:r>
              <a:rPr lang="ko-KR" altLang="en-US" sz="2800" dirty="0"/>
              <a:t> 값으로 저장하라</a:t>
            </a:r>
            <a:r>
              <a:rPr lang="en-US" altLang="ko-KR" sz="2800" dirty="0"/>
              <a:t>. </a:t>
            </a:r>
            <a:r>
              <a:rPr lang="ko-KR" altLang="en-US" sz="2800" dirty="0" err="1"/>
              <a:t>딕셔너리의</a:t>
            </a:r>
            <a:r>
              <a:rPr lang="ko-KR" altLang="en-US" sz="2800" dirty="0"/>
              <a:t> 이름은 </a:t>
            </a:r>
            <a:r>
              <a:rPr lang="en-US" altLang="ko-KR" sz="2800" dirty="0"/>
              <a:t>inventory</a:t>
            </a:r>
            <a:r>
              <a:rPr lang="ko-KR" altLang="en-US" sz="2800" dirty="0"/>
              <a:t>로 한다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r>
              <a:rPr lang="ko-KR" altLang="en-US" sz="2800" dirty="0"/>
              <a:t>이름	    가격	재고</a:t>
            </a:r>
          </a:p>
          <a:p>
            <a:r>
              <a:rPr lang="ko-KR" altLang="en-US" sz="2800" dirty="0"/>
              <a:t>메로나	</a:t>
            </a:r>
            <a:r>
              <a:rPr lang="en-US" altLang="ko-KR" sz="2800" dirty="0"/>
              <a:t>300	20</a:t>
            </a:r>
          </a:p>
          <a:p>
            <a:r>
              <a:rPr lang="ko-KR" altLang="en-US" sz="2800" dirty="0" err="1"/>
              <a:t>비비빅</a:t>
            </a:r>
            <a:r>
              <a:rPr lang="ko-KR" altLang="en-US" sz="2800" dirty="0"/>
              <a:t>	</a:t>
            </a:r>
            <a:r>
              <a:rPr lang="en-US" altLang="ko-KR" sz="2800" dirty="0"/>
              <a:t>400	3</a:t>
            </a:r>
          </a:p>
          <a:p>
            <a:r>
              <a:rPr lang="ko-KR" altLang="en-US" sz="2800" dirty="0" err="1"/>
              <a:t>죠스바</a:t>
            </a:r>
            <a:r>
              <a:rPr lang="ko-KR" altLang="en-US" sz="2800" dirty="0"/>
              <a:t>	</a:t>
            </a:r>
            <a:r>
              <a:rPr lang="en-US" altLang="ko-KR" sz="2800" dirty="0"/>
              <a:t>250	100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66143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7C5FD7-9224-4937-907F-3B41E3CEF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2-8(</a:t>
            </a:r>
            <a:r>
              <a:rPr lang="ko-KR" altLang="en-US" dirty="0" err="1"/>
              <a:t>딕셔너리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00B62C84-809F-499E-951C-CD8D8BC5F78A}"/>
              </a:ext>
            </a:extLst>
          </p:cNvPr>
          <p:cNvSpPr txBox="1">
            <a:spLocks/>
          </p:cNvSpPr>
          <p:nvPr/>
        </p:nvSpPr>
        <p:spPr>
          <a:xfrm>
            <a:off x="930276" y="1781380"/>
            <a:ext cx="10515600" cy="4351338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1) 2-10</a:t>
            </a:r>
            <a:r>
              <a:rPr lang="ko-KR" altLang="en-US" dirty="0"/>
              <a:t>의 </a:t>
            </a:r>
            <a:r>
              <a:rPr lang="en-US" altLang="ko-KR" dirty="0"/>
              <a:t>inventory </a:t>
            </a:r>
            <a:r>
              <a:rPr lang="ko-KR" altLang="en-US" dirty="0" err="1"/>
              <a:t>딕셔너리에서</a:t>
            </a:r>
            <a:r>
              <a:rPr lang="ko-KR" altLang="en-US" dirty="0"/>
              <a:t> </a:t>
            </a:r>
            <a:r>
              <a:rPr lang="ko-KR" altLang="en-US" dirty="0" err="1"/>
              <a:t>메로나의</a:t>
            </a:r>
            <a:r>
              <a:rPr lang="ko-KR" altLang="en-US" dirty="0"/>
              <a:t> 가격을 화면에 출력하라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실행 예시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300 </a:t>
            </a:r>
            <a:r>
              <a:rPr lang="ko-KR" altLang="en-US" dirty="0"/>
              <a:t>원</a:t>
            </a:r>
          </a:p>
          <a:p>
            <a:pPr marL="0" indent="0">
              <a:buNone/>
            </a:pPr>
            <a:r>
              <a:rPr lang="en-US" altLang="ko-KR" dirty="0"/>
              <a:t>083</a:t>
            </a:r>
          </a:p>
          <a:p>
            <a:pPr marL="0" indent="0">
              <a:buNone/>
            </a:pPr>
            <a:r>
              <a:rPr lang="en-US" altLang="ko-KR" dirty="0"/>
              <a:t>2) 2-10 </a:t>
            </a:r>
            <a:r>
              <a:rPr lang="ko-KR" altLang="en-US" dirty="0"/>
              <a:t>의 </a:t>
            </a:r>
            <a:r>
              <a:rPr lang="en-US" altLang="ko-KR" dirty="0"/>
              <a:t>inventory </a:t>
            </a:r>
            <a:r>
              <a:rPr lang="ko-KR" altLang="en-US" dirty="0" err="1"/>
              <a:t>딕셔너리에서</a:t>
            </a:r>
            <a:r>
              <a:rPr lang="ko-KR" altLang="en-US" dirty="0"/>
              <a:t> </a:t>
            </a:r>
            <a:r>
              <a:rPr lang="ko-KR" altLang="en-US" dirty="0" err="1"/>
              <a:t>메로나의</a:t>
            </a:r>
            <a:r>
              <a:rPr lang="ko-KR" altLang="en-US" dirty="0"/>
              <a:t> 재고를 화면에 출력하라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실행 예시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20 </a:t>
            </a:r>
            <a:r>
              <a:rPr lang="ko-KR" altLang="en-US" dirty="0"/>
              <a:t>개</a:t>
            </a:r>
          </a:p>
          <a:p>
            <a:pPr marL="0" indent="0">
              <a:buNone/>
            </a:pPr>
            <a:r>
              <a:rPr lang="en-US" altLang="ko-KR" dirty="0"/>
              <a:t>084</a:t>
            </a:r>
          </a:p>
          <a:p>
            <a:pPr marL="0" indent="0">
              <a:buNone/>
            </a:pPr>
            <a:r>
              <a:rPr lang="en-US" altLang="ko-KR" dirty="0"/>
              <a:t>3) 2-10</a:t>
            </a:r>
            <a:r>
              <a:rPr lang="ko-KR" altLang="en-US" dirty="0"/>
              <a:t>의 </a:t>
            </a:r>
            <a:r>
              <a:rPr lang="en-US" altLang="ko-KR" dirty="0"/>
              <a:t>inventory </a:t>
            </a:r>
            <a:r>
              <a:rPr lang="ko-KR" altLang="en-US" dirty="0" err="1"/>
              <a:t>딕셔너리에</a:t>
            </a:r>
            <a:r>
              <a:rPr lang="ko-KR" altLang="en-US" dirty="0"/>
              <a:t> 아래 데이터를 추가하라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이름	가격	재고</a:t>
            </a:r>
          </a:p>
          <a:p>
            <a:pPr marL="0" indent="0">
              <a:buNone/>
            </a:pPr>
            <a:r>
              <a:rPr lang="ko-KR" altLang="en-US" dirty="0" err="1"/>
              <a:t>월드콘</a:t>
            </a:r>
            <a:r>
              <a:rPr lang="ko-KR" altLang="en-US" dirty="0"/>
              <a:t>	</a:t>
            </a:r>
            <a:r>
              <a:rPr lang="en-US" altLang="ko-KR" dirty="0"/>
              <a:t>500	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77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</TotalTime>
  <Words>580</Words>
  <Application>Microsoft Office PowerPoint</Application>
  <PresentationFormat>와이드스크린</PresentationFormat>
  <Paragraphs>86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파이썬 기초 및 머신러닝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 코딩과 적용</dc:title>
  <dc:creator>이기성</dc:creator>
  <cp:lastModifiedBy>Lee Seyoon</cp:lastModifiedBy>
  <cp:revision>194</cp:revision>
  <dcterms:created xsi:type="dcterms:W3CDTF">2016-07-19T11:33:55Z</dcterms:created>
  <dcterms:modified xsi:type="dcterms:W3CDTF">2021-03-06T07:18:50Z</dcterms:modified>
</cp:coreProperties>
</file>