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5" r:id="rId12"/>
    <p:sldId id="268" r:id="rId13"/>
    <p:sldId id="269" r:id="rId14"/>
    <p:sldId id="270" r:id="rId15"/>
    <p:sldId id="271" r:id="rId16"/>
    <p:sldId id="273" r:id="rId17"/>
    <p:sldId id="274" r:id="rId18"/>
    <p:sldId id="276" r:id="rId19"/>
    <p:sldId id="290" r:id="rId20"/>
    <p:sldId id="292" r:id="rId21"/>
    <p:sldId id="277" r:id="rId22"/>
    <p:sldId id="279" r:id="rId23"/>
    <p:sldId id="280" r:id="rId24"/>
    <p:sldId id="278" r:id="rId25"/>
    <p:sldId id="272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3" r:id="rId36"/>
    <p:sldId id="29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494B-8C6C-46E8-B1F0-C2E35DD6430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D0FE-CE0B-407C-8801-F0414BB4A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8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0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0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6625" y="3133898"/>
            <a:ext cx="7371250" cy="646331"/>
          </a:xfrm>
          <a:prstGeom prst="rect">
            <a:avLst/>
          </a:prstGeom>
          <a:noFill/>
          <a:effectLst>
            <a:outerShdw blurRad="50800" dist="38100" dir="2700000" sx="85000" sy="85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+mj-lt"/>
                <a:cs typeface="Arial" panose="020B0604020202020204" pitchFamily="34" charset="0"/>
              </a:rPr>
              <a:t>선형 회귀분석 </a:t>
            </a:r>
            <a:r>
              <a:rPr lang="en-US" altLang="ko-KR" sz="3600" b="1" dirty="0">
                <a:latin typeface="+mj-lt"/>
                <a:cs typeface="Arial" panose="020B0604020202020204" pitchFamily="34" charset="0"/>
              </a:rPr>
              <a:t>[Linear regression]</a:t>
            </a:r>
            <a:endParaRPr lang="ko-KR" altLang="en-US" sz="36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4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이론의 기본 개념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72979" y="1602921"/>
            <a:ext cx="541608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Coefficients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Estimate</a:t>
            </a:r>
            <a:r>
              <a:rPr lang="ko-KR" altLang="en-US" sz="1200" dirty="0"/>
              <a:t>       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. 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   </a:t>
            </a:r>
            <a:r>
              <a:rPr lang="ko-KR" altLang="en-US" sz="1200" dirty="0" err="1"/>
              <a:t>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     </a:t>
            </a:r>
            <a:r>
              <a:rPr lang="ko-KR" altLang="en-US" sz="1200" dirty="0" err="1"/>
              <a:t>Pr</a:t>
            </a:r>
            <a:r>
              <a:rPr lang="ko-KR" altLang="en-US" sz="1200" dirty="0"/>
              <a:t>(&gt;|</a:t>
            </a:r>
            <a:r>
              <a:rPr lang="ko-KR" altLang="en-US" sz="1200" dirty="0" err="1"/>
              <a:t>t</a:t>
            </a:r>
            <a:r>
              <a:rPr lang="ko-KR" altLang="en-US" sz="1200" dirty="0"/>
              <a:t>|)    </a:t>
            </a:r>
          </a:p>
          <a:p>
            <a:r>
              <a:rPr lang="ko-KR" altLang="en-US" sz="1200" dirty="0"/>
              <a:t>(</a:t>
            </a:r>
            <a:r>
              <a:rPr lang="ko-KR" altLang="en-US" sz="1200" dirty="0" err="1"/>
              <a:t>Intercept</a:t>
            </a:r>
            <a:r>
              <a:rPr lang="ko-KR" altLang="en-US" sz="1200" dirty="0"/>
              <a:t>)    91.24473    2.62133     34.81   9.08e-12 ***</a:t>
            </a:r>
          </a:p>
          <a:p>
            <a:r>
              <a:rPr lang="ko-KR" altLang="en-US" sz="1200" dirty="0"/>
              <a:t>기온             1.34008    0.09086     14.75   4.11e-08 ***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872858" y="1383826"/>
            <a:ext cx="19351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하루 커피 판매량(</a:t>
            </a:r>
            <a:r>
              <a:rPr lang="ko-KR" altLang="en-US" sz="1000" b="1" dirty="0" err="1"/>
              <a:t>y</a:t>
            </a:r>
            <a:r>
              <a:rPr lang="ko-KR" altLang="en-US" sz="1000" b="1" dirty="0"/>
              <a:t>) ~ 기온(</a:t>
            </a:r>
            <a:r>
              <a:rPr lang="ko-KR" altLang="en-US" sz="1000" b="1" dirty="0" err="1"/>
              <a:t>x</a:t>
            </a:r>
            <a:r>
              <a:rPr lang="ko-KR" altLang="en-US" sz="1000" b="1" dirty="0"/>
              <a:t>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370843" y="2745793"/>
            <a:ext cx="493917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ko-KR" altLang="en-US" sz="1100" b="1" dirty="0"/>
              <a:t>커피와 기온의 </a:t>
            </a:r>
            <a:r>
              <a:rPr lang="en-US" altLang="ko-KR" sz="1100" b="1" dirty="0" err="1"/>
              <a:t>Regressiom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모델</a:t>
            </a:r>
            <a:r>
              <a:rPr lang="en-US" altLang="ko-KR" sz="1100" b="1" dirty="0"/>
              <a:t>: y = 1.34008x + 91.24473</a:t>
            </a:r>
          </a:p>
          <a:p>
            <a:pPr lvl="2"/>
            <a:endParaRPr lang="en-US" altLang="ko-KR" sz="1100" dirty="0"/>
          </a:p>
          <a:p>
            <a:pPr lvl="2"/>
            <a:r>
              <a:rPr lang="ko-KR" altLang="en-US" sz="1100" dirty="0"/>
              <a:t>온도가 </a:t>
            </a:r>
            <a:r>
              <a:rPr lang="en-US" altLang="ko-KR" sz="1100" dirty="0"/>
              <a:t>1</a:t>
            </a:r>
            <a:r>
              <a:rPr lang="ko-KR" altLang="en-US" sz="1100" dirty="0"/>
              <a:t>도 증가할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커피판매량은 </a:t>
            </a:r>
            <a:r>
              <a:rPr lang="en-US" altLang="ko-KR" sz="1100" dirty="0"/>
              <a:t>1.34</a:t>
            </a:r>
            <a:r>
              <a:rPr lang="ko-KR" altLang="en-US" sz="1100" dirty="0"/>
              <a:t>잔 증가한다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272979" y="3862755"/>
            <a:ext cx="406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Rows</a:t>
            </a:r>
            <a:r>
              <a:rPr lang="en-US" altLang="ko-KR" sz="900" dirty="0"/>
              <a:t> [</a:t>
            </a:r>
            <a:r>
              <a:rPr lang="ko-KR" altLang="en-US" sz="900" dirty="0"/>
              <a:t>방정식의 독립변수</a:t>
            </a:r>
            <a:r>
              <a:rPr lang="en-US" altLang="ko-KR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Intercept: Y </a:t>
            </a:r>
            <a:r>
              <a:rPr lang="ko-KR" altLang="en-US" sz="1200" dirty="0"/>
              <a:t>절편을 의미한다</a:t>
            </a:r>
            <a:r>
              <a:rPr lang="en-US" altLang="ko-KR" sz="1200" dirty="0"/>
              <a:t>. </a:t>
            </a:r>
            <a:r>
              <a:rPr lang="ko-KR" altLang="en-US" sz="1200" dirty="0"/>
              <a:t>즉 </a:t>
            </a:r>
            <a:r>
              <a:rPr lang="en-US" altLang="ko-KR" sz="1200" dirty="0"/>
              <a:t>x</a:t>
            </a:r>
            <a:r>
              <a:rPr lang="ko-KR" altLang="en-US" sz="1200" dirty="0"/>
              <a:t>값이 </a:t>
            </a:r>
            <a:r>
              <a:rPr lang="en-US" altLang="ko-KR" sz="1200" dirty="0"/>
              <a:t>0</a:t>
            </a:r>
            <a:r>
              <a:rPr lang="ko-KR" altLang="en-US" sz="1200" dirty="0"/>
              <a:t>일 때를 의미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기온</a:t>
            </a:r>
            <a:r>
              <a:rPr lang="en-US" altLang="ko-KR" sz="1200" dirty="0"/>
              <a:t>: </a:t>
            </a:r>
            <a:r>
              <a:rPr lang="ko-KR" altLang="en-US" sz="1200" dirty="0"/>
              <a:t>독립변수 </a:t>
            </a:r>
            <a:r>
              <a:rPr lang="en-US" altLang="ko-KR" sz="1200" dirty="0"/>
              <a:t>x</a:t>
            </a:r>
            <a:r>
              <a:rPr lang="ko-KR" altLang="en-US" sz="1200" dirty="0"/>
              <a:t>를 뜻한다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272978" y="5014593"/>
            <a:ext cx="4681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Columns</a:t>
            </a:r>
            <a:r>
              <a:rPr lang="en-US" altLang="ko-KR" sz="800" dirty="0"/>
              <a:t> </a:t>
            </a:r>
            <a:r>
              <a:rPr lang="en-US" altLang="ko-KR" sz="900" dirty="0"/>
              <a:t>[</a:t>
            </a:r>
            <a:r>
              <a:rPr lang="ko-KR" altLang="en-US" sz="900" dirty="0"/>
              <a:t>선형회귀분석 결과</a:t>
            </a:r>
            <a:r>
              <a:rPr lang="en-US" altLang="ko-KR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Estimate</a:t>
            </a:r>
            <a:r>
              <a:rPr lang="ko-KR" altLang="en-US" sz="1200" dirty="0"/>
              <a:t>는 </a:t>
            </a:r>
            <a:r>
              <a:rPr lang="en-US" altLang="ko-KR" sz="1200" dirty="0"/>
              <a:t>Coefficient </a:t>
            </a:r>
            <a:r>
              <a:rPr lang="ko-KR" altLang="en-US" sz="1200" dirty="0"/>
              <a:t>계수를 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Error</a:t>
            </a:r>
            <a:r>
              <a:rPr lang="ko-KR" altLang="en-US" sz="1200" dirty="0"/>
              <a:t>는 해당 독립변수와 종속변수의 오차를 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 value: </a:t>
            </a:r>
            <a:r>
              <a:rPr lang="ko-KR" altLang="en-US" sz="1200" dirty="0"/>
              <a:t>선형관계가 없음을 </a:t>
            </a:r>
            <a:r>
              <a:rPr lang="ko-KR" altLang="en-US" sz="1200" dirty="0" err="1"/>
              <a:t>귀무가설로</a:t>
            </a:r>
            <a:r>
              <a:rPr lang="ko-KR" altLang="en-US" sz="1200" dirty="0"/>
              <a:t> </a:t>
            </a:r>
            <a:r>
              <a:rPr lang="en-US" altLang="ko-KR" sz="1200" dirty="0"/>
              <a:t>t</a:t>
            </a:r>
            <a:r>
              <a:rPr lang="ko-KR" altLang="en-US" sz="1200" dirty="0"/>
              <a:t>검정을 도출한 값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Pr</a:t>
            </a:r>
            <a:r>
              <a:rPr lang="en-US" altLang="ko-KR" sz="1200" dirty="0"/>
              <a:t>(&gt;|t|): </a:t>
            </a:r>
            <a:r>
              <a:rPr lang="ko-KR" altLang="en-US" sz="1200" dirty="0"/>
              <a:t>독립변수와 종속변수의 선형 관계에 대한 </a:t>
            </a:r>
            <a:r>
              <a:rPr lang="en-US" altLang="ko-KR" sz="1200" dirty="0" err="1"/>
              <a:t>p.value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즉 </a:t>
            </a:r>
            <a:r>
              <a:rPr lang="en-US" altLang="ko-KR" sz="1200" dirty="0"/>
              <a:t>0.05</a:t>
            </a:r>
            <a:r>
              <a:rPr lang="ko-KR" altLang="en-US" sz="1200" dirty="0"/>
              <a:t>보다 작다면 유의하게 선형관계가 있다는 뜻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58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0152" y="3133898"/>
            <a:ext cx="10444206" cy="646331"/>
          </a:xfrm>
          <a:prstGeom prst="rect">
            <a:avLst/>
          </a:prstGeom>
          <a:noFill/>
          <a:effectLst>
            <a:outerShdw blurRad="50800" dist="38100" dir="2700000" sx="85000" sy="85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+mj-lt"/>
                <a:cs typeface="Arial" panose="020B0604020202020204" pitchFamily="34" charset="0"/>
              </a:rPr>
              <a:t>다중 선형 회귀분석 </a:t>
            </a:r>
            <a:r>
              <a:rPr lang="en-US" altLang="ko-KR" sz="3600" b="1" dirty="0">
                <a:latin typeface="+mj-lt"/>
                <a:cs typeface="Arial" panose="020B0604020202020204" pitchFamily="34" charset="0"/>
              </a:rPr>
              <a:t>[Multiple Linear regression]</a:t>
            </a:r>
            <a:endParaRPr lang="ko-KR" altLang="en-US" sz="36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6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2210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다중 선형 회귀 이론의 기본 개념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9201" y="2547258"/>
            <a:ext cx="866455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더운 날은 아이스 아메리카노의 </a:t>
            </a:r>
            <a:r>
              <a:rPr lang="ko-KR" altLang="en-US" dirty="0" err="1"/>
              <a:t>매출량이</a:t>
            </a:r>
            <a:r>
              <a:rPr lang="ko-KR" altLang="en-US" dirty="0"/>
              <a:t> 높다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날씨가 시원한 날은 아이스 아메리카노의 </a:t>
            </a:r>
            <a:r>
              <a:rPr lang="ko-KR" altLang="en-US" dirty="0" err="1"/>
              <a:t>매출량이</a:t>
            </a:r>
            <a:r>
              <a:rPr lang="ko-KR" altLang="en-US" dirty="0"/>
              <a:t> 낮다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커피숍의 인테리어에 돈을 많이 투자할 수록 아이스 아메리카노의 </a:t>
            </a:r>
            <a:r>
              <a:rPr lang="ko-KR" altLang="en-US" dirty="0" err="1"/>
              <a:t>매출량이</a:t>
            </a:r>
            <a:r>
              <a:rPr lang="ko-KR" altLang="en-US" dirty="0"/>
              <a:t> 높다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커피숍의 인테리어에 돈을 적게 투자할 수록 아이스 아메리카노의 </a:t>
            </a:r>
            <a:r>
              <a:rPr lang="ko-KR" altLang="en-US" dirty="0" err="1"/>
              <a:t>매출량이</a:t>
            </a:r>
            <a:r>
              <a:rPr lang="ko-KR" altLang="en-US" dirty="0"/>
              <a:t> 낮다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lvl="3"/>
            <a:r>
              <a:rPr lang="ko-KR" altLang="en-US" b="1" dirty="0"/>
              <a:t>독립변수</a:t>
            </a:r>
            <a:r>
              <a:rPr lang="en-US" altLang="ko-KR" dirty="0"/>
              <a:t> – </a:t>
            </a: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인테리어 비용</a:t>
            </a:r>
            <a:endParaRPr lang="en-US" altLang="ko-KR" dirty="0"/>
          </a:p>
          <a:p>
            <a:pPr lvl="3"/>
            <a:r>
              <a:rPr lang="ko-KR" altLang="en-US" b="1" dirty="0"/>
              <a:t>종속변수</a:t>
            </a:r>
            <a:r>
              <a:rPr lang="en-US" altLang="ko-KR" dirty="0"/>
              <a:t> – </a:t>
            </a:r>
            <a:r>
              <a:rPr lang="ko-KR" altLang="en-US" dirty="0"/>
              <a:t>아이스 아메리카노의 </a:t>
            </a:r>
            <a:r>
              <a:rPr lang="ko-KR" altLang="en-US" dirty="0" err="1"/>
              <a:t>매출량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99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2210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다중 선형 회귀 이론의 기본 개념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762" y="1263150"/>
            <a:ext cx="4838700" cy="4838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62" y="1263150"/>
            <a:ext cx="4838700" cy="4838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24875" y="57574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인테리어 비용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72946" y="5757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907774" y="325970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아이스 </a:t>
            </a:r>
            <a:r>
              <a:rPr lang="ko-KR" altLang="en-US" dirty="0" err="1"/>
              <a:t>아메리카노</a:t>
            </a:r>
            <a:r>
              <a:rPr lang="ko-KR" altLang="en-US" dirty="0"/>
              <a:t> 판매량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188221" y="327216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아이스 </a:t>
            </a:r>
            <a:r>
              <a:rPr lang="ko-KR" altLang="en-US" dirty="0" err="1"/>
              <a:t>아메리카노</a:t>
            </a:r>
            <a:r>
              <a:rPr lang="ko-KR" altLang="en-US" dirty="0"/>
              <a:t> 판매량</a:t>
            </a:r>
          </a:p>
        </p:txBody>
      </p:sp>
    </p:spTree>
    <p:extLst>
      <p:ext uri="{BB962C8B-B14F-4D97-AF65-F5344CB8AC3E}">
        <p14:creationId xmlns:p14="http://schemas.microsoft.com/office/powerpoint/2010/main" val="358778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762" y="919691"/>
            <a:ext cx="5111450" cy="51038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1" y="910166"/>
            <a:ext cx="5093930" cy="508635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이론의 기본 개념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4875" y="57574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인테리어 비용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72946" y="5757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907774" y="325970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아이스 </a:t>
            </a:r>
            <a:r>
              <a:rPr lang="ko-KR" altLang="en-US" dirty="0" err="1"/>
              <a:t>아메리카노</a:t>
            </a:r>
            <a:r>
              <a:rPr lang="ko-KR" altLang="en-US" dirty="0"/>
              <a:t> 판매량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188221" y="327216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아이스 </a:t>
            </a:r>
            <a:r>
              <a:rPr lang="ko-KR" altLang="en-US" dirty="0" err="1"/>
              <a:t>아메리카노</a:t>
            </a:r>
            <a:r>
              <a:rPr lang="ko-KR" altLang="en-US" dirty="0"/>
              <a:t> 판매량</a:t>
            </a:r>
          </a:p>
        </p:txBody>
      </p:sp>
    </p:spTree>
    <p:extLst>
      <p:ext uri="{BB962C8B-B14F-4D97-AF65-F5344CB8AC3E}">
        <p14:creationId xmlns:p14="http://schemas.microsoft.com/office/powerpoint/2010/main" val="339712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2210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다중 선형 회귀 이론의 기본 개념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2942" y="2547258"/>
            <a:ext cx="80970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인테리어</a:t>
            </a:r>
            <a:r>
              <a:rPr lang="en-US" altLang="ko-KR" dirty="0"/>
              <a:t>, </a:t>
            </a:r>
            <a:r>
              <a:rPr lang="ko-KR" altLang="en-US" dirty="0"/>
              <a:t>기온 모두 기온을 예측하는데 좋은 독립변수라는 것은 확인하였다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하지만 이 방법은 인테리어와 기온을 따로 </a:t>
            </a:r>
            <a:r>
              <a:rPr lang="ko-KR" altLang="en-US" dirty="0" err="1"/>
              <a:t>선형회귀로</a:t>
            </a:r>
            <a:r>
              <a:rPr lang="ko-KR" altLang="en-US" dirty="0"/>
              <a:t> 분석한 것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인테리어와 기온 두가지 독립변수를 하나의 방정식으로 사용할 수 없을까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커피매출량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l-GR" altLang="ko-KR" dirty="0"/>
              <a:t>β</a:t>
            </a:r>
            <a:r>
              <a:rPr lang="en-US" altLang="ko-KR" baseline="-25000" dirty="0"/>
              <a:t>1</a:t>
            </a:r>
            <a:r>
              <a:rPr lang="ko-KR" altLang="en-US" dirty="0"/>
              <a:t>기온 </a:t>
            </a:r>
            <a:r>
              <a:rPr lang="en-US" altLang="ko-KR" dirty="0"/>
              <a:t>+ </a:t>
            </a:r>
            <a:r>
              <a:rPr lang="el-GR" altLang="ko-KR" dirty="0"/>
              <a:t>β</a:t>
            </a:r>
            <a:r>
              <a:rPr lang="en-US" altLang="ko-KR" baseline="-25000" dirty="0"/>
              <a:t>2</a:t>
            </a:r>
            <a:r>
              <a:rPr lang="ko-KR" altLang="en-US" dirty="0"/>
              <a:t>인테리어 </a:t>
            </a:r>
            <a:r>
              <a:rPr lang="en-US" altLang="ko-KR" dirty="0"/>
              <a:t>+ </a:t>
            </a:r>
            <a:r>
              <a:rPr lang="el-GR" altLang="ko-KR" dirty="0"/>
              <a:t>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126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2210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다중 선형 회귀 이론의 기본 개념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24" y="1171776"/>
            <a:ext cx="5924550" cy="5238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8308" y="63152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기온</a:t>
            </a:r>
          </a:p>
        </p:txBody>
      </p:sp>
      <p:sp>
        <p:nvSpPr>
          <p:cNvPr id="9" name="TextBox 8"/>
          <p:cNvSpPr txBox="1"/>
          <p:nvPr/>
        </p:nvSpPr>
        <p:spPr>
          <a:xfrm rot="18329561">
            <a:off x="7969916" y="535111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인테리어 비용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668194" y="39795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커피 판매량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39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2249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다중 선형 회귀 이론의 기본 개념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1592" y="2432958"/>
            <a:ext cx="100816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기온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인테리어 값</a:t>
            </a:r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커피 판매량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기본선형회귀의 경우</a:t>
            </a:r>
            <a:r>
              <a:rPr lang="en-US" altLang="ko-KR" dirty="0"/>
              <a:t>, </a:t>
            </a:r>
            <a:r>
              <a:rPr lang="en-US" altLang="ko-KR" dirty="0" err="1"/>
              <a:t>y~x</a:t>
            </a:r>
            <a:r>
              <a:rPr lang="ko-KR" altLang="en-US" dirty="0"/>
              <a:t>로 설명할 수 있어 </a:t>
            </a:r>
            <a:r>
              <a:rPr lang="en-US" altLang="ko-KR" dirty="0"/>
              <a:t>2</a:t>
            </a:r>
            <a:r>
              <a:rPr lang="ko-KR" altLang="en-US" dirty="0"/>
              <a:t>차원 좌표의 선형방정식이 구해진다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가지의 독립변수가 존재할 경우 </a:t>
            </a:r>
            <a:r>
              <a:rPr lang="en-US" altLang="ko-KR" dirty="0" err="1"/>
              <a:t>z~x+y</a:t>
            </a:r>
            <a:r>
              <a:rPr lang="ko-KR" altLang="en-US" dirty="0"/>
              <a:t>로 설명할 수 있어 </a:t>
            </a:r>
            <a:r>
              <a:rPr lang="en-US" altLang="ko-KR" dirty="0"/>
              <a:t>3</a:t>
            </a:r>
            <a:r>
              <a:rPr lang="ko-KR" altLang="en-US" dirty="0"/>
              <a:t>차원 좌표의 면으로 구해진다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독립변수가 </a:t>
            </a:r>
            <a:r>
              <a:rPr lang="en-US" altLang="ko-KR" dirty="0"/>
              <a:t>n</a:t>
            </a:r>
            <a:r>
              <a:rPr lang="ko-KR" altLang="en-US" dirty="0"/>
              <a:t>가지의 경우 </a:t>
            </a:r>
            <a:r>
              <a:rPr lang="en-US" altLang="ko-KR" dirty="0"/>
              <a:t>n+1 </a:t>
            </a:r>
            <a:r>
              <a:rPr lang="ko-KR" altLang="en-US" dirty="0"/>
              <a:t>차원의 그림으로 종속변수를 예측하는 방정식을 구할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432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2210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다중 선형 회귀 이론의 결과 해석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14011" y="1314867"/>
            <a:ext cx="5114926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Coefficients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     </a:t>
            </a:r>
            <a:r>
              <a:rPr lang="ko-KR" altLang="en-US" sz="1400" dirty="0" err="1"/>
              <a:t>Estimate</a:t>
            </a:r>
            <a:r>
              <a:rPr lang="ko-KR" altLang="en-US" sz="1400" dirty="0"/>
              <a:t>           </a:t>
            </a:r>
            <a:r>
              <a:rPr lang="ko-KR" altLang="en-US" sz="1400" dirty="0" err="1"/>
              <a:t>Std</a:t>
            </a:r>
            <a:r>
              <a:rPr lang="ko-KR" altLang="en-US" sz="1400" dirty="0"/>
              <a:t>. </a:t>
            </a:r>
            <a:r>
              <a:rPr lang="ko-KR" altLang="en-US" sz="1400" dirty="0" err="1"/>
              <a:t>Error</a:t>
            </a:r>
            <a:r>
              <a:rPr lang="ko-KR" altLang="en-US" sz="1400" dirty="0"/>
              <a:t>    </a:t>
            </a:r>
            <a:r>
              <a:rPr lang="ko-KR" altLang="en-US" sz="1400" dirty="0" err="1"/>
              <a:t>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      </a:t>
            </a:r>
            <a:r>
              <a:rPr lang="ko-KR" altLang="en-US" sz="1400" dirty="0" err="1"/>
              <a:t>Pr</a:t>
            </a:r>
            <a:r>
              <a:rPr lang="ko-KR" altLang="en-US" sz="1400" dirty="0"/>
              <a:t>(&gt;|</a:t>
            </a:r>
            <a:r>
              <a:rPr lang="ko-KR" altLang="en-US" sz="1400" dirty="0" err="1"/>
              <a:t>t</a:t>
            </a:r>
            <a:r>
              <a:rPr lang="ko-KR" altLang="en-US" sz="1400" dirty="0"/>
              <a:t>|)    </a:t>
            </a:r>
          </a:p>
          <a:p>
            <a:r>
              <a:rPr lang="ko-KR" altLang="en-US" sz="1400" dirty="0"/>
              <a:t>(</a:t>
            </a:r>
            <a:r>
              <a:rPr lang="ko-KR" altLang="en-US" sz="1400" dirty="0" err="1"/>
              <a:t>Intercept</a:t>
            </a:r>
            <a:r>
              <a:rPr lang="ko-KR" altLang="en-US" sz="1400" dirty="0"/>
              <a:t>) 6.868e+01     8.727e+00      7.870  4.56e-07 ***</a:t>
            </a:r>
          </a:p>
          <a:p>
            <a:r>
              <a:rPr lang="ko-KR" altLang="en-US" sz="1400" dirty="0" err="1"/>
              <a:t>temp</a:t>
            </a:r>
            <a:r>
              <a:rPr lang="ko-KR" altLang="en-US" sz="1400" dirty="0"/>
              <a:t>        7.493e-01      9.363e-02      8.003  3.63e-07 ***</a:t>
            </a:r>
          </a:p>
          <a:p>
            <a:r>
              <a:rPr lang="ko-KR" altLang="en-US" sz="1400" dirty="0" err="1"/>
              <a:t>inter</a:t>
            </a:r>
            <a:r>
              <a:rPr lang="ko-KR" altLang="en-US" sz="1400" dirty="0"/>
              <a:t>         2.499e-03      8.127e-04      3.075   0.00686 **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70843" y="2745793"/>
            <a:ext cx="59618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ko-KR" altLang="en-US" sz="1100" b="1" dirty="0"/>
              <a:t>커피와 기온의 </a:t>
            </a:r>
            <a:r>
              <a:rPr lang="en-US" altLang="ko-KR" sz="1100" b="1" dirty="0" err="1"/>
              <a:t>Regressiom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모델</a:t>
            </a:r>
            <a:r>
              <a:rPr lang="en-US" altLang="ko-KR" sz="1100" b="1" dirty="0"/>
              <a:t>: y = 0.7493*T + 0.002499*INTER + 68.68</a:t>
            </a:r>
          </a:p>
          <a:p>
            <a:pPr lvl="2"/>
            <a:endParaRPr lang="en-US" altLang="ko-KR" sz="1100" dirty="0"/>
          </a:p>
          <a:p>
            <a:pPr lvl="2"/>
            <a:r>
              <a:rPr lang="ko-KR" altLang="en-US" sz="1100" dirty="0"/>
              <a:t>온도가 </a:t>
            </a:r>
            <a:r>
              <a:rPr lang="en-US" altLang="ko-KR" sz="1100" dirty="0"/>
              <a:t>1</a:t>
            </a:r>
            <a:r>
              <a:rPr lang="ko-KR" altLang="en-US" sz="1100" dirty="0"/>
              <a:t>도 증가할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커피판매량은 </a:t>
            </a:r>
            <a:r>
              <a:rPr lang="en-US" altLang="ko-KR" sz="1100" dirty="0"/>
              <a:t>0.7493</a:t>
            </a:r>
            <a:r>
              <a:rPr lang="ko-KR" altLang="en-US" sz="1100" dirty="0"/>
              <a:t>잔 증가한다</a:t>
            </a:r>
            <a:r>
              <a:rPr lang="en-US" altLang="ko-KR" sz="1100" dirty="0"/>
              <a:t>.</a:t>
            </a:r>
          </a:p>
          <a:p>
            <a:pPr lvl="2"/>
            <a:r>
              <a:rPr lang="ko-KR" altLang="en-US" sz="1100" dirty="0"/>
              <a:t>인테리어에 돈을 </a:t>
            </a:r>
            <a:r>
              <a:rPr lang="en-US" altLang="ko-KR" sz="1100" dirty="0"/>
              <a:t>1</a:t>
            </a:r>
            <a:r>
              <a:rPr lang="ko-KR" altLang="en-US" sz="1100" dirty="0"/>
              <a:t>더 많이 쓸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커피 판매량은 </a:t>
            </a:r>
            <a:r>
              <a:rPr lang="en-US" altLang="ko-KR" sz="1100" dirty="0"/>
              <a:t>0.002499</a:t>
            </a:r>
            <a:r>
              <a:rPr lang="ko-KR" altLang="en-US" sz="1100" dirty="0"/>
              <a:t>잔이 증가한다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272979" y="3862755"/>
            <a:ext cx="4063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Rows</a:t>
            </a:r>
            <a:r>
              <a:rPr lang="en-US" altLang="ko-KR" sz="900" dirty="0"/>
              <a:t> [</a:t>
            </a:r>
            <a:r>
              <a:rPr lang="ko-KR" altLang="en-US" sz="900" dirty="0"/>
              <a:t>방정식의 독립변수</a:t>
            </a:r>
            <a:r>
              <a:rPr lang="en-US" altLang="ko-KR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Intercept: Y </a:t>
            </a:r>
            <a:r>
              <a:rPr lang="ko-KR" altLang="en-US" sz="1200" dirty="0"/>
              <a:t>절편을 의미한다</a:t>
            </a:r>
            <a:r>
              <a:rPr lang="en-US" altLang="ko-KR" sz="1200" dirty="0"/>
              <a:t>. </a:t>
            </a:r>
            <a:r>
              <a:rPr lang="ko-KR" altLang="en-US" sz="1200" dirty="0"/>
              <a:t>즉 </a:t>
            </a:r>
            <a:r>
              <a:rPr lang="en-US" altLang="ko-KR" sz="1200" dirty="0"/>
              <a:t>x</a:t>
            </a:r>
            <a:r>
              <a:rPr lang="ko-KR" altLang="en-US" sz="1200" dirty="0"/>
              <a:t>값이 </a:t>
            </a:r>
            <a:r>
              <a:rPr lang="en-US" altLang="ko-KR" sz="1200" dirty="0"/>
              <a:t>0</a:t>
            </a:r>
            <a:r>
              <a:rPr lang="ko-KR" altLang="en-US" sz="1200" dirty="0"/>
              <a:t>일 때를 의미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Temp: </a:t>
            </a:r>
            <a:r>
              <a:rPr lang="ko-KR" altLang="en-US" sz="1200" dirty="0"/>
              <a:t>독립변수 </a:t>
            </a:r>
            <a:r>
              <a:rPr lang="en-US" altLang="ko-KR" sz="1200" dirty="0"/>
              <a:t>‘</a:t>
            </a:r>
            <a:r>
              <a:rPr lang="ko-KR" altLang="en-US" sz="1200" dirty="0"/>
              <a:t>기온</a:t>
            </a:r>
            <a:r>
              <a:rPr lang="en-US" altLang="ko-KR" sz="1200" dirty="0"/>
              <a:t>’</a:t>
            </a:r>
            <a:r>
              <a:rPr lang="ko-KR" altLang="en-US" sz="1200" dirty="0"/>
              <a:t>를 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Inter: </a:t>
            </a:r>
            <a:r>
              <a:rPr lang="ko-KR" altLang="en-US" sz="1200" dirty="0"/>
              <a:t>독립변수 </a:t>
            </a:r>
            <a:r>
              <a:rPr lang="en-US" altLang="ko-KR" sz="1200" dirty="0"/>
              <a:t>‘</a:t>
            </a:r>
            <a:r>
              <a:rPr lang="ko-KR" altLang="en-US" sz="1200" dirty="0"/>
              <a:t>인테리어 값</a:t>
            </a:r>
            <a:r>
              <a:rPr lang="en-US" altLang="ko-KR" sz="1200" dirty="0"/>
              <a:t>’ </a:t>
            </a:r>
            <a:r>
              <a:rPr lang="ko-KR" altLang="en-US" sz="1200" dirty="0"/>
              <a:t>을 뜻한다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272978" y="5014593"/>
            <a:ext cx="4681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Columns</a:t>
            </a:r>
            <a:r>
              <a:rPr lang="en-US" altLang="ko-KR" sz="800" dirty="0"/>
              <a:t> </a:t>
            </a:r>
            <a:r>
              <a:rPr lang="en-US" altLang="ko-KR" sz="900" dirty="0"/>
              <a:t>[</a:t>
            </a:r>
            <a:r>
              <a:rPr lang="ko-KR" altLang="en-US" sz="900" dirty="0"/>
              <a:t>선형회귀분석 결과</a:t>
            </a:r>
            <a:r>
              <a:rPr lang="en-US" altLang="ko-KR" sz="9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Estimate</a:t>
            </a:r>
            <a:r>
              <a:rPr lang="ko-KR" altLang="en-US" sz="1200" dirty="0"/>
              <a:t>는 </a:t>
            </a:r>
            <a:r>
              <a:rPr lang="en-US" altLang="ko-KR" sz="1200" dirty="0"/>
              <a:t>Coefficient </a:t>
            </a:r>
            <a:r>
              <a:rPr lang="ko-KR" altLang="en-US" sz="1200" dirty="0"/>
              <a:t>계수를 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Error</a:t>
            </a:r>
            <a:r>
              <a:rPr lang="ko-KR" altLang="en-US" sz="1200" dirty="0"/>
              <a:t>는 해당 독립변수와 종속변수의 오차를 뜻한다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 value: </a:t>
            </a:r>
            <a:r>
              <a:rPr lang="ko-KR" altLang="en-US" sz="1200" dirty="0"/>
              <a:t>선형관계가 없음을 </a:t>
            </a:r>
            <a:r>
              <a:rPr lang="ko-KR" altLang="en-US" sz="1200" dirty="0" err="1"/>
              <a:t>귀무가설로</a:t>
            </a:r>
            <a:r>
              <a:rPr lang="ko-KR" altLang="en-US" sz="1200" dirty="0"/>
              <a:t> </a:t>
            </a:r>
            <a:r>
              <a:rPr lang="en-US" altLang="ko-KR" sz="1200" dirty="0"/>
              <a:t>t</a:t>
            </a:r>
            <a:r>
              <a:rPr lang="ko-KR" altLang="en-US" sz="1200" dirty="0"/>
              <a:t>검정을 도출한 값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Pr</a:t>
            </a:r>
            <a:r>
              <a:rPr lang="en-US" altLang="ko-KR" sz="1200" dirty="0"/>
              <a:t>(&gt;|t|): </a:t>
            </a:r>
            <a:r>
              <a:rPr lang="ko-KR" altLang="en-US" sz="1200" dirty="0"/>
              <a:t>독립변수와 종속변수의 선형 관계에 대한 </a:t>
            </a:r>
            <a:r>
              <a:rPr lang="en-US" altLang="ko-KR" sz="1200" dirty="0" err="1"/>
              <a:t>p.value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즉 </a:t>
            </a:r>
            <a:r>
              <a:rPr lang="en-US" altLang="ko-KR" sz="1200" dirty="0"/>
              <a:t>0.05</a:t>
            </a:r>
            <a:r>
              <a:rPr lang="ko-KR" altLang="en-US" sz="1200" dirty="0"/>
              <a:t>보다 작다면 유의하게 선형관계가 있다는 뜻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067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평균제곱편차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mean squared erro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451" y="2550970"/>
            <a:ext cx="3075725" cy="84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2216741" y="1714478"/>
            <a:ext cx="3971933" cy="2717638"/>
            <a:chOff x="1138010" y="2536582"/>
            <a:chExt cx="3971933" cy="271763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010" y="2536582"/>
              <a:ext cx="3971933" cy="2717638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/>
            <p:nvPr/>
          </p:nvCxnSpPr>
          <p:spPr bwMode="auto">
            <a:xfrm>
              <a:off x="3146698" y="3937749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/>
            <p:nvPr/>
          </p:nvCxnSpPr>
          <p:spPr bwMode="auto">
            <a:xfrm>
              <a:off x="3572148" y="3628384"/>
              <a:ext cx="0" cy="1108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/>
            <p:cNvCxnSpPr/>
            <p:nvPr/>
          </p:nvCxnSpPr>
          <p:spPr bwMode="auto">
            <a:xfrm flipH="1" flipV="1">
              <a:off x="3882756" y="3231637"/>
              <a:ext cx="6350" cy="1613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/>
            <p:nvPr/>
          </p:nvCxnSpPr>
          <p:spPr bwMode="auto">
            <a:xfrm flipH="1" flipV="1">
              <a:off x="4009756" y="3158295"/>
              <a:ext cx="6350" cy="1466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4020363" y="4432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기온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323122" y="282896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하루 커피 판매량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0363" y="5127171"/>
            <a:ext cx="46089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 </a:t>
            </a:r>
            <a:r>
              <a:rPr lang="en-US" altLang="ko-KR" sz="1400" dirty="0"/>
              <a:t>y</a:t>
            </a:r>
            <a:r>
              <a:rPr lang="ko-KR" altLang="en-US" sz="1400" dirty="0"/>
              <a:t>값과</a:t>
            </a:r>
            <a:r>
              <a:rPr lang="en-US" altLang="ko-KR" sz="1400" dirty="0"/>
              <a:t>, </a:t>
            </a:r>
            <a:r>
              <a:rPr lang="ko-KR" altLang="en-US" sz="1400" dirty="0"/>
              <a:t>예측된 </a:t>
            </a:r>
            <a:r>
              <a:rPr lang="en-US" altLang="ko-KR" sz="1400" dirty="0"/>
              <a:t>y</a:t>
            </a:r>
            <a:r>
              <a:rPr lang="ko-KR" altLang="en-US" sz="1400" dirty="0"/>
              <a:t>값의 차이를 제곱하여 평균한 값을</a:t>
            </a:r>
            <a:endParaRPr lang="en-US" altLang="ko-KR" sz="1400" dirty="0"/>
          </a:p>
          <a:p>
            <a:r>
              <a:rPr lang="en-US" altLang="ko-KR" sz="1400" dirty="0"/>
              <a:t>Mean Squared Error [MSE] </a:t>
            </a:r>
            <a:r>
              <a:rPr lang="ko-KR" altLang="en-US" sz="1400" dirty="0"/>
              <a:t>평균제곱편차 라고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회귀방정식을 구하는 기준이면서</a:t>
            </a:r>
            <a:r>
              <a:rPr lang="en-US" altLang="ko-KR" sz="1400" dirty="0"/>
              <a:t>, </a:t>
            </a:r>
            <a:r>
              <a:rPr lang="ko-KR" altLang="en-US" sz="1400" dirty="0"/>
              <a:t>동시에</a:t>
            </a:r>
            <a:endParaRPr lang="en-US" altLang="ko-KR" sz="1400" dirty="0"/>
          </a:p>
          <a:p>
            <a:r>
              <a:rPr lang="ko-KR" altLang="en-US" sz="1400" dirty="0"/>
              <a:t>회귀방정식을 평가하는 척도가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505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6764" y="2686029"/>
            <a:ext cx="78094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cs typeface="Arial" panose="020B0604020202020204" pitchFamily="34" charset="0"/>
              </a:rPr>
              <a:t>회귀 이론은 </a:t>
            </a:r>
            <a:r>
              <a:rPr lang="en-US" altLang="ko-KR" sz="1600" dirty="0">
                <a:cs typeface="Arial" panose="020B0604020202020204" pitchFamily="34" charset="0"/>
              </a:rPr>
              <a:t>X</a:t>
            </a:r>
            <a:r>
              <a:rPr lang="ko-KR" altLang="en-US" sz="1600" dirty="0">
                <a:cs typeface="Arial" panose="020B0604020202020204" pitchFamily="34" charset="0"/>
              </a:rPr>
              <a:t>값을 이용하여 </a:t>
            </a:r>
            <a:r>
              <a:rPr lang="en-US" altLang="ko-KR" sz="1600" dirty="0">
                <a:cs typeface="Arial" panose="020B0604020202020204" pitchFamily="34" charset="0"/>
              </a:rPr>
              <a:t>Y</a:t>
            </a:r>
            <a:r>
              <a:rPr lang="ko-KR" altLang="en-US" sz="1600" dirty="0">
                <a:cs typeface="Arial" panose="020B0604020202020204" pitchFamily="34" charset="0"/>
              </a:rPr>
              <a:t>값을 예측하고자</a:t>
            </a:r>
            <a:r>
              <a:rPr lang="en-US" altLang="ko-KR" sz="1600" dirty="0"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cs typeface="Arial" panose="020B0604020202020204" pitchFamily="34" charset="0"/>
              </a:rPr>
              <a:t>선형방정식을 추론하는 통계분석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cs typeface="Arial" panose="020B0604020202020204" pitchFamily="34" charset="0"/>
              </a:rPr>
              <a:t>키와 몸무게의 데이터를 이용하여 아래와 같은 식을 도출한다</a:t>
            </a:r>
            <a:r>
              <a:rPr lang="en-US" altLang="ko-KR" sz="1600" dirty="0"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altLang="ko-KR" sz="1600" dirty="0">
                <a:cs typeface="Arial" panose="020B0604020202020204" pitchFamily="34" charset="0"/>
              </a:rPr>
              <a:t>Height = 2.67 * weight</a:t>
            </a: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cs typeface="Arial" panose="020B0604020202020204" pitchFamily="34" charset="0"/>
              </a:rPr>
              <a:t>즉</a:t>
            </a:r>
            <a:r>
              <a:rPr lang="en-US" altLang="ko-KR" sz="1600" dirty="0">
                <a:cs typeface="Arial" panose="020B0604020202020204" pitchFamily="34" charset="0"/>
              </a:rPr>
              <a:t>,</a:t>
            </a:r>
            <a:r>
              <a:rPr lang="ko-KR" altLang="en-US" sz="1600" dirty="0">
                <a:cs typeface="Arial" panose="020B0604020202020204" pitchFamily="34" charset="0"/>
              </a:rPr>
              <a:t> 몸무게와</a:t>
            </a:r>
            <a:r>
              <a:rPr lang="en-US" altLang="ko-KR" sz="1600" dirty="0">
                <a:cs typeface="Arial" panose="020B0604020202020204" pitchFamily="34" charset="0"/>
              </a:rPr>
              <a:t> 2.67</a:t>
            </a:r>
            <a:r>
              <a:rPr lang="ko-KR" altLang="en-US" sz="1600" dirty="0">
                <a:cs typeface="Arial" panose="020B0604020202020204" pitchFamily="34" charset="0"/>
              </a:rPr>
              <a:t>를 곱하면 특정한 사람이 키를 알 수 있다는 뜻이다</a:t>
            </a:r>
            <a:r>
              <a:rPr lang="en-US" altLang="ko-KR" sz="1600" dirty="0"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62248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</p:spTree>
    <p:extLst>
      <p:ext uri="{BB962C8B-B14F-4D97-AF65-F5344CB8AC3E}">
        <p14:creationId xmlns:p14="http://schemas.microsoft.com/office/powerpoint/2010/main" val="1787980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62" y="1757891"/>
            <a:ext cx="4006462" cy="40005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상관분석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9744" y="5458509"/>
            <a:ext cx="658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기온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370955" y="3575945"/>
            <a:ext cx="1954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아이스 </a:t>
            </a:r>
            <a:r>
              <a:rPr lang="ko-KR" altLang="en-US" sz="1100" dirty="0" err="1"/>
              <a:t>아메리카노</a:t>
            </a:r>
            <a:r>
              <a:rPr lang="ko-KR" altLang="en-US" sz="1100" dirty="0"/>
              <a:t> 판매량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33975" y="164999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커피 판매량과 기온은 </a:t>
            </a:r>
            <a:r>
              <a:rPr lang="ko-KR" altLang="en-US" sz="1400" dirty="0" err="1"/>
              <a:t>관련있어</a:t>
            </a:r>
            <a:r>
              <a:rPr lang="ko-KR" altLang="en-US" sz="1400" dirty="0"/>
              <a:t> 보이는데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 err="1"/>
              <a:t>관련있는</a:t>
            </a:r>
            <a:r>
              <a:rPr lang="ko-KR" altLang="en-US" sz="1400" dirty="0"/>
              <a:t> 정도를 수치화 할 수 있는 방법은 무엇일까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6" y="2947987"/>
            <a:ext cx="4057650" cy="8907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24475" y="2590800"/>
            <a:ext cx="3722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피어슨</a:t>
            </a:r>
            <a:r>
              <a:rPr lang="ko-KR" altLang="en-US" sz="1200" b="1" dirty="0"/>
              <a:t> 상관계수 </a:t>
            </a:r>
            <a:r>
              <a:rPr lang="en-US" altLang="ko-KR" sz="1200" b="1" dirty="0"/>
              <a:t>[Pearson correlation coefficient]</a:t>
            </a:r>
            <a:endParaRPr lang="ko-KR" altLang="en-US" sz="1200" b="1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53074" y="4253780"/>
            <a:ext cx="4910637" cy="18947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일반적으로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-1.0과 -0.7 사이이면, 강한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음적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선형관계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-0.7과 -0.3 사이이면, 뚜렷한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음적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선형관계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-0.3과 -0.1 사이이면, 약한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음적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선형관계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-0.1과 +0.1 사이이면, 거의 무시될 수 있는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선형관계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+0.1과 +0.3 사이이면, 약한 양적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선형관계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+0.3과 +0.7 사이이면, 뚜렷한 양적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선형관계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+0.7과 +1.0 사이이면, 강한 양적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선형관계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커피와 기온의 </a:t>
            </a:r>
            <a:r>
              <a:rPr lang="ko-KR" altLang="en-US" sz="1200" dirty="0" err="1">
                <a:latin typeface="Arial" panose="020B0604020202020204" pitchFamily="34" charset="0"/>
              </a:rPr>
              <a:t>피어슨</a:t>
            </a:r>
            <a:r>
              <a:rPr lang="ko-KR" altLang="en-US" sz="1200" dirty="0">
                <a:latin typeface="Arial" panose="020B0604020202020204" pitchFamily="34" charset="0"/>
              </a:rPr>
              <a:t> 상관계수는 </a:t>
            </a:r>
            <a:r>
              <a:rPr lang="en-US" altLang="ko-KR" sz="1200" dirty="0">
                <a:latin typeface="Arial" panose="020B0604020202020204" pitchFamily="34" charset="0"/>
              </a:rPr>
              <a:t>0.9626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9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4305" y="3133898"/>
            <a:ext cx="10394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cs typeface="Arial" panose="020B0604020202020204" pitchFamily="34" charset="0"/>
              </a:rPr>
              <a:t>선형 회귀 </a:t>
            </a:r>
            <a:r>
              <a:rPr lang="en-US" altLang="ko-KR" sz="3600" b="1" dirty="0">
                <a:cs typeface="Arial" panose="020B0604020202020204" pitchFamily="34" charset="0"/>
              </a:rPr>
              <a:t>R</a:t>
            </a:r>
            <a:r>
              <a:rPr lang="ko-KR" altLang="en-US" sz="3600" b="1" dirty="0">
                <a:cs typeface="Arial" panose="020B0604020202020204" pitchFamily="34" charset="0"/>
              </a:rPr>
              <a:t>프로그래밍 실습</a:t>
            </a:r>
            <a:endParaRPr lang="en-US" altLang="ko-KR" sz="3600" b="1" dirty="0">
              <a:cs typeface="Arial" panose="020B0604020202020204" pitchFamily="34" charset="0"/>
            </a:endParaRPr>
          </a:p>
          <a:p>
            <a:pPr algn="ctr"/>
            <a:r>
              <a:rPr lang="en-US" altLang="ko-KR" sz="3600" b="1" dirty="0">
                <a:cs typeface="Arial" panose="020B0604020202020204" pitchFamily="34" charset="0"/>
              </a:rPr>
              <a:t>(</a:t>
            </a:r>
            <a:r>
              <a:rPr lang="ko-KR" altLang="en-US" sz="3600" b="1" dirty="0">
                <a:cs typeface="Arial" panose="020B0604020202020204" pitchFamily="34" charset="0"/>
              </a:rPr>
              <a:t>참고용</a:t>
            </a:r>
            <a:r>
              <a:rPr lang="en-US" altLang="ko-KR" sz="3600" b="1" dirty="0"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608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762" y="9101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실행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461" y="1562100"/>
            <a:ext cx="47720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90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762" y="9101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실행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6762" y="1543735"/>
            <a:ext cx="10567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데이터 출처</a:t>
            </a:r>
            <a:r>
              <a:rPr lang="en-US" altLang="ko-KR" sz="1400" dirty="0"/>
              <a:t>: https://raw.githubusercontent.com/vincentarelbundock/Rdatasets/master/csv/HistData/Galton.csv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6762" y="2627646"/>
            <a:ext cx="85218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어머니의 키</a:t>
            </a:r>
            <a:r>
              <a:rPr lang="en-US" altLang="ko-KR" dirty="0"/>
              <a:t>, </a:t>
            </a:r>
            <a:r>
              <a:rPr lang="ko-KR" altLang="en-US" dirty="0"/>
              <a:t>아버지의 키를 이용하여 아이의 키를 예측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예제 분석의 편의상</a:t>
            </a:r>
            <a:r>
              <a:rPr lang="en-US" altLang="ko-KR" dirty="0"/>
              <a:t>,</a:t>
            </a:r>
            <a:r>
              <a:rPr lang="ko-KR" altLang="en-US" dirty="0"/>
              <a:t> 성별은 고려하지 않고 분석하기 위해 남자 아이만 추출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02.Heights.txt</a:t>
            </a:r>
          </a:p>
          <a:p>
            <a:r>
              <a:rPr lang="ko-KR" altLang="en-US" dirty="0" err="1"/>
              <a:t>선형회귀</a:t>
            </a:r>
            <a:r>
              <a:rPr lang="ko-KR" altLang="en-US" dirty="0"/>
              <a:t> 방정식을 구하기 위한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02.Heights_test.txt</a:t>
            </a:r>
          </a:p>
          <a:p>
            <a:r>
              <a:rPr lang="ko-KR" altLang="en-US" dirty="0"/>
              <a:t>도출된 </a:t>
            </a:r>
            <a:r>
              <a:rPr lang="ko-KR" altLang="en-US" dirty="0" err="1"/>
              <a:t>선형회귀</a:t>
            </a:r>
            <a:r>
              <a:rPr lang="ko-KR" altLang="en-US" dirty="0"/>
              <a:t> 방정식을 새로운 데이터에 적용하여</a:t>
            </a:r>
            <a:r>
              <a:rPr lang="en-US" altLang="ko-KR" dirty="0"/>
              <a:t>, </a:t>
            </a:r>
            <a:r>
              <a:rPr lang="ko-KR" altLang="en-US" dirty="0"/>
              <a:t>실제 값과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59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762" y="9101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실행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36" y="1712945"/>
            <a:ext cx="76104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61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데이터 살펴보기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62" y="5419321"/>
            <a:ext cx="5591175" cy="3714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62" y="1496945"/>
            <a:ext cx="5172075" cy="1714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62" y="1901120"/>
            <a:ext cx="4276725" cy="1343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62" y="3675842"/>
            <a:ext cx="9058275" cy="13620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12" y="6172200"/>
            <a:ext cx="1676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라이브러리 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1281112"/>
            <a:ext cx="2076450" cy="20288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3425" y="18822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install.packages</a:t>
            </a:r>
            <a:r>
              <a:rPr lang="en-US" altLang="ko-KR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"scatterplot3d"</a:t>
            </a:r>
            <a:r>
              <a:rPr lang="en-US" altLang="ko-KR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228B22"/>
                </a:solidFill>
                <a:effectLst/>
                <a:latin typeface="Courier New" panose="02070309020205020404" pitchFamily="49" charset="0"/>
              </a:rPr>
              <a:t># Install</a:t>
            </a:r>
            <a:r>
              <a:rPr lang="en-US" altLang="ko-KR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altLang="ko-KR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"scatterplot3d"</a:t>
            </a:r>
            <a:r>
              <a:rPr lang="en-US" altLang="ko-KR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228B22"/>
                </a:solidFill>
                <a:effectLst/>
                <a:latin typeface="Courier New" panose="02070309020205020404" pitchFamily="49" charset="0"/>
              </a:rPr>
              <a:t># load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2" y="3476625"/>
            <a:ext cx="2924175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3425" y="417195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위처럼 에러가 없어야 사용 가능</a:t>
            </a:r>
          </a:p>
        </p:txBody>
      </p:sp>
    </p:spTree>
    <p:extLst>
      <p:ext uri="{BB962C8B-B14F-4D97-AF65-F5344CB8AC3E}">
        <p14:creationId xmlns:p14="http://schemas.microsoft.com/office/powerpoint/2010/main" val="274170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필요데이터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추출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62" y="1672520"/>
            <a:ext cx="4276725" cy="1343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260" y="5557880"/>
            <a:ext cx="7175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family </a:t>
            </a:r>
            <a:r>
              <a:rPr lang="ko-KR" altLang="en-US" dirty="0"/>
              <a:t>데이터에서</a:t>
            </a:r>
            <a:r>
              <a:rPr lang="en-US" altLang="ko-KR" dirty="0"/>
              <a:t>, family, sex, </a:t>
            </a:r>
            <a:r>
              <a:rPr lang="en-US" altLang="ko-KR" dirty="0" err="1"/>
              <a:t>nkids</a:t>
            </a:r>
            <a:r>
              <a:rPr lang="ko-KR" altLang="en-US" dirty="0"/>
              <a:t>는 분석에 </a:t>
            </a:r>
            <a:r>
              <a:rPr lang="ko-KR" altLang="en-US" dirty="0" err="1"/>
              <a:t>필요없는</a:t>
            </a:r>
            <a:r>
              <a:rPr lang="ko-KR" altLang="en-US" dirty="0"/>
              <a:t> 변수이므로</a:t>
            </a:r>
            <a:endParaRPr lang="en-US" altLang="ko-KR" dirty="0"/>
          </a:p>
          <a:p>
            <a:r>
              <a:rPr lang="ko-KR" altLang="en-US" dirty="0"/>
              <a:t>필요한 변수인 </a:t>
            </a:r>
            <a:r>
              <a:rPr lang="en-US" altLang="ko-KR" dirty="0"/>
              <a:t>father, mother, height</a:t>
            </a:r>
            <a:r>
              <a:rPr lang="ko-KR" altLang="en-US" dirty="0"/>
              <a:t>만 뽑아준다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62" y="3309936"/>
            <a:ext cx="10048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3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변수들의 시각화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62" y="1532609"/>
            <a:ext cx="4915217" cy="49079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524201"/>
            <a:ext cx="4915217" cy="49079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2056" y="15774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=</a:t>
            </a:r>
            <a:r>
              <a:rPr lang="ko-KR" altLang="en-US" dirty="0" err="1"/>
              <a:t>family$father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=</a:t>
            </a:r>
            <a:r>
              <a:rPr lang="ko-KR" altLang="en-US" dirty="0" err="1"/>
              <a:t>family$height</a:t>
            </a:r>
            <a:r>
              <a:rPr lang="ko-KR" altLang="en-US" dirty="0"/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70240" y="1577487"/>
            <a:ext cx="432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=</a:t>
            </a:r>
            <a:r>
              <a:rPr lang="ko-KR" altLang="en-US" dirty="0" err="1"/>
              <a:t>family$mother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=</a:t>
            </a:r>
            <a:r>
              <a:rPr lang="ko-KR" altLang="en-US" dirty="0" err="1"/>
              <a:t>family$height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8074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기본 선형방정식의 해석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49" y="1314341"/>
            <a:ext cx="5059454" cy="50519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619750" y="3064043"/>
            <a:ext cx="6096000" cy="116955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ko-KR" altLang="en-US" sz="1400" dirty="0" err="1"/>
              <a:t>Coefficients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            </a:t>
            </a:r>
            <a:r>
              <a:rPr lang="ko-KR" altLang="en-US" sz="1400" dirty="0" err="1"/>
              <a:t>Estimate</a:t>
            </a:r>
            <a:r>
              <a:rPr lang="ko-KR" altLang="en-US" sz="1400" dirty="0"/>
              <a:t>    </a:t>
            </a:r>
            <a:r>
              <a:rPr lang="ko-KR" altLang="en-US" sz="1400" dirty="0" err="1"/>
              <a:t>Std</a:t>
            </a:r>
            <a:r>
              <a:rPr lang="ko-KR" altLang="en-US" sz="1400" dirty="0"/>
              <a:t>. </a:t>
            </a:r>
            <a:r>
              <a:rPr lang="ko-KR" altLang="en-US" sz="1400" dirty="0" err="1"/>
              <a:t>Error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         </a:t>
            </a:r>
            <a:r>
              <a:rPr lang="ko-KR" altLang="en-US" sz="1400" dirty="0" err="1"/>
              <a:t>Pr</a:t>
            </a:r>
            <a:r>
              <a:rPr lang="ko-KR" altLang="en-US" sz="1400" dirty="0"/>
              <a:t>(&gt;|</a:t>
            </a:r>
            <a:r>
              <a:rPr lang="ko-KR" altLang="en-US" sz="1400" dirty="0" err="1"/>
              <a:t>t</a:t>
            </a:r>
            <a:r>
              <a:rPr lang="ko-KR" altLang="en-US" sz="1400" dirty="0"/>
              <a:t>|)    </a:t>
            </a:r>
          </a:p>
          <a:p>
            <a:r>
              <a:rPr lang="ko-KR" altLang="en-US" sz="1400" dirty="0"/>
              <a:t>(</a:t>
            </a:r>
            <a:r>
              <a:rPr lang="ko-KR" altLang="en-US" sz="1400" dirty="0" err="1"/>
              <a:t>Intercept</a:t>
            </a:r>
            <a:r>
              <a:rPr lang="ko-KR" altLang="en-US" sz="1400" dirty="0"/>
              <a:t>)      38.30854      3.41638     11.213    &lt;2e-16 ***</a:t>
            </a:r>
          </a:p>
          <a:p>
            <a:r>
              <a:rPr lang="ko-KR" altLang="en-US" sz="1400" dirty="0" err="1"/>
              <a:t>family$father</a:t>
            </a:r>
            <a:r>
              <a:rPr lang="ko-KR" altLang="en-US" sz="1400" dirty="0"/>
              <a:t>    0.44711      0.04936      9.058     &lt;2e-16 ***</a:t>
            </a:r>
          </a:p>
          <a:p>
            <a:r>
              <a:rPr lang="ko-KR" altLang="en-US" sz="1400" dirty="0"/>
              <a:t>---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5852" y="4511428"/>
            <a:ext cx="3563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아이의 키 </a:t>
            </a:r>
            <a:r>
              <a:rPr lang="en-US" altLang="ko-KR" sz="1200" dirty="0"/>
              <a:t>Height = 0.44711 * father + 38.30854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95327" y="5351079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아버지의 키와 아들의 키에 대한 </a:t>
            </a:r>
            <a:r>
              <a:rPr lang="ko-KR" altLang="en-US" dirty="0" err="1"/>
              <a:t>선형방정식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619750" y="1377657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family$father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y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family$height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result</a:t>
            </a:r>
            <a:r>
              <a:rPr lang="ko-KR" altLang="en-US" sz="1400" dirty="0"/>
              <a:t> &lt;- </a:t>
            </a:r>
            <a:r>
              <a:rPr lang="ko-KR" altLang="en-US" sz="1400" dirty="0" err="1"/>
              <a:t>lm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family$height</a:t>
            </a:r>
            <a:r>
              <a:rPr lang="ko-KR" altLang="en-US" sz="1400" dirty="0"/>
              <a:t> ~ </a:t>
            </a:r>
            <a:r>
              <a:rPr lang="ko-KR" altLang="en-US" sz="1400" dirty="0" err="1"/>
              <a:t>family$father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summary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result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abline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result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col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", </a:t>
            </a:r>
            <a:r>
              <a:rPr lang="ko-KR" altLang="en-US" sz="1400" dirty="0" err="1"/>
              <a:t>lwd</a:t>
            </a:r>
            <a:r>
              <a:rPr lang="ko-KR" altLang="en-US" sz="1400" dirty="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286604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이론의 기본 개념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10343" y="2666724"/>
            <a:ext cx="9666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회귀분석: 변수와 변수 사이의 관계를 알아보기 위한 통계적 분석방법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/>
              <a:t>독립변수</a:t>
            </a:r>
            <a:r>
              <a:rPr lang="ko-KR" altLang="en-US" dirty="0"/>
              <a:t> (</a:t>
            </a:r>
            <a:r>
              <a:rPr lang="ko-KR" altLang="en-US" dirty="0" err="1"/>
              <a:t>Independent</a:t>
            </a:r>
            <a:r>
              <a:rPr lang="ko-KR" altLang="en-US" dirty="0"/>
              <a:t> </a:t>
            </a:r>
            <a:r>
              <a:rPr lang="ko-KR" altLang="en-US" dirty="0" err="1"/>
              <a:t>variable</a:t>
            </a:r>
            <a:r>
              <a:rPr lang="ko-KR" altLang="en-US" dirty="0"/>
              <a:t>): 종속변수에 영향을 미치는 변수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/>
              <a:t>종속변수</a:t>
            </a:r>
            <a:r>
              <a:rPr lang="ko-KR" altLang="en-US" dirty="0"/>
              <a:t> (</a:t>
            </a:r>
            <a:r>
              <a:rPr lang="ko-KR" altLang="en-US" dirty="0" err="1"/>
              <a:t>Dependent</a:t>
            </a:r>
            <a:r>
              <a:rPr lang="ko-KR" altLang="en-US" dirty="0"/>
              <a:t> </a:t>
            </a:r>
            <a:r>
              <a:rPr lang="ko-KR" altLang="en-US" dirty="0" err="1"/>
              <a:t>variable</a:t>
            </a:r>
            <a:r>
              <a:rPr lang="ko-KR" altLang="en-US" dirty="0"/>
              <a:t>): 분석의 대상이 되는 변수</a:t>
            </a:r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22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992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기본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방정식의 해석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19750" y="3064043"/>
            <a:ext cx="6096000" cy="116955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/>
              <a:t>Coefficients:</a:t>
            </a:r>
          </a:p>
          <a:p>
            <a:r>
              <a:rPr lang="en-US" altLang="ko-KR" sz="1400" dirty="0"/>
              <a:t>                    Estimate   Std. Error   t value            </a:t>
            </a:r>
            <a:r>
              <a:rPr lang="en-US" altLang="ko-KR" sz="1400" dirty="0" err="1"/>
              <a:t>Pr</a:t>
            </a:r>
            <a:r>
              <a:rPr lang="en-US" altLang="ko-KR" sz="1400" dirty="0"/>
              <a:t>(&gt;|t|)    </a:t>
            </a:r>
          </a:p>
          <a:p>
            <a:r>
              <a:rPr lang="en-US" altLang="ko-KR" sz="1400" dirty="0"/>
              <a:t>(Intercept)      45.10815     3.20488   14.075     &lt; 2e-16 ***</a:t>
            </a:r>
          </a:p>
          <a:p>
            <a:r>
              <a:rPr lang="en-US" altLang="ko-KR" sz="1400" dirty="0" err="1"/>
              <a:t>family$mother</a:t>
            </a:r>
            <a:r>
              <a:rPr lang="en-US" altLang="ko-KR" sz="1400" dirty="0"/>
              <a:t>  0.37703     0.05005    7.534     2.68e-13 ***</a:t>
            </a:r>
          </a:p>
          <a:p>
            <a:r>
              <a:rPr lang="en-US" altLang="ko-KR" sz="1400" dirty="0"/>
              <a:t>---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5852" y="4511428"/>
            <a:ext cx="3663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아이의 키 </a:t>
            </a:r>
            <a:r>
              <a:rPr lang="en-US" altLang="ko-KR" sz="1200" dirty="0"/>
              <a:t>Height = 0.37703 * mother + 45.10815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152478" y="5151054"/>
            <a:ext cx="503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어머니의 키와 아들의 키에 대한 </a:t>
            </a:r>
            <a:r>
              <a:rPr lang="ko-KR" altLang="en-US" dirty="0" err="1"/>
              <a:t>선형방정식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아버지의 키가 어머니의 키보다 영향력이 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619750" y="1377657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family</a:t>
            </a:r>
            <a:r>
              <a:rPr lang="ko-KR" altLang="en-US" sz="1400" dirty="0"/>
              <a:t>$</a:t>
            </a:r>
            <a:r>
              <a:rPr lang="en-US" altLang="ko-KR" sz="1400" dirty="0"/>
              <a:t>mother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y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family$height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result</a:t>
            </a:r>
            <a:r>
              <a:rPr lang="ko-KR" altLang="en-US" sz="1400" dirty="0"/>
              <a:t> &lt;- </a:t>
            </a:r>
            <a:r>
              <a:rPr lang="ko-KR" altLang="en-US" sz="1400" dirty="0" err="1"/>
              <a:t>lm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family$height</a:t>
            </a:r>
            <a:r>
              <a:rPr lang="ko-KR" altLang="en-US" sz="1400" dirty="0"/>
              <a:t> ~ </a:t>
            </a:r>
            <a:r>
              <a:rPr lang="ko-KR" altLang="en-US" sz="1400" dirty="0" err="1"/>
              <a:t>family</a:t>
            </a:r>
            <a:r>
              <a:rPr lang="ko-KR" altLang="en-US" sz="1400" dirty="0"/>
              <a:t>$</a:t>
            </a:r>
            <a:r>
              <a:rPr lang="en-US" altLang="ko-KR" sz="1400" dirty="0" err="1"/>
              <a:t>mo</a:t>
            </a:r>
            <a:r>
              <a:rPr lang="ko-KR" altLang="en-US" sz="1400" dirty="0" err="1"/>
              <a:t>ther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summary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result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abline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result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col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", </a:t>
            </a:r>
            <a:r>
              <a:rPr lang="ko-KR" altLang="en-US" sz="1400" dirty="0" err="1"/>
              <a:t>lwd</a:t>
            </a:r>
            <a:r>
              <a:rPr lang="ko-KR" altLang="en-US" sz="1400" dirty="0"/>
              <a:t>=2)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7" y="1316061"/>
            <a:ext cx="5058168" cy="50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813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방정식의 시각화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1171776"/>
            <a:ext cx="5017617" cy="5010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4362" y="252268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family</a:t>
            </a:r>
            <a:r>
              <a:rPr lang="ko-KR" altLang="en-US" sz="1200" dirty="0"/>
              <a:t> 데이터를 이용하여 3차원 좌표에 데이터를 </a:t>
            </a:r>
            <a:r>
              <a:rPr lang="ko-KR" altLang="en-US" sz="1200" dirty="0" err="1"/>
              <a:t>시각화한다</a:t>
            </a:r>
            <a:r>
              <a:rPr lang="ko-KR" altLang="en-US" sz="1200" dirty="0"/>
              <a:t>.</a:t>
            </a:r>
          </a:p>
          <a:p>
            <a:r>
              <a:rPr lang="ko-KR" altLang="en-US" sz="1200" dirty="0"/>
              <a:t>s3d &lt;- scatterplot3d(</a:t>
            </a:r>
            <a:r>
              <a:rPr lang="ko-KR" altLang="en-US" sz="1200" dirty="0" err="1"/>
              <a:t>family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= "</a:t>
            </a:r>
            <a:r>
              <a:rPr lang="ko-KR" altLang="en-US" sz="1200" dirty="0" err="1"/>
              <a:t>h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color</a:t>
            </a:r>
            <a:r>
              <a:rPr lang="ko-KR" altLang="en-US" sz="1200" dirty="0"/>
              <a:t> = "</a:t>
            </a:r>
            <a:r>
              <a:rPr lang="ko-KR" altLang="en-US" sz="1200" dirty="0" err="1"/>
              <a:t>blue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angle</a:t>
            </a:r>
            <a:r>
              <a:rPr lang="ko-KR" altLang="en-US" sz="1200" dirty="0"/>
              <a:t>=55, </a:t>
            </a:r>
            <a:r>
              <a:rPr lang="ko-KR" altLang="en-US" sz="1200" dirty="0" err="1"/>
              <a:t>pch</a:t>
            </a:r>
            <a:r>
              <a:rPr lang="ko-KR" altLang="en-US" sz="1200" dirty="0"/>
              <a:t> = 16)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다중회귀</a:t>
            </a:r>
            <a:r>
              <a:rPr lang="ko-KR" altLang="en-US" sz="1200" dirty="0"/>
              <a:t> 분석법을 이용하여 아이의 키에 대한 방정식을 구한다.</a:t>
            </a:r>
          </a:p>
          <a:p>
            <a:r>
              <a:rPr lang="ko-KR" altLang="en-US" sz="1200" dirty="0"/>
              <a:t>result3d &lt;- </a:t>
            </a:r>
            <a:r>
              <a:rPr lang="ko-KR" altLang="en-US" sz="1200" dirty="0" err="1"/>
              <a:t>lm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family$height</a:t>
            </a:r>
            <a:r>
              <a:rPr lang="ko-KR" altLang="en-US" sz="1200" dirty="0"/>
              <a:t> ~ </a:t>
            </a:r>
            <a:r>
              <a:rPr lang="ko-KR" altLang="en-US" sz="1200" dirty="0" err="1"/>
              <a:t>family$father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family$mother</a:t>
            </a:r>
            <a:r>
              <a:rPr lang="ko-KR" altLang="en-US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200" dirty="0"/>
              <a:t># 구해진 2차원 방정식을 3차원 좌표에 면으로 시각화 한다.</a:t>
            </a:r>
          </a:p>
          <a:p>
            <a:r>
              <a:rPr lang="ko-KR" altLang="en-US" sz="1200" dirty="0"/>
              <a:t>s3d$plane3d(result3d)</a:t>
            </a:r>
          </a:p>
        </p:txBody>
      </p:sp>
    </p:spTree>
    <p:extLst>
      <p:ext uri="{BB962C8B-B14F-4D97-AF65-F5344CB8AC3E}">
        <p14:creationId xmlns:p14="http://schemas.microsoft.com/office/powerpoint/2010/main" val="3319859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방정식 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087" y="1690687"/>
            <a:ext cx="6086475" cy="3457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7876" y="5622899"/>
            <a:ext cx="5004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아이의 키 </a:t>
            </a:r>
            <a:r>
              <a:rPr lang="en-US" altLang="ko-KR" sz="1200" dirty="0"/>
              <a:t>Height = 0.41061 * father + 0.33293 * mother + 19.52727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17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새로운 데이터에 대한 예측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704" y="1448001"/>
            <a:ext cx="5405296" cy="4748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6762" y="1720334"/>
            <a:ext cx="397333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실제 데이터를 이용하여 회귀 방정식의 성능 평가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testData</a:t>
            </a:r>
            <a:r>
              <a:rPr lang="en-US" altLang="ko-KR" sz="1200" dirty="0"/>
              <a:t> &lt;- </a:t>
            </a:r>
            <a:r>
              <a:rPr lang="en-US" altLang="ko-KR" sz="1200" dirty="0" err="1"/>
              <a:t>read.table</a:t>
            </a:r>
            <a:r>
              <a:rPr lang="en-US" altLang="ko-KR" sz="1200" dirty="0"/>
              <a:t>("02.Heights_test.txt", header=T)</a:t>
            </a:r>
          </a:p>
          <a:p>
            <a:r>
              <a:rPr lang="en-US" altLang="ko-KR" sz="1200" dirty="0" err="1"/>
              <a:t>testData</a:t>
            </a:r>
            <a:r>
              <a:rPr lang="en-US" altLang="ko-KR" sz="1200" dirty="0"/>
              <a:t> &lt;- </a:t>
            </a:r>
            <a:r>
              <a:rPr lang="en-US" altLang="ko-KR" sz="1200" dirty="0" err="1"/>
              <a:t>data.frame</a:t>
            </a:r>
            <a:r>
              <a:rPr lang="en-US" altLang="ko-KR" sz="1200" dirty="0"/>
              <a:t>("father"=</a:t>
            </a:r>
            <a:r>
              <a:rPr lang="en-US" altLang="ko-KR" sz="1200" dirty="0" err="1"/>
              <a:t>testData$father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                               "mother"=</a:t>
            </a:r>
            <a:r>
              <a:rPr lang="en-US" altLang="ko-KR" sz="1200" dirty="0" err="1"/>
              <a:t>testData$mother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                   "height"=</a:t>
            </a:r>
            <a:r>
              <a:rPr lang="en-US" altLang="ko-KR" sz="1200" dirty="0" err="1"/>
              <a:t>testData$height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회귀방정식을 활용하여 </a:t>
            </a:r>
            <a:r>
              <a:rPr lang="ko-KR" altLang="en-US" sz="1200" dirty="0" err="1"/>
              <a:t>예측값</a:t>
            </a:r>
            <a:r>
              <a:rPr lang="ko-KR" altLang="en-US" sz="1200" dirty="0"/>
              <a:t> 구하기</a:t>
            </a:r>
          </a:p>
          <a:p>
            <a:r>
              <a:rPr lang="en-US" altLang="ko-KR" sz="1200" dirty="0"/>
              <a:t>predicted &lt;- 0.41061 * </a:t>
            </a:r>
            <a:r>
              <a:rPr lang="en-US" altLang="ko-KR" sz="1200" dirty="0" err="1"/>
              <a:t>testData$father</a:t>
            </a:r>
            <a:r>
              <a:rPr lang="en-US" altLang="ko-KR" sz="1200" dirty="0"/>
              <a:t> + </a:t>
            </a:r>
          </a:p>
          <a:p>
            <a:pPr lvl="1"/>
            <a:r>
              <a:rPr lang="en-US" altLang="ko-KR" sz="1200" dirty="0"/>
              <a:t>	0.33293 * </a:t>
            </a:r>
            <a:r>
              <a:rPr lang="en-US" altLang="ko-KR" sz="1200" dirty="0" err="1"/>
              <a:t>testData$mother</a:t>
            </a:r>
            <a:r>
              <a:rPr lang="en-US" altLang="ko-KR" sz="1200" dirty="0"/>
              <a:t> +    </a:t>
            </a:r>
          </a:p>
          <a:p>
            <a:r>
              <a:rPr lang="en-US" altLang="ko-KR" sz="1200" dirty="0"/>
              <a:t>                 19.52727</a:t>
            </a:r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498484" y="3175776"/>
            <a:ext cx="102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#father</a:t>
            </a:r>
          </a:p>
          <a:p>
            <a:r>
              <a:rPr lang="en-US" altLang="ko-KR" sz="1200" dirty="0"/>
              <a:t>#mother</a:t>
            </a:r>
          </a:p>
          <a:p>
            <a:r>
              <a:rPr lang="en-US" altLang="ko-KR" sz="1200" dirty="0"/>
              <a:t>#y intercept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76762" y="44774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/>
              <a:t>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=</a:t>
            </a:r>
            <a:r>
              <a:rPr lang="ko-KR" altLang="en-US" sz="1200" dirty="0" err="1"/>
              <a:t>testData$height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predicted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xlim</a:t>
            </a:r>
            <a:r>
              <a:rPr lang="ko-KR" altLang="en-US" sz="1200" dirty="0"/>
              <a:t>=c(60, 75), </a:t>
            </a:r>
            <a:r>
              <a:rPr lang="ko-KR" altLang="en-US" sz="1200" dirty="0" err="1"/>
              <a:t>ylim</a:t>
            </a:r>
            <a:r>
              <a:rPr lang="ko-KR" altLang="en-US" sz="1200" dirty="0"/>
              <a:t>=c(60, 75))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6762" y="4290275"/>
            <a:ext cx="28648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예측값과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실제값의</a:t>
            </a:r>
            <a:r>
              <a:rPr lang="ko-KR" altLang="en-US" sz="1200" dirty="0"/>
              <a:t> 분포를 시각화 하기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6762" y="5132763"/>
            <a:ext cx="35445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xlim과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ylim은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x축의</a:t>
            </a:r>
            <a:r>
              <a:rPr lang="ko-KR" altLang="en-US" sz="1200" dirty="0"/>
              <a:t> 범위, </a:t>
            </a:r>
            <a:r>
              <a:rPr lang="ko-KR" altLang="en-US" sz="1200" dirty="0" err="1"/>
              <a:t>y축의</a:t>
            </a:r>
            <a:r>
              <a:rPr lang="ko-KR" altLang="en-US" sz="1200" dirty="0"/>
              <a:t> 범위를 뜻한다.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6147875" y="3486521"/>
            <a:ext cx="116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340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회귀분석의 성능평가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86387" y="2377559"/>
            <a:ext cx="33398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 err="1"/>
              <a:t>예측값과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실제값의</a:t>
            </a:r>
            <a:r>
              <a:rPr lang="ko-KR" altLang="en-US" sz="1200" dirty="0"/>
              <a:t> 차이 구하기</a:t>
            </a:r>
          </a:p>
          <a:p>
            <a:r>
              <a:rPr lang="en-US" altLang="ko-KR" sz="1200" dirty="0"/>
              <a:t>Error &lt;- </a:t>
            </a:r>
            <a:r>
              <a:rPr lang="en-US" altLang="ko-KR" sz="1200" dirty="0" err="1"/>
              <a:t>testData$height</a:t>
            </a:r>
            <a:r>
              <a:rPr lang="en-US" altLang="ko-KR" sz="1200" dirty="0"/>
              <a:t> - predicted</a:t>
            </a:r>
          </a:p>
          <a:p>
            <a:endParaRPr lang="en-US" altLang="ko-KR" sz="1200" dirty="0"/>
          </a:p>
          <a:p>
            <a:r>
              <a:rPr lang="en-US" altLang="ko-KR" sz="1200" dirty="0"/>
              <a:t>#MSE: Mean squared error </a:t>
            </a:r>
            <a:r>
              <a:rPr lang="ko-KR" altLang="en-US" sz="1200" dirty="0"/>
              <a:t>평균 제곱근 오차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#</a:t>
            </a:r>
            <a:r>
              <a:rPr lang="ko-KR" altLang="en-US" sz="1200" dirty="0" err="1"/>
              <a:t>선형회귀</a:t>
            </a:r>
            <a:r>
              <a:rPr lang="ko-KR" altLang="en-US" sz="1200" dirty="0"/>
              <a:t> 방정식의 성능을 평가하는 척도</a:t>
            </a:r>
          </a:p>
          <a:p>
            <a:r>
              <a:rPr lang="en-US" altLang="ko-KR" sz="1200" dirty="0"/>
              <a:t>MSE = mean(Error^2)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print(MSE)</a:t>
            </a:r>
          </a:p>
          <a:p>
            <a:endParaRPr lang="en-US" altLang="ko-KR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37" y="4131885"/>
            <a:ext cx="1762125" cy="685800"/>
          </a:xfrm>
          <a:prstGeom prst="rect">
            <a:avLst/>
          </a:prstGeom>
        </p:spPr>
      </p:pic>
      <p:pic>
        <p:nvPicPr>
          <p:cNvPr id="14" name="Picture 2" descr="mean squared erro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51" y="3074845"/>
            <a:ext cx="3075725" cy="84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2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선형회귀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상관분석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1" y="5371595"/>
            <a:ext cx="4057650" cy="8907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62" y="2014537"/>
            <a:ext cx="5838825" cy="4352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43826" y="3590834"/>
            <a:ext cx="3981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가족에서 아버지와 아들의 키는</a:t>
            </a:r>
            <a:endParaRPr lang="en-US" altLang="ko-KR" sz="1200" dirty="0"/>
          </a:p>
          <a:p>
            <a:r>
              <a:rPr lang="ko-KR" altLang="en-US" sz="1200" dirty="0"/>
              <a:t>약 </a:t>
            </a:r>
            <a:r>
              <a:rPr lang="en-US" altLang="ko-KR" sz="1200" dirty="0"/>
              <a:t>0.39</a:t>
            </a:r>
            <a:r>
              <a:rPr lang="ko-KR" altLang="en-US" sz="1200" dirty="0"/>
              <a:t>정도의 뚜렷한 양적 상관계수를 가진다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가족에서 어머니와 아들의 키는</a:t>
            </a:r>
            <a:endParaRPr lang="en-US" altLang="ko-KR" sz="1200" dirty="0"/>
          </a:p>
          <a:p>
            <a:r>
              <a:rPr lang="ko-KR" altLang="en-US" sz="1200" dirty="0"/>
              <a:t>약 </a:t>
            </a:r>
            <a:r>
              <a:rPr lang="en-US" altLang="ko-KR" sz="1200" dirty="0"/>
              <a:t>0.33</a:t>
            </a:r>
            <a:r>
              <a:rPr lang="ko-KR" altLang="en-US" sz="1200" dirty="0"/>
              <a:t>정도의 뚜렷한 양적 상관계수를 가진다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6920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179" y="2352584"/>
            <a:ext cx="8534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회귀 이론의 기본 개념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종속변수와 독립변수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독립변수의 </a:t>
            </a:r>
            <a:r>
              <a:rPr lang="en-US" altLang="ko-KR" sz="1600" dirty="0"/>
              <a:t>Coefficient</a:t>
            </a:r>
            <a:r>
              <a:rPr lang="ko-KR" altLang="en-US" sz="1600" dirty="0"/>
              <a:t> 개념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 err="1"/>
              <a:t>손실함수와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최소제곱법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단순 </a:t>
            </a:r>
            <a:r>
              <a:rPr lang="ko-KR" altLang="en-US" sz="1600" dirty="0" err="1"/>
              <a:t>선형회귀와</a:t>
            </a:r>
            <a:r>
              <a:rPr lang="ko-KR" altLang="en-US" sz="1600" dirty="0"/>
              <a:t> 다중 </a:t>
            </a:r>
            <a:r>
              <a:rPr lang="ko-KR" altLang="en-US" sz="1600" dirty="0" err="1"/>
              <a:t>선형회귀의</a:t>
            </a:r>
            <a:r>
              <a:rPr lang="ko-KR" altLang="en-US" sz="1600" dirty="0"/>
              <a:t> 차이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 err="1"/>
              <a:t>평균제곱근</a:t>
            </a:r>
            <a:r>
              <a:rPr lang="ko-KR" altLang="en-US" sz="1600" dirty="0"/>
              <a:t> 오차 </a:t>
            </a:r>
            <a:r>
              <a:rPr lang="en-US" altLang="ko-KR" sz="1600" dirty="0"/>
              <a:t>[MSE]</a:t>
            </a:r>
            <a:r>
              <a:rPr lang="ko-KR" altLang="en-US" sz="1600" dirty="0"/>
              <a:t>를 통해 회귀 방정식의 성능을 평가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 err="1"/>
              <a:t>피어슨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상관분석의</a:t>
            </a:r>
            <a:r>
              <a:rPr lang="ko-KR" altLang="en-US" sz="1600" dirty="0"/>
              <a:t> 결과를 해석</a:t>
            </a:r>
          </a:p>
        </p:txBody>
      </p:sp>
    </p:spTree>
    <p:extLst>
      <p:ext uri="{BB962C8B-B14F-4D97-AF65-F5344CB8AC3E}">
        <p14:creationId xmlns:p14="http://schemas.microsoft.com/office/powerpoint/2010/main" val="270899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이론의 기본 개념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711" y="2355782"/>
            <a:ext cx="5959526" cy="25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2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이론의 기본 개념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2798" y="2547258"/>
            <a:ext cx="69573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더운 날은 아이스 아메리카노의 </a:t>
            </a:r>
            <a:r>
              <a:rPr lang="ko-KR" altLang="en-US" dirty="0" err="1"/>
              <a:t>매출량이</a:t>
            </a:r>
            <a:r>
              <a:rPr lang="ko-KR" altLang="en-US" dirty="0"/>
              <a:t> 높다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날씨가 시원한 날은 아이스 아메리카노의 </a:t>
            </a:r>
            <a:r>
              <a:rPr lang="ko-KR" altLang="en-US" dirty="0" err="1"/>
              <a:t>매출량이</a:t>
            </a:r>
            <a:r>
              <a:rPr lang="ko-KR" altLang="en-US" dirty="0"/>
              <a:t> 낮다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기온이 </a:t>
            </a:r>
            <a:r>
              <a:rPr lang="en-US" altLang="ko-KR" dirty="0"/>
              <a:t>1</a:t>
            </a:r>
            <a:r>
              <a:rPr lang="ko-KR" altLang="en-US" dirty="0"/>
              <a:t>도 올라갈 때 마다 아이스 아메리카노는 </a:t>
            </a:r>
            <a:r>
              <a:rPr lang="ko-KR" altLang="en-US" dirty="0" err="1"/>
              <a:t>몇잔</a:t>
            </a:r>
            <a:r>
              <a:rPr lang="ko-KR" altLang="en-US" dirty="0"/>
              <a:t> 더 팔릴까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lvl="3"/>
            <a:r>
              <a:rPr lang="ko-KR" altLang="en-US" b="1" dirty="0"/>
              <a:t>독립변수</a:t>
            </a:r>
            <a:r>
              <a:rPr lang="en-US" altLang="ko-KR" dirty="0"/>
              <a:t> – </a:t>
            </a:r>
            <a:r>
              <a:rPr lang="ko-KR" altLang="en-US" dirty="0"/>
              <a:t>기온</a:t>
            </a:r>
            <a:endParaRPr lang="en-US" altLang="ko-KR" dirty="0"/>
          </a:p>
          <a:p>
            <a:pPr lvl="3"/>
            <a:r>
              <a:rPr lang="ko-KR" altLang="en-US" b="1" dirty="0"/>
              <a:t>종속변수</a:t>
            </a:r>
            <a:r>
              <a:rPr lang="en-US" altLang="ko-KR" dirty="0"/>
              <a:t> – </a:t>
            </a:r>
            <a:r>
              <a:rPr lang="ko-KR" altLang="en-US" dirty="0"/>
              <a:t>아이스 아메리카노의 </a:t>
            </a:r>
            <a:r>
              <a:rPr lang="ko-KR" altLang="en-US" dirty="0" err="1"/>
              <a:t>매출량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28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이론의 기본 개념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166" y="1385067"/>
            <a:ext cx="6831978" cy="4775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8308" y="6179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기온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702759" y="3478257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아이스 </a:t>
            </a:r>
            <a:r>
              <a:rPr lang="ko-KR" altLang="en-US" dirty="0" err="1"/>
              <a:t>아메리카노</a:t>
            </a:r>
            <a:r>
              <a:rPr lang="ko-KR" altLang="en-US" dirty="0"/>
              <a:t> </a:t>
            </a:r>
            <a:r>
              <a:rPr lang="ko-KR" altLang="en-US" dirty="0" err="1"/>
              <a:t>매출량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96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이론의 기본 개념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8308" y="6179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기온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702759" y="3478257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아이스 </a:t>
            </a:r>
            <a:r>
              <a:rPr lang="ko-KR" altLang="en-US" dirty="0" err="1"/>
              <a:t>아메리카노</a:t>
            </a:r>
            <a:r>
              <a:rPr lang="ko-KR" altLang="en-US" dirty="0"/>
              <a:t> </a:t>
            </a:r>
            <a:r>
              <a:rPr lang="ko-KR" altLang="en-US" dirty="0" err="1"/>
              <a:t>매출량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63" y="1380930"/>
            <a:ext cx="7077628" cy="484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6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이론의 기본 개념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18965" y="2258008"/>
            <a:ext cx="4403082" cy="3060012"/>
            <a:chOff x="1928722" y="1380930"/>
            <a:chExt cx="7550169" cy="5247146"/>
          </a:xfrm>
        </p:grpSpPr>
        <p:sp>
          <p:nvSpPr>
            <p:cNvPr id="5" name="TextBox 4"/>
            <p:cNvSpPr txBox="1"/>
            <p:nvPr/>
          </p:nvSpPr>
          <p:spPr>
            <a:xfrm>
              <a:off x="5748309" y="6179481"/>
              <a:ext cx="800433" cy="448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/>
                <a:t>기온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635713" y="3445221"/>
              <a:ext cx="3021420" cy="435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아이스 </a:t>
              </a:r>
              <a:r>
                <a:rPr lang="ko-KR" altLang="en-US" sz="1050" dirty="0" err="1"/>
                <a:t>아메리카노</a:t>
              </a:r>
              <a:r>
                <a:rPr lang="ko-KR" altLang="en-US" sz="1050" dirty="0"/>
                <a:t> </a:t>
              </a:r>
              <a:r>
                <a:rPr lang="ko-KR" altLang="en-US" sz="1050" dirty="0" err="1"/>
                <a:t>매출량</a:t>
              </a:r>
              <a:endParaRPr lang="ko-KR" altLang="en-US" sz="105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1263" y="1380930"/>
              <a:ext cx="7077628" cy="4842588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591322" y="2926896"/>
            <a:ext cx="541608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Coefficients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Estimate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.       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   </a:t>
            </a:r>
            <a:r>
              <a:rPr lang="ko-KR" altLang="en-US" sz="1200" dirty="0" err="1"/>
              <a:t>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     </a:t>
            </a:r>
            <a:r>
              <a:rPr lang="ko-KR" altLang="en-US" sz="1200" dirty="0" err="1"/>
              <a:t>Pr</a:t>
            </a:r>
            <a:r>
              <a:rPr lang="ko-KR" altLang="en-US" sz="1200" dirty="0"/>
              <a:t>(&gt;|</a:t>
            </a:r>
            <a:r>
              <a:rPr lang="ko-KR" altLang="en-US" sz="1200" dirty="0" err="1"/>
              <a:t>t</a:t>
            </a:r>
            <a:r>
              <a:rPr lang="ko-KR" altLang="en-US" sz="1200" dirty="0"/>
              <a:t>|)    </a:t>
            </a:r>
          </a:p>
          <a:p>
            <a:r>
              <a:rPr lang="ko-KR" altLang="en-US" sz="1200" dirty="0"/>
              <a:t>(</a:t>
            </a:r>
            <a:r>
              <a:rPr lang="ko-KR" altLang="en-US" sz="1200" dirty="0" err="1"/>
              <a:t>Intercept</a:t>
            </a:r>
            <a:r>
              <a:rPr lang="ko-KR" altLang="en-US" sz="1200" dirty="0"/>
              <a:t>)    91.24473    2.62133     34.81   9.08e-12 ***</a:t>
            </a:r>
          </a:p>
          <a:p>
            <a:r>
              <a:rPr lang="ko-KR" altLang="en-US" sz="1200" dirty="0"/>
              <a:t>기온             1.34008    0.09086     14.75   4.11e-08 ***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191201" y="2707801"/>
            <a:ext cx="19351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하루 커피 판매량(</a:t>
            </a:r>
            <a:r>
              <a:rPr lang="ko-KR" altLang="en-US" sz="1000" b="1" dirty="0" err="1"/>
              <a:t>y</a:t>
            </a:r>
            <a:r>
              <a:rPr lang="ko-KR" altLang="en-US" sz="1000" b="1" dirty="0"/>
              <a:t>) ~ 기온(</a:t>
            </a:r>
            <a:r>
              <a:rPr lang="ko-KR" altLang="en-US" sz="1000" b="1" dirty="0" err="1"/>
              <a:t>x</a:t>
            </a:r>
            <a:r>
              <a:rPr lang="ko-KR" altLang="en-US" sz="1000" b="1" dirty="0"/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33086" y="3211589"/>
            <a:ext cx="25939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100" b="1" dirty="0"/>
              <a:t>Regression </a:t>
            </a:r>
            <a:r>
              <a:rPr lang="ko-KR" altLang="en-US" sz="1100" b="1" dirty="0"/>
              <a:t>분석 결과</a:t>
            </a:r>
            <a:r>
              <a:rPr lang="en-US" altLang="ko-KR" sz="1100" b="1" dirty="0"/>
              <a:t>: </a:t>
            </a:r>
            <a:endParaRPr lang="ko-KR" altLang="en-US" sz="1100" b="1" dirty="0"/>
          </a:p>
        </p:txBody>
      </p:sp>
      <p:sp>
        <p:nvSpPr>
          <p:cNvPr id="14" name="직사각형 13"/>
          <p:cNvSpPr/>
          <p:nvPr/>
        </p:nvSpPr>
        <p:spPr>
          <a:xfrm>
            <a:off x="5689186" y="4069768"/>
            <a:ext cx="49391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ko-KR" altLang="en-US" sz="1100" b="1" dirty="0"/>
              <a:t>커피와 기온의 </a:t>
            </a:r>
            <a:r>
              <a:rPr lang="en-US" altLang="ko-KR" sz="1100" b="1" dirty="0" err="1"/>
              <a:t>Regressiom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모델</a:t>
            </a:r>
            <a:r>
              <a:rPr lang="en-US" altLang="ko-KR" sz="1100" b="1" dirty="0"/>
              <a:t>: y = 1.34008x + 91.24473</a:t>
            </a:r>
          </a:p>
          <a:p>
            <a:pPr lvl="2"/>
            <a:endParaRPr lang="en-US" altLang="ko-KR" sz="1100" dirty="0"/>
          </a:p>
          <a:p>
            <a:pPr lvl="2"/>
            <a:r>
              <a:rPr lang="ko-KR" altLang="en-US" sz="1100" dirty="0"/>
              <a:t>온도가 </a:t>
            </a:r>
            <a:r>
              <a:rPr lang="en-US" altLang="ko-KR" sz="1100" dirty="0"/>
              <a:t>1</a:t>
            </a:r>
            <a:r>
              <a:rPr lang="ko-KR" altLang="en-US" sz="1100" dirty="0"/>
              <a:t>도 증가할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커피판매량은 </a:t>
            </a:r>
            <a:r>
              <a:rPr lang="en-US" altLang="ko-KR" sz="1100" dirty="0"/>
              <a:t>1.34</a:t>
            </a:r>
            <a:r>
              <a:rPr lang="ko-KR" altLang="en-US" sz="1100" dirty="0"/>
              <a:t>잔 증가한다</a:t>
            </a:r>
            <a:r>
              <a:rPr lang="en-US" altLang="ko-KR" sz="1100" dirty="0"/>
              <a:t>.</a:t>
            </a:r>
          </a:p>
          <a:p>
            <a:pPr lvl="2"/>
            <a:endParaRPr lang="en-US" altLang="ko-KR" sz="1100" dirty="0"/>
          </a:p>
          <a:p>
            <a:pPr lvl="2"/>
            <a:endParaRPr lang="en-US" altLang="ko-KR" sz="1100" dirty="0"/>
          </a:p>
          <a:p>
            <a:pPr lvl="2"/>
            <a:r>
              <a:rPr lang="ko-KR" altLang="en-US" sz="1100" dirty="0"/>
              <a:t>즉</a:t>
            </a:r>
            <a:r>
              <a:rPr lang="en-US" altLang="ko-KR" sz="1100" dirty="0"/>
              <a:t>, </a:t>
            </a:r>
            <a:r>
              <a:rPr lang="ko-KR" altLang="en-US" sz="1100" dirty="0"/>
              <a:t>온도의 </a:t>
            </a:r>
            <a:r>
              <a:rPr lang="en-US" altLang="ko-KR" sz="1100" dirty="0"/>
              <a:t>Coefficient</a:t>
            </a:r>
            <a:r>
              <a:rPr lang="ko-KR" altLang="en-US" sz="1100" dirty="0"/>
              <a:t>는 </a:t>
            </a:r>
            <a:r>
              <a:rPr lang="en-US" altLang="ko-KR" sz="1100" dirty="0"/>
              <a:t>1.34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195526" y="5894104"/>
            <a:ext cx="5751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기온에 따른 하루 커피 판매량 데이터로부터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선형회귀</a:t>
            </a:r>
            <a:r>
              <a:rPr lang="ko-KR" altLang="en-US" sz="1400" dirty="0"/>
              <a:t> 식을 작성한다</a:t>
            </a:r>
            <a:r>
              <a:rPr lang="en-US" altLang="ko-KR" sz="1400" dirty="0"/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690047" y="4660601"/>
            <a:ext cx="34989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6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선형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이론의 기본 개념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25481" y="5184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기온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8240" y="358115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하루 커피 판매량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080" y="1774467"/>
            <a:ext cx="845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 회귀분석에서 선형방정식은 최소제곱법을 이용하여 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Error</a:t>
            </a:r>
            <a:r>
              <a:rPr lang="ko-KR" altLang="en-US" dirty="0"/>
              <a:t>의 정의</a:t>
            </a:r>
            <a:r>
              <a:rPr lang="en-US" altLang="ko-KR" dirty="0"/>
              <a:t>: </a:t>
            </a:r>
            <a:r>
              <a:rPr lang="ko-KR" altLang="en-US" sz="1400" dirty="0"/>
              <a:t>특정 </a:t>
            </a:r>
            <a:r>
              <a:rPr lang="en-US" altLang="ko-KR" sz="1400" dirty="0"/>
              <a:t>x </a:t>
            </a:r>
            <a:r>
              <a:rPr lang="ko-KR" altLang="en-US" sz="1400" dirty="0"/>
              <a:t>값에서</a:t>
            </a:r>
            <a:r>
              <a:rPr lang="en-US" altLang="ko-KR" sz="1400" dirty="0"/>
              <a:t>, </a:t>
            </a:r>
            <a:r>
              <a:rPr lang="ko-KR" altLang="en-US" sz="1400" dirty="0"/>
              <a:t>선형 방정식에서의 </a:t>
            </a:r>
            <a:r>
              <a:rPr lang="en-US" altLang="ko-KR" sz="1400" dirty="0"/>
              <a:t>y</a:t>
            </a:r>
            <a:r>
              <a:rPr lang="ko-KR" altLang="en-US" sz="1400" dirty="0"/>
              <a:t>값과 실제 </a:t>
            </a:r>
            <a:r>
              <a:rPr lang="en-US" altLang="ko-KR" sz="1400" dirty="0"/>
              <a:t>y</a:t>
            </a:r>
            <a:r>
              <a:rPr lang="ko-KR" altLang="en-US" sz="1400" dirty="0"/>
              <a:t>값의 차이</a:t>
            </a:r>
            <a:endParaRPr lang="en-US" altLang="ko-KR" sz="14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066731" y="2447903"/>
            <a:ext cx="3971933" cy="2717638"/>
            <a:chOff x="1138010" y="2536582"/>
            <a:chExt cx="3971933" cy="271763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010" y="2536582"/>
              <a:ext cx="3971933" cy="2717638"/>
            </a:xfrm>
            <a:prstGeom prst="rect">
              <a:avLst/>
            </a:prstGeom>
          </p:spPr>
        </p:pic>
        <p:cxnSp>
          <p:nvCxnSpPr>
            <p:cNvPr id="19" name="직선 화살표 연결선 18"/>
            <p:cNvCxnSpPr/>
            <p:nvPr/>
          </p:nvCxnSpPr>
          <p:spPr bwMode="auto">
            <a:xfrm>
              <a:off x="3146698" y="3937749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직선 화살표 연결선 20"/>
            <p:cNvCxnSpPr/>
            <p:nvPr/>
          </p:nvCxnSpPr>
          <p:spPr bwMode="auto">
            <a:xfrm>
              <a:off x="3572148" y="3628384"/>
              <a:ext cx="0" cy="1108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직선 화살표 연결선 21"/>
            <p:cNvCxnSpPr/>
            <p:nvPr/>
          </p:nvCxnSpPr>
          <p:spPr bwMode="auto">
            <a:xfrm flipH="1" flipV="1">
              <a:off x="3882756" y="3231637"/>
              <a:ext cx="6350" cy="1613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 bwMode="auto">
            <a:xfrm flipH="1" flipV="1">
              <a:off x="4009756" y="3158295"/>
              <a:ext cx="6350" cy="1466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532" y="4072413"/>
            <a:ext cx="3076575" cy="6477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599" y="3395211"/>
            <a:ext cx="609600" cy="27622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332" y="3024830"/>
            <a:ext cx="190500" cy="2762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072803" y="2978276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en-US" altLang="ko-KR" dirty="0"/>
              <a:t>x</a:t>
            </a:r>
            <a:r>
              <a:rPr lang="ko-KR" altLang="en-US" dirty="0"/>
              <a:t>값에 해당하는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2803" y="3343915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값에 해당하는 </a:t>
            </a:r>
            <a:r>
              <a:rPr lang="ko-KR" altLang="en-US" dirty="0" err="1"/>
              <a:t>선형회귀</a:t>
            </a:r>
            <a:r>
              <a:rPr lang="ko-KR" altLang="en-US" dirty="0"/>
              <a:t> 방정식의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92096" y="4170151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손실함수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86765" y="5925407"/>
            <a:ext cx="845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최소제곱법</a:t>
            </a:r>
            <a:r>
              <a:rPr lang="en-US" altLang="ko-KR" dirty="0"/>
              <a:t>: Error</a:t>
            </a:r>
            <a:r>
              <a:rPr lang="ko-KR" altLang="en-US" dirty="0"/>
              <a:t>의 제곱 값이 최소가 되는 선형 방정식을 구한다</a:t>
            </a:r>
            <a:r>
              <a:rPr lang="en-US" altLang="ko-KR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0016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599</TotalTime>
  <Words>1760</Words>
  <Application>Microsoft Office PowerPoint</Application>
  <PresentationFormat>와이드스크린</PresentationFormat>
  <Paragraphs>313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Jeonghoon Lee</dc:creator>
  <cp:lastModifiedBy>Lee Jeonghoon</cp:lastModifiedBy>
  <cp:revision>38</cp:revision>
  <dcterms:created xsi:type="dcterms:W3CDTF">2017-12-11T20:12:50Z</dcterms:created>
  <dcterms:modified xsi:type="dcterms:W3CDTF">2022-04-14T16:45:38Z</dcterms:modified>
</cp:coreProperties>
</file>