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5" r:id="rId4"/>
    <p:sldId id="260" r:id="rId5"/>
    <p:sldId id="261" r:id="rId6"/>
    <p:sldId id="297" r:id="rId7"/>
    <p:sldId id="296" r:id="rId8"/>
    <p:sldId id="264" r:id="rId9"/>
    <p:sldId id="298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8" r:id="rId26"/>
    <p:sldId id="316" r:id="rId27"/>
    <p:sldId id="315" r:id="rId28"/>
    <p:sldId id="317" r:id="rId29"/>
    <p:sldId id="277" r:id="rId30"/>
    <p:sldId id="279" r:id="rId31"/>
    <p:sldId id="280" r:id="rId32"/>
    <p:sldId id="278" r:id="rId33"/>
    <p:sldId id="272" r:id="rId34"/>
    <p:sldId id="281" r:id="rId35"/>
    <p:sldId id="282" r:id="rId36"/>
    <p:sldId id="319" r:id="rId37"/>
    <p:sldId id="320" r:id="rId38"/>
    <p:sldId id="321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400" autoAdjust="0"/>
  </p:normalViewPr>
  <p:slideViewPr>
    <p:cSldViewPr snapToGrid="0">
      <p:cViewPr varScale="1">
        <p:scale>
          <a:sx n="109" d="100"/>
          <a:sy n="109" d="100"/>
        </p:scale>
        <p:origin x="88" y="68"/>
      </p:cViewPr>
      <p:guideLst/>
    </p:cSldViewPr>
  </p:slideViewPr>
  <p:outlineViewPr>
    <p:cViewPr>
      <p:scale>
        <a:sx n="50" d="100"/>
        <a:sy n="50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774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494B-8C6C-46E8-B1F0-C2E35DD6430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D0FE-CE0B-407C-8801-F0414BB4A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3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81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5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7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7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507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84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08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74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66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9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9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5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38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76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3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75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ED0FE-CE0B-407C-8801-F0414BB4A4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8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0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0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4B7B-8D89-4851-A3B4-184ADF7F59B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2421-7878-46FC-A4A7-A9A5E8518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0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9434" y="3133898"/>
            <a:ext cx="8645635" cy="1200329"/>
          </a:xfrm>
          <a:prstGeom prst="rect">
            <a:avLst/>
          </a:prstGeom>
          <a:noFill/>
          <a:effectLst>
            <a:outerShdw blurRad="50800" dist="38100" dir="2700000" sx="85000" sy="85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latin typeface="+mj-lt"/>
                <a:cs typeface="Arial" panose="020B0604020202020204" pitchFamily="34" charset="0"/>
              </a:rPr>
              <a:t>로지스틱</a:t>
            </a:r>
            <a:r>
              <a:rPr lang="ko-KR" altLang="en-US" sz="3600" b="1" dirty="0">
                <a:latin typeface="+mj-lt"/>
                <a:cs typeface="Arial" panose="020B0604020202020204" pitchFamily="34" charset="0"/>
              </a:rPr>
              <a:t> 회귀분석 </a:t>
            </a:r>
            <a:r>
              <a:rPr lang="en-US" altLang="ko-KR" sz="3600" b="1" dirty="0">
                <a:latin typeface="+mj-lt"/>
                <a:cs typeface="Arial" panose="020B0604020202020204" pitchFamily="34" charset="0"/>
              </a:rPr>
              <a:t>[Logistic regression]</a:t>
            </a:r>
          </a:p>
          <a:p>
            <a:pPr algn="ctr"/>
            <a:r>
              <a:rPr lang="ko-KR" altLang="en-US" sz="3600" b="1" dirty="0">
                <a:latin typeface="+mj-lt"/>
                <a:cs typeface="Arial" panose="020B0604020202020204" pitchFamily="34" charset="0"/>
              </a:rPr>
              <a:t>정규화 </a:t>
            </a:r>
            <a:r>
              <a:rPr lang="en-US" altLang="ko-KR" sz="3600" b="1" dirty="0">
                <a:latin typeface="+mj-lt"/>
                <a:cs typeface="Arial" panose="020B0604020202020204" pitchFamily="34" charset="0"/>
              </a:rPr>
              <a:t>[Regularization]</a:t>
            </a:r>
          </a:p>
        </p:txBody>
      </p:sp>
    </p:spTree>
    <p:extLst>
      <p:ext uri="{BB962C8B-B14F-4D97-AF65-F5344CB8AC3E}">
        <p14:creationId xmlns:p14="http://schemas.microsoft.com/office/powerpoint/2010/main" val="209634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오즈비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odds ratio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5371" y="2045613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모델의 </a:t>
            </a:r>
            <a:r>
              <a:rPr lang="el-GR" altLang="ko-KR" sz="1100" dirty="0"/>
              <a:t>β</a:t>
            </a:r>
            <a:endParaRPr lang="en-US" altLang="ko-KR" sz="1100" dirty="0"/>
          </a:p>
          <a:p>
            <a:pPr algn="ctr"/>
            <a:r>
              <a:rPr lang="en-US" altLang="ko-KR" sz="1100" dirty="0"/>
              <a:t>coefficient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50653" y="2002909"/>
                <a:ext cx="909224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Cambria Math" panose="02040503050406030204" pitchFamily="18" charset="0"/>
                  </a:rPr>
                  <a:t>Exponential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l-GR" altLang="ko-KR" sz="1100" dirty="0" smtClean="0"/>
                            <m:t>β</m:t>
                          </m:r>
                        </m:sup>
                      </m:sSup>
                    </m:oMath>
                  </m:oMathPara>
                </a14:m>
                <a:endParaRPr lang="en-US" altLang="ko-KR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653" y="2002909"/>
                <a:ext cx="909224" cy="473591"/>
              </a:xfrm>
              <a:prstGeom prst="rect">
                <a:avLst/>
              </a:prstGeom>
              <a:blipFill>
                <a:blip r:embed="rId3"/>
                <a:stretch>
                  <a:fillRect t="-1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543550" y="2143125"/>
            <a:ext cx="5245347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연속형</a:t>
            </a:r>
            <a:r>
              <a:rPr lang="ko-KR" altLang="en-US" sz="1400" dirty="0"/>
              <a:t> 변수에 대한 </a:t>
            </a:r>
            <a:r>
              <a:rPr lang="en-US" altLang="ko-KR" sz="1400" dirty="0"/>
              <a:t>Odds ratio (OR) </a:t>
            </a:r>
            <a:r>
              <a:rPr lang="ko-KR" altLang="en-US" sz="1400" dirty="0"/>
              <a:t>해석</a:t>
            </a:r>
            <a:endParaRPr lang="en-US" altLang="ko-KR" sz="1400" dirty="0"/>
          </a:p>
          <a:p>
            <a:r>
              <a:rPr lang="en-US" altLang="ko-KR" sz="1100" dirty="0"/>
              <a:t>	</a:t>
            </a:r>
            <a:r>
              <a:rPr lang="ko-KR" altLang="en-US" sz="1100" dirty="0"/>
              <a:t>변수의 값이 </a:t>
            </a:r>
            <a:r>
              <a:rPr lang="en-US" altLang="ko-KR" sz="1100" dirty="0"/>
              <a:t>1 </a:t>
            </a:r>
            <a:r>
              <a:rPr lang="ko-KR" altLang="en-US" sz="1100" dirty="0"/>
              <a:t>증가할 때</a:t>
            </a:r>
            <a:r>
              <a:rPr lang="en-US" altLang="ko-KR" sz="1100" dirty="0"/>
              <a:t>, </a:t>
            </a:r>
            <a:r>
              <a:rPr lang="ko-KR" altLang="en-US" sz="1100" dirty="0"/>
              <a:t>증가하는 종속변수의 크기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질병에 걸린 나이가 </a:t>
            </a:r>
            <a:r>
              <a:rPr lang="en-US" altLang="ko-KR" sz="1100" dirty="0"/>
              <a:t>1</a:t>
            </a:r>
            <a:r>
              <a:rPr lang="ko-KR" altLang="en-US" sz="1100" dirty="0"/>
              <a:t>살 높아질 때</a:t>
            </a:r>
            <a:r>
              <a:rPr lang="en-US" altLang="ko-KR" sz="1100" dirty="0"/>
              <a:t>, dead </a:t>
            </a:r>
            <a:r>
              <a:rPr lang="ko-KR" altLang="en-US" sz="1100" dirty="0"/>
              <a:t>일 확률이 </a:t>
            </a:r>
            <a:r>
              <a:rPr lang="en-US" altLang="ko-KR" sz="1100" dirty="0"/>
              <a:t>1.053 </a:t>
            </a:r>
            <a:r>
              <a:rPr lang="ko-KR" altLang="en-US" sz="1100" dirty="0"/>
              <a:t>배 만큼 증가한다</a:t>
            </a:r>
            <a:r>
              <a:rPr lang="en-US" altLang="ko-KR" sz="11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범주형 변수에 대한 </a:t>
            </a:r>
            <a:r>
              <a:rPr lang="en-US" altLang="ko-KR" sz="1400" dirty="0"/>
              <a:t>Odds ratio (OR) </a:t>
            </a:r>
            <a:r>
              <a:rPr lang="ko-KR" altLang="en-US" sz="1400" dirty="0"/>
              <a:t>해석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종속변수가 참일 때</a:t>
            </a:r>
            <a:r>
              <a:rPr lang="en-US" altLang="ko-KR" sz="1400" dirty="0"/>
              <a:t>, </a:t>
            </a:r>
            <a:r>
              <a:rPr lang="ko-KR" altLang="en-US" sz="1400" dirty="0"/>
              <a:t>증가하는 종속변수의 크기</a:t>
            </a:r>
            <a:endParaRPr lang="en-US" altLang="ko-KR" sz="1400" dirty="0"/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en-US" altLang="ko-KR" sz="1100" dirty="0" err="1"/>
              <a:t>hicholy</a:t>
            </a:r>
            <a:r>
              <a:rPr lang="en-US" altLang="ko-KR" sz="1100" dirty="0"/>
              <a:t> </a:t>
            </a:r>
            <a:r>
              <a:rPr lang="ko-KR" altLang="en-US" sz="1100" dirty="0"/>
              <a:t>높은 콜레스테롤인 환자의 경우 </a:t>
            </a:r>
            <a:r>
              <a:rPr lang="en-US" altLang="ko-KR" sz="1100" dirty="0"/>
              <a:t>0.213</a:t>
            </a:r>
            <a:r>
              <a:rPr lang="ko-KR" altLang="en-US" sz="1100" dirty="0"/>
              <a:t>배만큼 </a:t>
            </a:r>
            <a:r>
              <a:rPr lang="en-US" altLang="ko-KR" sz="1100" dirty="0"/>
              <a:t>dead</a:t>
            </a:r>
            <a:r>
              <a:rPr lang="ko-KR" altLang="en-US" sz="1100" dirty="0"/>
              <a:t>일 확률이 증가한다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즉 </a:t>
            </a:r>
            <a:r>
              <a:rPr lang="en-US" altLang="ko-KR" sz="1100" dirty="0"/>
              <a:t>4.695</a:t>
            </a:r>
            <a:r>
              <a:rPr lang="ko-KR" altLang="en-US" sz="1100" dirty="0"/>
              <a:t>배만큼 죽을 확률이 감소한다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900" dirty="0"/>
              <a:t># </a:t>
            </a:r>
            <a:r>
              <a:rPr lang="ko-KR" altLang="en-US" sz="900" dirty="0"/>
              <a:t>이 변수와 생존의 관계는 가상의 데이터임</a:t>
            </a:r>
            <a:endParaRPr lang="en-US" altLang="ko-KR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030143" y="5489103"/>
            <a:ext cx="808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로지스텍</a:t>
            </a:r>
            <a:r>
              <a:rPr lang="ko-KR" altLang="en-US" dirty="0"/>
              <a:t> 모델의 </a:t>
            </a:r>
            <a:r>
              <a:rPr lang="en-US" altLang="ko-KR" dirty="0" err="1"/>
              <a:t>exp</a:t>
            </a:r>
            <a:r>
              <a:rPr lang="en-US" altLang="ko-KR" dirty="0"/>
              <a:t>(Coefficient) </a:t>
            </a:r>
            <a:r>
              <a:rPr lang="ko-KR" altLang="en-US" dirty="0"/>
              <a:t>에 대한 해석은 자료의 구조에 따라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2576512"/>
            <a:ext cx="29622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30375"/>
              </p:ext>
            </p:extLst>
          </p:nvPr>
        </p:nvGraphicFramePr>
        <p:xfrm>
          <a:off x="1091486" y="1858169"/>
          <a:ext cx="9867900" cy="1417320"/>
        </p:xfrm>
        <a:graphic>
          <a:graphicData uri="http://schemas.openxmlformats.org/drawingml/2006/table">
            <a:tbl>
              <a:tblPr/>
              <a:tblGrid>
                <a:gridCol w="2466975">
                  <a:extLst>
                    <a:ext uri="{9D8B030D-6E8A-4147-A177-3AD203B41FA5}">
                      <a16:colId xmlns:a16="http://schemas.microsoft.com/office/drawing/2014/main" val="3629266007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3349442326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1418121536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4128474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 err="1">
                          <a:effectLst/>
                        </a:rPr>
                        <a:t>로지스틱</a:t>
                      </a:r>
                      <a:r>
                        <a:rPr lang="ko-KR" altLang="en-US" dirty="0">
                          <a:effectLst/>
                        </a:rPr>
                        <a:t> 모델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effectLst/>
                        </a:rPr>
                        <a:t>Dead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effectLst/>
                        </a:rPr>
                        <a:t>Live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0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Predict – Dead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TP (true positive)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FP (false positive)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B22222"/>
                          </a:solidFill>
                          <a:effectLst/>
                        </a:rPr>
                        <a:t>TP+FP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46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Predict – Live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FN (false negative)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TN (true negative)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B22222"/>
                          </a:solidFill>
                          <a:effectLst/>
                        </a:rPr>
                        <a:t>FN+TN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207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Subtotal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B22222"/>
                          </a:solidFill>
                          <a:effectLst/>
                        </a:rPr>
                        <a:t>TP+FN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B22222"/>
                          </a:solidFill>
                          <a:effectLst/>
                        </a:rPr>
                        <a:t>FP+TN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B22222"/>
                          </a:solidFill>
                          <a:effectLst/>
                        </a:rPr>
                        <a:t>TP+FP+FN+TN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81563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03082" y="3792070"/>
            <a:ext cx="21403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Accuracy (</a:t>
            </a:r>
            <a:r>
              <a:rPr lang="ko-KR" altLang="en-US" dirty="0"/>
              <a:t>정확도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Sensitivity (</a:t>
            </a:r>
            <a:r>
              <a:rPr lang="ko-KR" altLang="en-US" dirty="0"/>
              <a:t>민감도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Specificity (</a:t>
            </a:r>
            <a:r>
              <a:rPr lang="ko-KR" altLang="en-US" dirty="0"/>
              <a:t>특이도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00449" y="3648078"/>
                <a:ext cx="2295950" cy="62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dirty="0" smtClean="0"/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 + 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TN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49" y="3648078"/>
                <a:ext cx="2295950" cy="627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76761" y="4472309"/>
                <a:ext cx="1143326" cy="62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dirty="0" smtClean="0"/>
                            <m:t>T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761" y="4472309"/>
                <a:ext cx="1143326" cy="627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77658" y="5296540"/>
                <a:ext cx="1143326" cy="62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dirty="0" smtClean="0"/>
                            <m:t>TN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658" y="5296540"/>
                <a:ext cx="1143326" cy="627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734175" y="3777216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ko-KR" altLang="en-US" dirty="0" err="1"/>
              <a:t>예측중</a:t>
            </a:r>
            <a:r>
              <a:rPr lang="en-US" altLang="ko-KR" dirty="0"/>
              <a:t>, </a:t>
            </a:r>
            <a:r>
              <a:rPr lang="ko-KR" altLang="en-US" dirty="0" err="1"/>
              <a:t>맞춘것에</a:t>
            </a:r>
            <a:r>
              <a:rPr lang="ko-KR" altLang="en-US" dirty="0"/>
              <a:t> 대한 확률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4175" y="4601447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실제로 죽은 환자 중에서</a:t>
            </a:r>
            <a:r>
              <a:rPr lang="en-US" altLang="ko-KR" dirty="0"/>
              <a:t>, </a:t>
            </a:r>
            <a:r>
              <a:rPr lang="ko-KR" altLang="en-US" dirty="0"/>
              <a:t>죽었다고 맞춘 확률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4175" y="5425678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실제로 생존한 환자 중에서</a:t>
            </a:r>
            <a:r>
              <a:rPr lang="en-US" altLang="ko-KR" dirty="0"/>
              <a:t>, </a:t>
            </a:r>
            <a:r>
              <a:rPr lang="ko-KR" altLang="en-US" dirty="0"/>
              <a:t>살았다고 맞춘 확률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650" y="385017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100%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16961" y="467589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100%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25474" y="550262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85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98479"/>
              </p:ext>
            </p:extLst>
          </p:nvPr>
        </p:nvGraphicFramePr>
        <p:xfrm>
          <a:off x="1091486" y="1858169"/>
          <a:ext cx="9867900" cy="1417320"/>
        </p:xfrm>
        <a:graphic>
          <a:graphicData uri="http://schemas.openxmlformats.org/drawingml/2006/table">
            <a:tbl>
              <a:tblPr/>
              <a:tblGrid>
                <a:gridCol w="2466975">
                  <a:extLst>
                    <a:ext uri="{9D8B030D-6E8A-4147-A177-3AD203B41FA5}">
                      <a16:colId xmlns:a16="http://schemas.microsoft.com/office/drawing/2014/main" val="3629266007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3349442326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1418121536"/>
                    </a:ext>
                  </a:extLst>
                </a:gridCol>
                <a:gridCol w="2466975">
                  <a:extLst>
                    <a:ext uri="{9D8B030D-6E8A-4147-A177-3AD203B41FA5}">
                      <a16:colId xmlns:a16="http://schemas.microsoft.com/office/drawing/2014/main" val="4128474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 err="1">
                          <a:effectLst/>
                        </a:rPr>
                        <a:t>로지스틱</a:t>
                      </a:r>
                      <a:r>
                        <a:rPr lang="ko-KR" altLang="en-US" dirty="0">
                          <a:effectLst/>
                        </a:rPr>
                        <a:t> 모델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effectLst/>
                        </a:rPr>
                        <a:t>Dead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effectLst/>
                        </a:rPr>
                        <a:t>Live</a:t>
                      </a:r>
                      <a:endParaRPr lang="en-US" dirty="0">
                        <a:effectLst/>
                      </a:endParaRP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0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Predict – Dead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30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B22222"/>
                          </a:solidFill>
                          <a:effectLst/>
                        </a:rPr>
                        <a:t>40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46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Predict – Live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19950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B22222"/>
                          </a:solidFill>
                          <a:effectLst/>
                        </a:rPr>
                        <a:t>19960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207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Subtotal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B22222"/>
                          </a:solidFill>
                          <a:effectLst/>
                        </a:rPr>
                        <a:t>20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B22222"/>
                          </a:solidFill>
                          <a:effectLst/>
                        </a:rPr>
                        <a:t>19980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B22222"/>
                          </a:solidFill>
                          <a:effectLst/>
                        </a:rPr>
                        <a:t>20000</a:t>
                      </a:r>
                    </a:p>
                  </a:txBody>
                  <a:tcPr marL="190500" marR="1905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81563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03082" y="3719114"/>
            <a:ext cx="21403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Accuracy (</a:t>
            </a:r>
            <a:r>
              <a:rPr lang="ko-KR" altLang="en-US" dirty="0"/>
              <a:t>정확도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Sensitivity (</a:t>
            </a:r>
            <a:r>
              <a:rPr lang="ko-KR" altLang="en-US" dirty="0"/>
              <a:t>민감도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Specificity (</a:t>
            </a:r>
            <a:r>
              <a:rPr lang="ko-KR" altLang="en-US" dirty="0"/>
              <a:t>특이도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00449" y="3575122"/>
                <a:ext cx="2295950" cy="62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dirty="0" smtClean="0"/>
                            <m:t>TP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 + 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TN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49" y="3575122"/>
                <a:ext cx="2295950" cy="627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76761" y="4399353"/>
                <a:ext cx="1143326" cy="62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dirty="0" smtClean="0"/>
                            <m:t>T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761" y="4399353"/>
                <a:ext cx="1143326" cy="627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77658" y="5223584"/>
                <a:ext cx="1143326" cy="627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dirty="0" smtClean="0"/>
                            <m:t>TN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658" y="5223584"/>
                <a:ext cx="1143326" cy="627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694650" y="37772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100%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16961" y="460293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100%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25474" y="542967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100%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34225" y="377721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(10+19950) / 20000 = 99.80%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34224" y="4602936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/ (10+10) = 50%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34223" y="542865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19950 / (19950+30) = 99.85%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69764" y="6252166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정확도가 </a:t>
            </a:r>
            <a:r>
              <a:rPr lang="en-US" altLang="ko-KR" dirty="0"/>
              <a:t>99.80%</a:t>
            </a:r>
            <a:r>
              <a:rPr lang="ko-KR" altLang="en-US" dirty="0"/>
              <a:t>인 이 모델이 과연 좋다고 말할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01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1310" y="5860578"/>
            <a:ext cx="4700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도출된 </a:t>
            </a:r>
            <a:r>
              <a:rPr lang="ko-KR" altLang="en-US" sz="1400" dirty="0" err="1"/>
              <a:t>로지스틱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회귀식에</a:t>
            </a:r>
            <a:r>
              <a:rPr lang="ko-KR" altLang="en-US" sz="1400" dirty="0"/>
              <a:t> 따라 예측된 </a:t>
            </a:r>
            <a:r>
              <a:rPr lang="en-US" altLang="ko-KR" sz="1400" dirty="0"/>
              <a:t>y</a:t>
            </a:r>
            <a:r>
              <a:rPr lang="ko-KR" altLang="en-US" sz="1400" dirty="0"/>
              <a:t>값에 대한 분포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과연 </a:t>
            </a:r>
            <a:r>
              <a:rPr lang="en-US" altLang="ko-KR" sz="1400" dirty="0"/>
              <a:t>0~1 </a:t>
            </a:r>
            <a:r>
              <a:rPr lang="ko-KR" altLang="en-US" sz="1400" dirty="0"/>
              <a:t>사이 중</a:t>
            </a:r>
            <a:r>
              <a:rPr lang="en-US" altLang="ko-KR" sz="1400" dirty="0"/>
              <a:t>, </a:t>
            </a:r>
            <a:r>
              <a:rPr lang="ko-KR" altLang="en-US" sz="1400" dirty="0"/>
              <a:t>몇 이상부터 </a:t>
            </a:r>
            <a:r>
              <a:rPr lang="en-US" altLang="ko-KR" sz="1400" dirty="0"/>
              <a:t>dead</a:t>
            </a:r>
            <a:r>
              <a:rPr lang="ko-KR" altLang="en-US" sz="1400" dirty="0"/>
              <a:t>라고 할 것인가</a:t>
            </a:r>
            <a:r>
              <a:rPr lang="en-US" altLang="ko-KR" sz="1400" dirty="0"/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98" y="2038350"/>
            <a:ext cx="6991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2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74" y="1840208"/>
            <a:ext cx="6991350" cy="360045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324475" y="1676400"/>
            <a:ext cx="0" cy="2952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3067050" y="1714500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667375" y="1714500"/>
            <a:ext cx="217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9740" y="1307068"/>
            <a:ext cx="58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Live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62701" y="130921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Dead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81849" y="6252166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어디를 기준으로 잡느냐에 따라 결과가 달라짐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19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1750457"/>
            <a:ext cx="6991350" cy="360045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714750" y="1676400"/>
            <a:ext cx="0" cy="2952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1698153" y="1714500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815742" y="1714500"/>
            <a:ext cx="217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70843" y="1307068"/>
            <a:ext cx="58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Live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11068" y="130921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Dead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73509" y="6252166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결과를 </a:t>
            </a:r>
            <a:r>
              <a:rPr lang="en-US" altLang="ko-KR" dirty="0"/>
              <a:t>Dead</a:t>
            </a:r>
            <a:r>
              <a:rPr lang="ko-KR" altLang="en-US" dirty="0"/>
              <a:t>로 잡았을 때</a:t>
            </a:r>
            <a:r>
              <a:rPr lang="en-US" altLang="ko-KR" dirty="0"/>
              <a:t>, Sensitivity</a:t>
            </a:r>
            <a:r>
              <a:rPr lang="ko-KR" altLang="en-US" dirty="0"/>
              <a:t>는 </a:t>
            </a:r>
            <a:r>
              <a:rPr lang="en-US" altLang="ko-KR" dirty="0"/>
              <a:t>100%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27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24" y="1750457"/>
            <a:ext cx="6991350" cy="360045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9239250" y="1676400"/>
            <a:ext cx="0" cy="2952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7222653" y="1714500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9340242" y="1714500"/>
            <a:ext cx="217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5343" y="1307068"/>
            <a:ext cx="58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Live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35568" y="130921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Dead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73509" y="6252166"/>
            <a:ext cx="610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결과를 </a:t>
            </a:r>
            <a:r>
              <a:rPr lang="en-US" altLang="ko-KR" dirty="0"/>
              <a:t>Live</a:t>
            </a:r>
            <a:r>
              <a:rPr lang="ko-KR" altLang="en-US" dirty="0"/>
              <a:t>로 잡았을 때</a:t>
            </a:r>
            <a:r>
              <a:rPr lang="en-US" altLang="ko-KR" dirty="0"/>
              <a:t>, Specificity</a:t>
            </a:r>
            <a:r>
              <a:rPr lang="ko-KR" altLang="en-US" dirty="0"/>
              <a:t>는 </a:t>
            </a:r>
            <a:r>
              <a:rPr lang="en-US" altLang="ko-KR" dirty="0"/>
              <a:t>100%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54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677" y="928508"/>
            <a:ext cx="5381048" cy="508805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088" y="6321728"/>
            <a:ext cx="389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AUC</a:t>
            </a:r>
            <a:r>
              <a:rPr lang="ko-KR" altLang="en-US" dirty="0"/>
              <a:t>는 </a:t>
            </a:r>
            <a:r>
              <a:rPr lang="en-US" altLang="ko-KR" dirty="0"/>
              <a:t>ROC curve</a:t>
            </a:r>
            <a:r>
              <a:rPr lang="ko-KR" altLang="en-US" dirty="0"/>
              <a:t>의 넓이를 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525" y="5885759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(1 – specificity)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767646" y="3248514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(1 – sensitivity)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431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111" y="1717768"/>
            <a:ext cx="3227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로지스틱</a:t>
            </a:r>
            <a:r>
              <a:rPr lang="ko-KR" altLang="en-US" sz="1200" dirty="0"/>
              <a:t> 회귀분석 변수들의 영향력 및 성능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62" y="2093357"/>
            <a:ext cx="4924425" cy="4457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6043" y="3432257"/>
            <a:ext cx="60010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생존 </a:t>
            </a:r>
            <a:r>
              <a:rPr lang="en-US" altLang="ko-KR" sz="1400" dirty="0"/>
              <a:t>(outcome) </a:t>
            </a:r>
            <a:r>
              <a:rPr lang="ko-KR" altLang="en-US" sz="1400" dirty="0"/>
              <a:t>변수를 예측하는데 도움이 되지 않는 변수들은 제거하여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로지스틱</a:t>
            </a:r>
            <a:r>
              <a:rPr lang="ko-KR" altLang="en-US" sz="1400" dirty="0"/>
              <a:t> 회귀를 다시 구성하는게 일반적인 방법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하지만 </a:t>
            </a:r>
            <a:r>
              <a:rPr lang="en-US" altLang="ko-KR" sz="1400" dirty="0" err="1"/>
              <a:t>p.value</a:t>
            </a:r>
            <a:r>
              <a:rPr lang="ko-KR" altLang="en-US" sz="1400" dirty="0"/>
              <a:t>를 이용하여 변수를 제거하는 방식은</a:t>
            </a:r>
            <a:endParaRPr lang="en-US" altLang="ko-KR" sz="1400" dirty="0"/>
          </a:p>
          <a:p>
            <a:pPr algn="ctr"/>
            <a:r>
              <a:rPr lang="ko-KR" altLang="en-US" sz="1400" dirty="0"/>
              <a:t>최적의 </a:t>
            </a:r>
            <a:r>
              <a:rPr lang="ko-KR" altLang="en-US" sz="1400" dirty="0" err="1"/>
              <a:t>회귀식을</a:t>
            </a:r>
            <a:r>
              <a:rPr lang="ko-KR" altLang="en-US" sz="1400" dirty="0"/>
              <a:t> 도출해주는 방법은 아니다</a:t>
            </a:r>
            <a:r>
              <a:rPr lang="en-US" altLang="ko-KR" sz="1400" dirty="0"/>
              <a:t>.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따라서 정규화의 과정이 필요로</a:t>
            </a:r>
          </a:p>
        </p:txBody>
      </p:sp>
    </p:spTree>
    <p:extLst>
      <p:ext uri="{BB962C8B-B14F-4D97-AF65-F5344CB8AC3E}">
        <p14:creationId xmlns:p14="http://schemas.microsoft.com/office/powerpoint/2010/main" val="1492517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1124" y="3133898"/>
            <a:ext cx="5202258" cy="646331"/>
          </a:xfrm>
          <a:prstGeom prst="rect">
            <a:avLst/>
          </a:prstGeom>
          <a:noFill/>
          <a:effectLst>
            <a:outerShdw blurRad="50800" dist="38100" dir="2700000" sx="85000" sy="85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+mj-lt"/>
                <a:cs typeface="Arial" panose="020B0604020202020204" pitchFamily="34" charset="0"/>
              </a:rPr>
              <a:t>정규화 </a:t>
            </a:r>
            <a:r>
              <a:rPr lang="en-US" altLang="ko-KR" sz="3600" b="1" dirty="0">
                <a:latin typeface="+mj-lt"/>
                <a:cs typeface="Arial" panose="020B0604020202020204" pitchFamily="34" charset="0"/>
              </a:rPr>
              <a:t>[Regularization]</a:t>
            </a:r>
            <a:endParaRPr lang="ko-KR" altLang="en-US" sz="36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2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6293" y="2686029"/>
            <a:ext cx="8590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cs typeface="Arial" panose="020B0604020202020204" pitchFamily="34" charset="0"/>
              </a:rPr>
              <a:t>선형회귀</a:t>
            </a:r>
            <a:r>
              <a:rPr lang="ko-KR" altLang="en-US" sz="1600" dirty="0">
                <a:cs typeface="Arial" panose="020B0604020202020204" pitchFamily="34" charset="0"/>
              </a:rPr>
              <a:t> 이론은 </a:t>
            </a:r>
            <a:r>
              <a:rPr lang="en-US" altLang="ko-KR" sz="1600" dirty="0">
                <a:cs typeface="Arial" panose="020B0604020202020204" pitchFamily="34" charset="0"/>
              </a:rPr>
              <a:t>X</a:t>
            </a:r>
            <a:r>
              <a:rPr lang="ko-KR" altLang="en-US" sz="1600" dirty="0">
                <a:cs typeface="Arial" panose="020B0604020202020204" pitchFamily="34" charset="0"/>
              </a:rPr>
              <a:t>값을 이용하여 </a:t>
            </a:r>
            <a:r>
              <a:rPr lang="en-US" altLang="ko-KR" sz="1600" dirty="0">
                <a:cs typeface="Arial" panose="020B0604020202020204" pitchFamily="34" charset="0"/>
              </a:rPr>
              <a:t>Y</a:t>
            </a:r>
            <a:r>
              <a:rPr lang="ko-KR" altLang="en-US" sz="1600" dirty="0">
                <a:cs typeface="Arial" panose="020B0604020202020204" pitchFamily="34" charset="0"/>
              </a:rPr>
              <a:t>값을 예측하고자</a:t>
            </a:r>
            <a:r>
              <a:rPr lang="en-US" altLang="ko-KR" sz="1600" dirty="0"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cs typeface="Arial" panose="020B0604020202020204" pitchFamily="34" charset="0"/>
              </a:rPr>
              <a:t>선형방정식을 추론하는 통계분석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cs typeface="Arial" panose="020B0604020202020204" pitchFamily="34" charset="0"/>
              </a:rPr>
              <a:t>키와 몸무게의 데이터를 이용하여 아래와 같은 식을 도출한다</a:t>
            </a:r>
            <a:r>
              <a:rPr lang="en-US" altLang="ko-KR" sz="1600" dirty="0"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altLang="ko-KR" sz="1600" dirty="0">
                <a:cs typeface="Arial" panose="020B0604020202020204" pitchFamily="34" charset="0"/>
              </a:rPr>
              <a:t>Height = 2.67 * weight</a:t>
            </a: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cs typeface="Arial" panose="020B0604020202020204" pitchFamily="34" charset="0"/>
              </a:rPr>
              <a:t>즉</a:t>
            </a:r>
            <a:r>
              <a:rPr lang="en-US" altLang="ko-KR" sz="1600" dirty="0">
                <a:cs typeface="Arial" panose="020B0604020202020204" pitchFamily="34" charset="0"/>
              </a:rPr>
              <a:t>,</a:t>
            </a:r>
            <a:r>
              <a:rPr lang="ko-KR" altLang="en-US" sz="1600" dirty="0">
                <a:cs typeface="Arial" panose="020B0604020202020204" pitchFamily="34" charset="0"/>
              </a:rPr>
              <a:t> 몸무게와</a:t>
            </a:r>
            <a:r>
              <a:rPr lang="en-US" altLang="ko-KR" sz="1600" dirty="0">
                <a:cs typeface="Arial" panose="020B0604020202020204" pitchFamily="34" charset="0"/>
              </a:rPr>
              <a:t> 2.67</a:t>
            </a:r>
            <a:r>
              <a:rPr lang="ko-KR" altLang="en-US" sz="1600" dirty="0">
                <a:cs typeface="Arial" panose="020B0604020202020204" pitchFamily="34" charset="0"/>
              </a:rPr>
              <a:t>를 곱하면 특정한 사람이 키를 알 수 있다는 뜻이다</a:t>
            </a:r>
            <a:r>
              <a:rPr lang="en-US" altLang="ko-KR" sz="1600" dirty="0">
                <a:cs typeface="Arial" panose="020B0604020202020204" pitchFamily="34" charset="0"/>
              </a:rPr>
              <a:t>.</a:t>
            </a: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cs typeface="Arial" panose="020B0604020202020204" pitchFamily="34" charset="0"/>
              </a:rPr>
              <a:t>그럼 </a:t>
            </a:r>
            <a:r>
              <a:rPr lang="ko-KR" altLang="en-US" sz="1600" dirty="0" err="1">
                <a:cs typeface="Arial" panose="020B0604020202020204" pitchFamily="34" charset="0"/>
              </a:rPr>
              <a:t>로지스틱</a:t>
            </a:r>
            <a:r>
              <a:rPr lang="ko-KR" altLang="en-US" sz="1600" dirty="0">
                <a:cs typeface="Arial" panose="020B0604020202020204" pitchFamily="34" charset="0"/>
              </a:rPr>
              <a:t> 회귀분석은 무엇일까</a:t>
            </a:r>
            <a:r>
              <a:rPr lang="en-US" altLang="ko-KR" sz="1600" dirty="0"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6224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</p:spTree>
    <p:extLst>
      <p:ext uri="{BB962C8B-B14F-4D97-AF65-F5344CB8AC3E}">
        <p14:creationId xmlns:p14="http://schemas.microsoft.com/office/powerpoint/2010/main" val="1787980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6293" y="2686029"/>
            <a:ext cx="8590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cs typeface="Arial" panose="020B0604020202020204" pitchFamily="34" charset="0"/>
              </a:rPr>
              <a:t>로지스틱</a:t>
            </a:r>
            <a:r>
              <a:rPr lang="ko-KR" altLang="en-US" sz="1600" dirty="0">
                <a:cs typeface="Arial" panose="020B0604020202020204" pitchFamily="34" charset="0"/>
              </a:rPr>
              <a:t> 분석에서 최고의 성능을 낼 수 있도록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cs typeface="Arial" panose="020B0604020202020204" pitchFamily="34" charset="0"/>
              </a:rPr>
              <a:t>회귀 방정식을 정규화 하는 방법</a:t>
            </a:r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endParaRPr lang="en-US" altLang="ko-KR" sz="1600" dirty="0"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>
                <a:cs typeface="Arial" panose="020B0604020202020204" pitchFamily="34" charset="0"/>
              </a:rPr>
              <a:t>정규화 </a:t>
            </a:r>
            <a:r>
              <a:rPr lang="en-US" altLang="ko-KR" sz="1600" dirty="0">
                <a:cs typeface="Arial" panose="020B0604020202020204" pitchFamily="34" charset="0"/>
              </a:rPr>
              <a:t>(Regularization): </a:t>
            </a:r>
            <a:r>
              <a:rPr lang="ko-KR" altLang="en-US" sz="1600" dirty="0">
                <a:cs typeface="Arial" panose="020B0604020202020204" pitchFamily="34" charset="0"/>
              </a:rPr>
              <a:t>일정 규칙에 따라 데이터를 변형하여 이용하기 쉽게 하는 것</a:t>
            </a:r>
            <a:endParaRPr lang="en-US" altLang="ko-KR" sz="1600" dirty="0">
              <a:cs typeface="Arial" panose="020B0604020202020204" pitchFamily="34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62248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최상의 부분집합 선택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68622" y="3270332"/>
                <a:ext cx="5543633" cy="1636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el-GR" altLang="ko-KR" sz="1200" dirty="0"/>
                  <a:t>Μ</a:t>
                </a:r>
                <a:r>
                  <a:rPr lang="en-US" altLang="ko-KR" sz="1200" dirty="0"/>
                  <a:t>0</a:t>
                </a:r>
                <a:r>
                  <a:rPr lang="ko-KR" altLang="en-US" sz="1200" dirty="0"/>
                  <a:t>은 </a:t>
                </a:r>
                <a:r>
                  <a:rPr lang="ko-KR" altLang="en-US" sz="1200" dirty="0" err="1"/>
                  <a:t>설명변수를</a:t>
                </a:r>
                <a:r>
                  <a:rPr lang="ko-KR" altLang="en-US" sz="1200" dirty="0"/>
                  <a:t> 하나도 포함하지 않는 </a:t>
                </a:r>
                <a:r>
                  <a:rPr lang="ko-KR" altLang="en-US" sz="1200" dirty="0" err="1"/>
                  <a:t>영모델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(Null model).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2. k = 1, 2, ... p</a:t>
                </a:r>
                <a:r>
                  <a:rPr lang="ko-KR" altLang="en-US" sz="1200" dirty="0"/>
                  <a:t>에 대하여</a:t>
                </a:r>
                <a:r>
                  <a:rPr lang="en-US" altLang="ko-KR" sz="1200" dirty="0"/>
                  <a:t>,</a:t>
                </a:r>
              </a:p>
              <a:p>
                <a:r>
                  <a:rPr lang="en-US" altLang="ko-KR" sz="1200" dirty="0"/>
                  <a:t>    (a) </a:t>
                </a:r>
                <a:r>
                  <a:rPr lang="ko-KR" altLang="en-US" sz="1200" dirty="0"/>
                  <a:t>정확히 </a:t>
                </a:r>
                <a:r>
                  <a:rPr lang="en-US" altLang="ko-KR" sz="1200" dirty="0"/>
                  <a:t>k</a:t>
                </a:r>
                <a:r>
                  <a:rPr lang="ko-KR" altLang="en-US" sz="1200" dirty="0"/>
                  <a:t>개의 </a:t>
                </a:r>
                <a:r>
                  <a:rPr lang="ko-KR" altLang="en-US" sz="1200" dirty="0" err="1"/>
                  <a:t>설명변수를</a:t>
                </a:r>
                <a:r>
                  <a:rPr lang="ko-KR" altLang="en-US" sz="1200" dirty="0"/>
                  <a:t> 포함하는 모든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1200" dirty="0"/>
                  <a:t>개의 모델 방정식을 구한다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    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1200" dirty="0"/>
                  <a:t>개의 모델 중 최고의 모델을 골라 </a:t>
                </a:r>
                <a:r>
                  <a:rPr lang="en-US" altLang="ko-KR" sz="1200" dirty="0"/>
                  <a:t>M</a:t>
                </a:r>
                <a:r>
                  <a:rPr lang="en-US" altLang="ko-KR" sz="1200" baseline="-25000" dirty="0"/>
                  <a:t>k</a:t>
                </a:r>
                <a:r>
                  <a:rPr lang="ko-KR" altLang="en-US" sz="1200" dirty="0"/>
                  <a:t>라 한다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        </a:t>
                </a:r>
                <a:r>
                  <a:rPr lang="ko-KR" altLang="en-US" sz="1200" dirty="0"/>
                  <a:t>가장 적은 에러 제곱의 평균을 갖는 모델이 최고의 모델이다</a:t>
                </a:r>
                <a:r>
                  <a:rPr lang="en-US" altLang="ko-KR" sz="1200" dirty="0"/>
                  <a:t>.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3. M</a:t>
                </a:r>
                <a:r>
                  <a:rPr lang="en-US" altLang="ko-KR" sz="1200" baseline="-25000" dirty="0"/>
                  <a:t>0</a:t>
                </a:r>
                <a:r>
                  <a:rPr lang="en-US" altLang="ko-KR" sz="1200" dirty="0"/>
                  <a:t>, ... , </a:t>
                </a:r>
                <a:r>
                  <a:rPr lang="en-US" altLang="ko-KR" sz="1200" dirty="0" err="1"/>
                  <a:t>M</a:t>
                </a:r>
                <a:r>
                  <a:rPr lang="en-US" altLang="ko-KR" sz="1200" baseline="-25000" dirty="0" err="1"/>
                  <a:t>p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중에서 최고의 모델을 선택한다</a:t>
                </a:r>
                <a:r>
                  <a:rPr lang="en-US" altLang="ko-KR" sz="1200" dirty="0"/>
                  <a:t>.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22" y="3270332"/>
                <a:ext cx="5543633" cy="1636858"/>
              </a:xfrm>
              <a:prstGeom prst="rect">
                <a:avLst/>
              </a:prstGeom>
              <a:blipFill>
                <a:blip r:embed="rId3"/>
                <a:stretch>
                  <a:fillRect l="-110" b="-1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68622" y="2490796"/>
            <a:ext cx="702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최상의 부분집합 선택법은</a:t>
            </a:r>
            <a:r>
              <a:rPr lang="en-US" altLang="ko-KR" sz="1200" dirty="0"/>
              <a:t>, </a:t>
            </a:r>
            <a:r>
              <a:rPr lang="ko-KR" altLang="en-US" sz="1200" dirty="0"/>
              <a:t>가진 변수에서 가능한 모든 조합의 </a:t>
            </a:r>
            <a:r>
              <a:rPr lang="ko-KR" altLang="en-US" sz="1200" dirty="0" err="1"/>
              <a:t>로지스틱</a:t>
            </a:r>
            <a:r>
              <a:rPr lang="ko-KR" altLang="en-US" sz="1200" dirty="0"/>
              <a:t> 회귀 방정식을 구성하는 법</a:t>
            </a:r>
          </a:p>
        </p:txBody>
      </p:sp>
    </p:spTree>
    <p:extLst>
      <p:ext uri="{BB962C8B-B14F-4D97-AF65-F5344CB8AC3E}">
        <p14:creationId xmlns:p14="http://schemas.microsoft.com/office/powerpoint/2010/main" val="329903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점진 단계적 선택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8622" y="3270332"/>
            <a:ext cx="53735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el-GR" altLang="ko-KR" sz="1200" dirty="0"/>
              <a:t>Μ</a:t>
            </a:r>
            <a:r>
              <a:rPr lang="en-US" altLang="ko-KR" sz="1200" dirty="0"/>
              <a:t>0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설명변수를</a:t>
            </a:r>
            <a:r>
              <a:rPr lang="ko-KR" altLang="en-US" sz="1200" dirty="0"/>
              <a:t> 하나도 포함하지 않는 </a:t>
            </a:r>
            <a:r>
              <a:rPr lang="ko-KR" altLang="en-US" sz="1200" dirty="0" err="1"/>
              <a:t>영모델</a:t>
            </a:r>
            <a:r>
              <a:rPr lang="ko-KR" altLang="en-US" sz="1200" dirty="0"/>
              <a:t> </a:t>
            </a:r>
            <a:r>
              <a:rPr lang="en-US" altLang="ko-KR" sz="1200" dirty="0"/>
              <a:t>(Null model).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k = 0, 1, 2, ... p-1</a:t>
            </a:r>
            <a:r>
              <a:rPr lang="ko-KR" altLang="en-US" sz="1200" dirty="0"/>
              <a:t>에 대하여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(a) M</a:t>
            </a:r>
            <a:r>
              <a:rPr lang="en-US" altLang="ko-KR" sz="1200" baseline="-25000" dirty="0"/>
              <a:t>k</a:t>
            </a:r>
            <a:r>
              <a:rPr lang="ko-KR" altLang="en-US" sz="1200" dirty="0"/>
              <a:t>에 하나의 </a:t>
            </a:r>
            <a:r>
              <a:rPr lang="ko-KR" altLang="en-US" sz="1200" dirty="0" err="1"/>
              <a:t>설명변수를</a:t>
            </a:r>
            <a:r>
              <a:rPr lang="ko-KR" altLang="en-US" sz="1200" dirty="0"/>
              <a:t> 추가한 모든 </a:t>
            </a:r>
            <a:r>
              <a:rPr lang="en-US" altLang="ko-KR" sz="1200" dirty="0"/>
              <a:t>p-k</a:t>
            </a:r>
            <a:r>
              <a:rPr lang="ko-KR" altLang="en-US" sz="1200" dirty="0"/>
              <a:t>개의 모델 방정식을 구한다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(b) p-k</a:t>
            </a:r>
            <a:r>
              <a:rPr lang="ko-KR" altLang="en-US" sz="1200" dirty="0"/>
              <a:t>개의 모델 중 최고의 모델을 골라 </a:t>
            </a:r>
            <a:r>
              <a:rPr lang="en-US" altLang="ko-KR" sz="1200" dirty="0"/>
              <a:t>M</a:t>
            </a:r>
            <a:r>
              <a:rPr lang="en-US" altLang="ko-KR" sz="1200" baseline="-25000" dirty="0"/>
              <a:t>k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</a:t>
            </a:r>
            <a:r>
              <a:rPr lang="ko-KR" altLang="en-US" sz="1200" dirty="0"/>
              <a:t>가장 적은 에러 제곱의 평균을 갖는 모델이 최고의 모델이다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M0, ... , </a:t>
            </a:r>
            <a:r>
              <a:rPr lang="en-US" altLang="ko-KR" sz="1200" dirty="0" err="1"/>
              <a:t>Mp</a:t>
            </a:r>
            <a:r>
              <a:rPr lang="en-US" altLang="ko-KR" sz="1200" dirty="0"/>
              <a:t> </a:t>
            </a:r>
            <a:r>
              <a:rPr lang="ko-KR" altLang="en-US" sz="1200" dirty="0"/>
              <a:t>중에서 최고의 모델을 선택한다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168622" y="2490796"/>
            <a:ext cx="5445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점진 단계적 선택은 최상의 부분집합 선택에 대한 계산적으로 효율적인 대안</a:t>
            </a:r>
          </a:p>
        </p:txBody>
      </p:sp>
    </p:spTree>
    <p:extLst>
      <p:ext uri="{BB962C8B-B14F-4D97-AF65-F5344CB8AC3E}">
        <p14:creationId xmlns:p14="http://schemas.microsoft.com/office/powerpoint/2010/main" val="1920644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후진 단계적 선택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8622" y="3270332"/>
            <a:ext cx="6974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l-GR" altLang="ko-KR" sz="1200" dirty="0"/>
              <a:t>Μ</a:t>
            </a:r>
            <a:r>
              <a:rPr lang="en-US" altLang="ko-KR" sz="1200" dirty="0"/>
              <a:t>0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설명변수를</a:t>
            </a:r>
            <a:r>
              <a:rPr lang="ko-KR" altLang="en-US" sz="1200" dirty="0"/>
              <a:t> 하나도 포함하지 않는 </a:t>
            </a:r>
            <a:r>
              <a:rPr lang="ko-KR" altLang="en-US" sz="1200" dirty="0" err="1"/>
              <a:t>영모델</a:t>
            </a:r>
            <a:r>
              <a:rPr lang="ko-KR" altLang="en-US" sz="1200" dirty="0"/>
              <a:t> </a:t>
            </a:r>
            <a:r>
              <a:rPr lang="en-US" altLang="ko-KR" sz="1200" dirty="0"/>
              <a:t>(Null model).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k = p, p-1, p-2.... 1</a:t>
            </a:r>
            <a:r>
              <a:rPr lang="ko-KR" altLang="en-US" sz="1200" dirty="0"/>
              <a:t>에 대하여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(a) k-1</a:t>
            </a:r>
            <a:r>
              <a:rPr lang="ko-KR" altLang="en-US" sz="1200" dirty="0"/>
              <a:t>개의 설명 변수에 대하여 </a:t>
            </a:r>
            <a:r>
              <a:rPr lang="en-US" altLang="ko-KR" sz="1200" dirty="0"/>
              <a:t>M</a:t>
            </a:r>
            <a:r>
              <a:rPr lang="en-US" altLang="ko-KR" sz="1200" baseline="-25000" dirty="0"/>
              <a:t>k</a:t>
            </a:r>
            <a:r>
              <a:rPr lang="ko-KR" altLang="en-US" sz="1200" dirty="0"/>
              <a:t>에서 하나의 </a:t>
            </a:r>
            <a:r>
              <a:rPr lang="ko-KR" altLang="en-US" sz="1200" dirty="0" err="1"/>
              <a:t>설명변수를</a:t>
            </a:r>
            <a:r>
              <a:rPr lang="ko-KR" altLang="en-US" sz="1200" dirty="0"/>
              <a:t> 제외한 모든 </a:t>
            </a:r>
            <a:r>
              <a:rPr lang="en-US" altLang="ko-KR" sz="1200" dirty="0"/>
              <a:t>k</a:t>
            </a:r>
            <a:r>
              <a:rPr lang="ko-KR" altLang="en-US" sz="1200" dirty="0"/>
              <a:t>개의 모델을 고려한다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(b) k</a:t>
            </a:r>
            <a:r>
              <a:rPr lang="ko-KR" altLang="en-US" sz="1200" dirty="0"/>
              <a:t>개의 모델 중 최고의 모델을 골라 </a:t>
            </a:r>
            <a:r>
              <a:rPr lang="en-US" altLang="ko-KR" sz="1200" dirty="0"/>
              <a:t>M</a:t>
            </a:r>
            <a:r>
              <a:rPr lang="en-US" altLang="ko-KR" sz="1200" baseline="-25000" dirty="0"/>
              <a:t>k-1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</a:t>
            </a:r>
            <a:r>
              <a:rPr lang="ko-KR" altLang="en-US" sz="1200" dirty="0"/>
              <a:t>가장 적은 에러 제곱의 평균을 갖는 모델이 최고의 모델이다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M</a:t>
            </a:r>
            <a:r>
              <a:rPr lang="en-US" altLang="ko-KR" sz="1200" baseline="-25000" dirty="0"/>
              <a:t>0</a:t>
            </a:r>
            <a:r>
              <a:rPr lang="en-US" altLang="ko-KR" sz="1200" dirty="0"/>
              <a:t>, ... , </a:t>
            </a:r>
            <a:r>
              <a:rPr lang="en-US" altLang="ko-KR" sz="1200" dirty="0" err="1"/>
              <a:t>M</a:t>
            </a:r>
            <a:r>
              <a:rPr lang="en-US" altLang="ko-KR" sz="1200" baseline="-25000" dirty="0" err="1"/>
              <a:t>p</a:t>
            </a:r>
            <a:r>
              <a:rPr lang="en-US" altLang="ko-KR" sz="1200" dirty="0"/>
              <a:t> </a:t>
            </a:r>
            <a:r>
              <a:rPr lang="ko-KR" altLang="en-US" sz="1200" dirty="0"/>
              <a:t>중에서 최고의 모델을 선택한다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168622" y="2490796"/>
            <a:ext cx="5445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후진 단계적 선택은 최상의 부분집합 선택에 대한 계산적으로 효율적인 대안</a:t>
            </a:r>
          </a:p>
        </p:txBody>
      </p:sp>
    </p:spTree>
    <p:extLst>
      <p:ext uri="{BB962C8B-B14F-4D97-AF65-F5344CB8AC3E}">
        <p14:creationId xmlns:p14="http://schemas.microsoft.com/office/powerpoint/2010/main" val="1488840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803" y="2580882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기존의 최소 제곱 적합 공식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01922" y="1857906"/>
            <a:ext cx="8329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Ridge </a:t>
            </a:r>
            <a:r>
              <a:rPr lang="ko-KR" altLang="en-US" sz="1200" dirty="0"/>
              <a:t>회귀 모형에서는 가중치들의 </a:t>
            </a:r>
            <a:r>
              <a:rPr lang="ko-KR" altLang="en-US" sz="1200" dirty="0" err="1"/>
              <a:t>제곱합</a:t>
            </a:r>
            <a:r>
              <a:rPr lang="en-US" altLang="ko-KR" sz="1200" dirty="0"/>
              <a:t>(squared sum of weights)</a:t>
            </a:r>
            <a:r>
              <a:rPr lang="ko-KR" altLang="en-US" sz="1200" dirty="0"/>
              <a:t>을 최소화하는 것을 추가적인 제약 조건으로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6" y="4391722"/>
            <a:ext cx="24860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387" y="2429128"/>
            <a:ext cx="2195513" cy="5805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861" y="3572350"/>
            <a:ext cx="2195513" cy="580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5" y="2518962"/>
            <a:ext cx="1266825" cy="36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258" y="3692193"/>
            <a:ext cx="276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200" dirty="0"/>
              <a:t>β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부여한 </a:t>
            </a:r>
            <a:r>
              <a:rPr lang="en-US" altLang="ko-KR" sz="1200" dirty="0"/>
              <a:t>Ridge regression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650" y="3530892"/>
            <a:ext cx="1104900" cy="6477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5867400" y="2429128"/>
            <a:ext cx="0" cy="580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6899" y="36592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0184" y="2254772"/>
            <a:ext cx="2946003" cy="34288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84057" y="448182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를</a:t>
            </a:r>
            <a:r>
              <a:rPr lang="ko-KR" altLang="en-US" sz="1200" dirty="0"/>
              <a:t> 최소화 하는 방식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1922" y="6184732"/>
            <a:ext cx="725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선정한 </a:t>
            </a:r>
            <a:r>
              <a:rPr lang="el-GR" altLang="ko-KR" sz="1200" dirty="0"/>
              <a:t>λ</a:t>
            </a:r>
            <a:r>
              <a:rPr lang="ko-KR" altLang="en-US" sz="1200" dirty="0"/>
              <a:t>값을 기반으로</a:t>
            </a:r>
            <a:r>
              <a:rPr lang="en-US" altLang="ko-KR" sz="1200" dirty="0"/>
              <a:t>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대해서 정규화</a:t>
            </a:r>
          </a:p>
        </p:txBody>
      </p:sp>
    </p:spTree>
    <p:extLst>
      <p:ext uri="{BB962C8B-B14F-4D97-AF65-F5344CB8AC3E}">
        <p14:creationId xmlns:p14="http://schemas.microsoft.com/office/powerpoint/2010/main" val="411391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1907" y="6391476"/>
            <a:ext cx="725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선정한 </a:t>
            </a:r>
            <a:r>
              <a:rPr lang="el-GR" altLang="ko-KR" sz="1200" dirty="0"/>
              <a:t>λ</a:t>
            </a:r>
            <a:r>
              <a:rPr lang="ko-KR" altLang="en-US" sz="1200" dirty="0"/>
              <a:t>값을 기반으로</a:t>
            </a:r>
            <a:r>
              <a:rPr lang="en-US" altLang="ko-KR" sz="1200" dirty="0"/>
              <a:t>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가 변하는 그래프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61" y="1652587"/>
            <a:ext cx="7667625" cy="40481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47531" y="5700712"/>
            <a:ext cx="19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L2 Regularization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12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Lasso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1803" y="2580882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기존의 최소 제곱 적합 공식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901922" y="1857906"/>
            <a:ext cx="8329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Ridge </a:t>
            </a:r>
            <a:r>
              <a:rPr lang="ko-KR" altLang="en-US" sz="1200" dirty="0"/>
              <a:t>회귀 모형에서는 가중치들의 </a:t>
            </a:r>
            <a:r>
              <a:rPr lang="ko-KR" altLang="en-US" sz="1200" dirty="0" err="1"/>
              <a:t>제곱합</a:t>
            </a:r>
            <a:r>
              <a:rPr lang="en-US" altLang="ko-KR" sz="1200" dirty="0"/>
              <a:t>(squared sum of weights)</a:t>
            </a:r>
            <a:r>
              <a:rPr lang="ko-KR" altLang="en-US" sz="1200" dirty="0"/>
              <a:t>을 최소화하는 것을 추가적인 제약 조건으로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7" y="2429128"/>
            <a:ext cx="2195513" cy="580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5" y="2518962"/>
            <a:ext cx="1266825" cy="36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258" y="3692193"/>
            <a:ext cx="276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|</a:t>
            </a:r>
            <a:r>
              <a:rPr lang="el-GR" altLang="ko-KR" sz="1200" dirty="0"/>
              <a:t>β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부여한 </a:t>
            </a:r>
            <a:r>
              <a:rPr lang="en-US" altLang="ko-KR" sz="1200" dirty="0"/>
              <a:t>Ridge regression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867400" y="2429128"/>
            <a:ext cx="0" cy="580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6899" y="36592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094" y="3536159"/>
            <a:ext cx="1047750" cy="6477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271" y="3571384"/>
            <a:ext cx="2195513" cy="5805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431" y="2429128"/>
            <a:ext cx="3060073" cy="37023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01922" y="6184732"/>
            <a:ext cx="725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선정한 </a:t>
            </a:r>
            <a:r>
              <a:rPr lang="el-GR" altLang="ko-KR" sz="1200" dirty="0"/>
              <a:t>λ</a:t>
            </a:r>
            <a:r>
              <a:rPr lang="ko-KR" altLang="en-US" sz="1200" dirty="0"/>
              <a:t>값을 기반으로</a:t>
            </a:r>
            <a:r>
              <a:rPr lang="en-US" altLang="ko-KR" sz="1200" dirty="0"/>
              <a:t>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대해서 정규화</a:t>
            </a:r>
            <a:endParaRPr lang="en-US" altLang="ko-KR" sz="1200" dirty="0"/>
          </a:p>
          <a:p>
            <a:r>
              <a:rPr lang="en-US" altLang="ko-KR" sz="1200" dirty="0"/>
              <a:t># Lasso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패널티는</a:t>
            </a:r>
            <a:r>
              <a:rPr lang="ko-KR" altLang="en-US" sz="1200" dirty="0"/>
              <a:t> </a:t>
            </a:r>
            <a:r>
              <a:rPr lang="en-US" altLang="ko-KR" sz="1200" dirty="0"/>
              <a:t>|</a:t>
            </a:r>
            <a:r>
              <a:rPr lang="el-GR" altLang="ko-KR" sz="1200" dirty="0"/>
              <a:t>β</a:t>
            </a:r>
            <a:r>
              <a:rPr lang="en-US" altLang="ko-KR" sz="1200" dirty="0"/>
              <a:t>| </a:t>
            </a:r>
            <a:r>
              <a:rPr lang="ko-KR" altLang="en-US" sz="1200" dirty="0"/>
              <a:t>를 부여하기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를 </a:t>
            </a:r>
            <a:r>
              <a:rPr lang="en-US" altLang="ko-KR" sz="1200" dirty="0"/>
              <a:t>0</a:t>
            </a:r>
            <a:r>
              <a:rPr lang="ko-KR" altLang="en-US" sz="1200" dirty="0"/>
              <a:t>까지 감소시킨다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808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5998" y="6450288"/>
            <a:ext cx="7253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선정한 </a:t>
            </a:r>
            <a:r>
              <a:rPr lang="el-GR" altLang="ko-KR" sz="1200" dirty="0"/>
              <a:t>λ</a:t>
            </a:r>
            <a:r>
              <a:rPr lang="ko-KR" altLang="en-US" sz="1200" dirty="0"/>
              <a:t>값을 기반으로</a:t>
            </a:r>
            <a:r>
              <a:rPr lang="en-US" altLang="ko-KR" sz="1200" dirty="0"/>
              <a:t> </a:t>
            </a:r>
            <a:r>
              <a:rPr lang="ko-KR" altLang="en-US" sz="1200" dirty="0"/>
              <a:t>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패널티를</a:t>
            </a:r>
            <a:r>
              <a:rPr lang="ko-KR" altLang="en-US" sz="1200" dirty="0"/>
              <a:t> 부여하여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변수의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가 변하는 그래프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77" y="1171776"/>
            <a:ext cx="8896350" cy="4686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99931" y="5858076"/>
            <a:ext cx="19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L1 Regularization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203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정규화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(Regularization)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모형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74" y="2986085"/>
            <a:ext cx="2324100" cy="1647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" y="2833686"/>
            <a:ext cx="4038600" cy="1952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90750" y="2986085"/>
            <a:ext cx="742950" cy="1647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10450" y="2905125"/>
            <a:ext cx="914400" cy="1728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15998" y="5488263"/>
            <a:ext cx="458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Lasso L1 regularization</a:t>
            </a:r>
            <a:r>
              <a:rPr lang="ko-KR" altLang="en-US" sz="1200" dirty="0"/>
              <a:t>에 의해 </a:t>
            </a:r>
            <a:r>
              <a:rPr lang="en-US" altLang="ko-KR" sz="1200" dirty="0"/>
              <a:t>coefficient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되어버린 변수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이를 변수의 선택 </a:t>
            </a:r>
            <a:r>
              <a:rPr lang="en-US" altLang="ko-KR" sz="1200" dirty="0"/>
              <a:t>‘Feature selection’ </a:t>
            </a:r>
            <a:r>
              <a:rPr lang="ko-KR" altLang="en-US" sz="1200" dirty="0"/>
              <a:t>이라고도 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305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4305" y="3133898"/>
            <a:ext cx="10394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cs typeface="Arial" panose="020B0604020202020204" pitchFamily="34" charset="0"/>
              </a:rPr>
              <a:t>선형 회귀 </a:t>
            </a:r>
            <a:r>
              <a:rPr lang="en-US" altLang="ko-KR" sz="3600" b="1" dirty="0">
                <a:cs typeface="Arial" panose="020B0604020202020204" pitchFamily="34" charset="0"/>
              </a:rPr>
              <a:t>R</a:t>
            </a:r>
            <a:r>
              <a:rPr lang="ko-KR" altLang="en-US" sz="3600" b="1" dirty="0">
                <a:cs typeface="Arial" panose="020B0604020202020204" pitchFamily="34" charset="0"/>
              </a:rPr>
              <a:t>프로그래밍 실습</a:t>
            </a:r>
            <a:endParaRPr lang="en-US" altLang="ko-KR" sz="3600" b="1" dirty="0">
              <a:cs typeface="Arial" panose="020B0604020202020204" pitchFamily="34" charset="0"/>
            </a:endParaRPr>
          </a:p>
          <a:p>
            <a:pPr algn="ctr"/>
            <a:r>
              <a:rPr lang="en-US" altLang="ko-KR" sz="3600" b="1" dirty="0">
                <a:cs typeface="Arial" panose="020B0604020202020204" pitchFamily="34" charset="0"/>
              </a:rPr>
              <a:t>(</a:t>
            </a:r>
            <a:r>
              <a:rPr lang="ko-KR" altLang="en-US" sz="3600" b="1" dirty="0">
                <a:cs typeface="Arial" panose="020B0604020202020204" pitchFamily="34" charset="0"/>
              </a:rPr>
              <a:t>참고용</a:t>
            </a:r>
            <a:r>
              <a:rPr lang="en-US" altLang="ko-KR" sz="3600" b="1" dirty="0"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608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6224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744" y="1971395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/>
              <a:t>자료의 특성에 의한 데이터의 구분</a:t>
            </a:r>
          </a:p>
          <a:p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	</a:t>
            </a:r>
            <a:r>
              <a:rPr lang="ko-KR" altLang="en-US" sz="1400" dirty="0" err="1"/>
              <a:t>연속형</a:t>
            </a:r>
            <a:r>
              <a:rPr lang="ko-KR" altLang="en-US" sz="1400" dirty="0"/>
              <a:t> 변수 (</a:t>
            </a:r>
            <a:r>
              <a:rPr lang="ko-KR" altLang="en-US" sz="1400" dirty="0" err="1"/>
              <a:t>Continuous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variable</a:t>
            </a:r>
            <a:r>
              <a:rPr lang="ko-KR" altLang="en-US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온도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키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몸무게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나이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...</a:t>
            </a:r>
            <a:endParaRPr lang="ko-KR" altLang="en-US" sz="12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400" dirty="0"/>
              <a:t>범주형 변수 (</a:t>
            </a:r>
            <a:r>
              <a:rPr lang="ko-KR" altLang="en-US" sz="1400" dirty="0" err="1"/>
              <a:t>Categorical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variable</a:t>
            </a:r>
            <a:r>
              <a:rPr lang="ko-KR" altLang="en-US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성별 (남, 여)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혈액형 (AB,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O</a:t>
            </a:r>
            <a:r>
              <a:rPr lang="ko-KR" altLang="en-US" sz="1200" dirty="0"/>
              <a:t>)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성적 (</a:t>
            </a:r>
            <a:r>
              <a:rPr lang="ko-KR" altLang="en-US" sz="1200" dirty="0" err="1"/>
              <a:t>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, C, </a:t>
            </a:r>
            <a:r>
              <a:rPr lang="ko-KR" altLang="en-US" sz="1200" dirty="0" err="1"/>
              <a:t>D</a:t>
            </a:r>
            <a:r>
              <a:rPr lang="ko-KR" altLang="en-US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2" name="오른쪽 화살표 1"/>
          <p:cNvSpPr/>
          <p:nvPr/>
        </p:nvSpPr>
        <p:spPr>
          <a:xfrm>
            <a:off x="5010150" y="2819400"/>
            <a:ext cx="1181100" cy="37147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004674" y="4718987"/>
            <a:ext cx="1181100" cy="37147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01519" y="2831068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종속변수가 </a:t>
            </a:r>
            <a:r>
              <a:rPr lang="ko-KR" altLang="en-US" dirty="0" err="1"/>
              <a:t>연속형</a:t>
            </a:r>
            <a:r>
              <a:rPr lang="ko-KR" altLang="en-US" dirty="0"/>
              <a:t> 변수일 때 </a:t>
            </a:r>
            <a:r>
              <a:rPr lang="ko-KR" altLang="en-US" dirty="0" err="1"/>
              <a:t>선형회귀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1518" y="4721130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종속변수가 범주형 변수일 때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</a:p>
        </p:txBody>
      </p:sp>
    </p:spTree>
    <p:extLst>
      <p:ext uri="{BB962C8B-B14F-4D97-AF65-F5344CB8AC3E}">
        <p14:creationId xmlns:p14="http://schemas.microsoft.com/office/powerpoint/2010/main" val="1959653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762" y="9101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실행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1" y="1609925"/>
            <a:ext cx="5402171" cy="42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90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762" y="9101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실행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6762" y="1543735"/>
            <a:ext cx="10567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https://raw.githubusercontent.com/vincentarelbundock/Rdatasets/master/csv/DAAG/mifem.csv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63" y="2576512"/>
            <a:ext cx="6128838" cy="29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98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762" y="9101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실행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36" y="1712945"/>
            <a:ext cx="76104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61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데이터 살펴보기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12" y="2121197"/>
            <a:ext cx="4305300" cy="8001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012" y="1385887"/>
            <a:ext cx="6353175" cy="460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857250" y="3686174"/>
                <a:ext cx="6096000" cy="17729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dirty="0"/>
                  <a:t>logit(p(x)) = ln(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ko-KR" dirty="0"/>
                  <a:t>) = </a:t>
                </a:r>
                <a:r>
                  <a:rPr lang="el-GR" altLang="ko-KR" dirty="0"/>
                  <a:t>α</a:t>
                </a:r>
                <a:r>
                  <a:rPr lang="en-US" altLang="ko-KR" dirty="0"/>
                  <a:t> + </a:t>
                </a:r>
                <a:r>
                  <a:rPr lang="el-GR" altLang="ko-KR" dirty="0"/>
                  <a:t>β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 err="1"/>
                  <a:t>χ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/>
                  <a:t> ...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위 모델을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에 대해서 풀면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Pr</a:t>
                </a:r>
                <a:r>
                  <a:rPr lang="en-US" altLang="ko-KR" dirty="0"/>
                  <a:t>(Y = 1|x)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3686174"/>
                <a:ext cx="6096000" cy="1772921"/>
              </a:xfrm>
              <a:prstGeom prst="rect">
                <a:avLst/>
              </a:prstGeom>
              <a:blipFill>
                <a:blip r:embed="rId4"/>
                <a:stretch>
                  <a:fillRect l="-900" t="-687" b="-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123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데이터 수집하기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810" y="1125827"/>
            <a:ext cx="5067190" cy="5090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62" y="2169785"/>
            <a:ext cx="4782118" cy="107824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55" y="4298224"/>
            <a:ext cx="963004" cy="24692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55" y="3670964"/>
            <a:ext cx="2857500" cy="2762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55" y="1632260"/>
            <a:ext cx="4810125" cy="2667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755" y="4785743"/>
            <a:ext cx="5534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04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방정식 구하기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70" y="2642751"/>
            <a:ext cx="6467475" cy="295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194" y="1723588"/>
            <a:ext cx="4903239" cy="47252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62" y="3898776"/>
            <a:ext cx="2085975" cy="4000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6762" y="3552060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분석 </a:t>
            </a:r>
            <a:r>
              <a:rPr lang="en-US" altLang="ko-KR" sz="1100" dirty="0" err="1">
                <a:latin typeface="Arial" panose="020B0604020202020204" pitchFamily="34" charset="0"/>
                <a:cs typeface="Arial" panose="020B0604020202020204" pitchFamily="34" charset="0"/>
              </a:rPr>
              <a:t>glm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함수의 결과는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를 생성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6762" y="4655660"/>
            <a:ext cx="52180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outcome == " dead"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의 의미는 죽은 환자를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생존 환자를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으로 취급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~ .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의미는 종속변수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을 제외한 모든 변수를 독립변수로 사용한다는 뜻</a:t>
            </a:r>
          </a:p>
        </p:txBody>
      </p:sp>
    </p:spTree>
    <p:extLst>
      <p:ext uri="{BB962C8B-B14F-4D97-AF65-F5344CB8AC3E}">
        <p14:creationId xmlns:p14="http://schemas.microsoft.com/office/powerpoint/2010/main" val="2540083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672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방정식 구하기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562100"/>
            <a:ext cx="5543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97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Odds ratio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방정식 구하기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69" y="1543887"/>
            <a:ext cx="2476500" cy="2114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92" y="1858212"/>
            <a:ext cx="2400300" cy="1800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69" y="4368048"/>
            <a:ext cx="3352800" cy="2314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992" y="4568073"/>
            <a:ext cx="2933700" cy="1933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2241" y="1113000"/>
            <a:ext cx="8451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모델의 </a:t>
            </a:r>
            <a:r>
              <a:rPr lang="el-GR" altLang="ko-KR" sz="1100" dirty="0"/>
              <a:t>β</a:t>
            </a:r>
            <a:endParaRPr lang="en-US" altLang="ko-KR" sz="1100" dirty="0"/>
          </a:p>
          <a:p>
            <a:pPr algn="ctr"/>
            <a:r>
              <a:rPr lang="en-US" altLang="ko-KR" sz="1100" dirty="0"/>
              <a:t>coefficient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54548" y="1113000"/>
                <a:ext cx="909224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Cambria Math" panose="02040503050406030204" pitchFamily="18" charset="0"/>
                  </a:rPr>
                  <a:t>Exponential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l-GR" altLang="ko-KR" sz="1100" dirty="0" smtClean="0"/>
                            <m:t>β</m:t>
                          </m:r>
                        </m:sup>
                      </m:sSup>
                    </m:oMath>
                  </m:oMathPara>
                </a14:m>
                <a:endParaRPr lang="en-US" altLang="ko-KR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548" y="1113000"/>
                <a:ext cx="909224" cy="473591"/>
              </a:xfrm>
              <a:prstGeom prst="rect">
                <a:avLst/>
              </a:prstGeom>
              <a:blipFill>
                <a:blip r:embed="rId6"/>
                <a:stretch>
                  <a:fillRect t="-1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08808" y="5627850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95% confidence interval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0128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87" y="2227485"/>
            <a:ext cx="6362700" cy="18383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1040971"/>
            <a:ext cx="5524500" cy="5516279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프로그래밍 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Odds ratio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방정식 구하기</a:t>
            </a:r>
          </a:p>
        </p:txBody>
      </p:sp>
    </p:spTree>
    <p:extLst>
      <p:ext uri="{BB962C8B-B14F-4D97-AF65-F5344CB8AC3E}">
        <p14:creationId xmlns:p14="http://schemas.microsoft.com/office/powerpoint/2010/main" val="1051884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179" y="1542959"/>
            <a:ext cx="85345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/>
              <a:t>로지스틱과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선형회귀의</a:t>
            </a:r>
            <a:r>
              <a:rPr lang="ko-KR" altLang="en-US" sz="1600" dirty="0"/>
              <a:t> 차이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종속변수와 독립변수의 뜻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종속변수에 대한 </a:t>
            </a:r>
            <a:r>
              <a:rPr lang="en-US" altLang="ko-KR" sz="1600" dirty="0"/>
              <a:t>Coefficient</a:t>
            </a:r>
            <a:r>
              <a:rPr lang="ko-KR" altLang="en-US" sz="1600" dirty="0"/>
              <a:t> 개념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 err="1"/>
              <a:t>손실함수와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최소제곱법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 err="1"/>
              <a:t>오즈비의</a:t>
            </a:r>
            <a:r>
              <a:rPr lang="ko-KR" altLang="en-US" sz="1600" dirty="0"/>
              <a:t> 뜻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자료의 특성에 따른 </a:t>
            </a:r>
            <a:r>
              <a:rPr lang="ko-KR" altLang="en-US" sz="1600" dirty="0" err="1"/>
              <a:t>오즈비의</a:t>
            </a:r>
            <a:r>
              <a:rPr lang="ko-KR" altLang="en-US" sz="1600" dirty="0"/>
              <a:t> 해석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정확도</a:t>
            </a:r>
            <a:r>
              <a:rPr lang="en-US" altLang="ko-KR" sz="1600" dirty="0"/>
              <a:t>, </a:t>
            </a:r>
            <a:r>
              <a:rPr lang="ko-KR" altLang="en-US" sz="1600" dirty="0"/>
              <a:t>민감도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특이도의</a:t>
            </a:r>
            <a:r>
              <a:rPr lang="ko-KR" altLang="en-US" sz="1600" dirty="0"/>
              <a:t> 개념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'</a:t>
            </a:r>
            <a:r>
              <a:rPr lang="ko-KR" altLang="en-US" sz="1600" dirty="0"/>
              <a:t>정확도만이 높다고 좋은 모델은 아니다</a:t>
            </a:r>
            <a:r>
              <a:rPr lang="en-US" altLang="ko-KR" sz="1600" dirty="0"/>
              <a:t>' </a:t>
            </a:r>
            <a:r>
              <a:rPr lang="ko-KR" altLang="en-US" sz="1600" dirty="0"/>
              <a:t>라는 말을 이해할 수 있다</a:t>
            </a:r>
            <a:r>
              <a:rPr lang="en-US" altLang="ko-KR" sz="16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ROC curve</a:t>
            </a:r>
            <a:r>
              <a:rPr lang="ko-KR" altLang="en-US" sz="1600" dirty="0"/>
              <a:t>와 </a:t>
            </a:r>
            <a:r>
              <a:rPr lang="en-US" altLang="ko-KR" sz="1600" dirty="0"/>
              <a:t>AUC</a:t>
            </a:r>
            <a:r>
              <a:rPr lang="ko-KR" altLang="en-US" sz="1600" dirty="0"/>
              <a:t>의 뜻을 안다</a:t>
            </a:r>
            <a:r>
              <a:rPr lang="en-US" altLang="ko-KR" sz="16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정규화의 목적을 이해하고 있다</a:t>
            </a:r>
            <a:r>
              <a:rPr lang="en-US" altLang="ko-KR" sz="16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강의 자료에서 주어진 </a:t>
            </a:r>
            <a:r>
              <a:rPr lang="en-US" altLang="ko-KR" sz="1600" dirty="0"/>
              <a:t>4</a:t>
            </a:r>
            <a:r>
              <a:rPr lang="ko-KR" altLang="en-US" sz="1600" dirty="0"/>
              <a:t>가지 모델을 정규화 하는 방법에 대한 이해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Feature selection</a:t>
            </a:r>
          </a:p>
          <a:p>
            <a:pPr algn="ctr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0899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회귀 이론의 기본 개념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10343" y="2361924"/>
            <a:ext cx="96665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회귀분석: 변수와 변수 사이의 관계를 알아보기 위한 통계적 분석방법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/>
              <a:t>독립변수</a:t>
            </a:r>
            <a:r>
              <a:rPr lang="ko-KR" altLang="en-US" dirty="0"/>
              <a:t> (</a:t>
            </a:r>
            <a:r>
              <a:rPr lang="ko-KR" altLang="en-US" dirty="0" err="1"/>
              <a:t>Independent</a:t>
            </a:r>
            <a:r>
              <a:rPr lang="ko-KR" altLang="en-US" dirty="0"/>
              <a:t> </a:t>
            </a:r>
            <a:r>
              <a:rPr lang="ko-KR" altLang="en-US" dirty="0" err="1"/>
              <a:t>variable</a:t>
            </a:r>
            <a:r>
              <a:rPr lang="ko-KR" altLang="en-US" dirty="0"/>
              <a:t>): 종속변수에 영향을 미치는 변수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/>
              <a:t>종속변수</a:t>
            </a:r>
            <a:r>
              <a:rPr lang="ko-KR" altLang="en-US" dirty="0"/>
              <a:t> (</a:t>
            </a:r>
            <a:r>
              <a:rPr lang="ko-KR" altLang="en-US" dirty="0" err="1"/>
              <a:t>Dependent</a:t>
            </a:r>
            <a:r>
              <a:rPr lang="ko-KR" altLang="en-US" dirty="0"/>
              <a:t> </a:t>
            </a:r>
            <a:r>
              <a:rPr lang="ko-KR" altLang="en-US" dirty="0" err="1"/>
              <a:t>variable</a:t>
            </a:r>
            <a:r>
              <a:rPr lang="ko-KR" altLang="en-US" dirty="0"/>
              <a:t>): 분석의 대상이 되는 변수</a:t>
            </a:r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 err="1"/>
              <a:t>로지스틱</a:t>
            </a:r>
            <a:r>
              <a:rPr lang="ko-KR" altLang="en-US" dirty="0"/>
              <a:t> 회귀분석에서 종속변수는 범주형 변수로서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생존</a:t>
            </a:r>
            <a:r>
              <a:rPr lang="en-US" altLang="ko-KR" dirty="0"/>
              <a:t>/</a:t>
            </a:r>
            <a:r>
              <a:rPr lang="ko-KR" altLang="en-US" dirty="0"/>
              <a:t>죽음</a:t>
            </a:r>
            <a:r>
              <a:rPr lang="en-US" altLang="ko-KR" dirty="0"/>
              <a:t>, Pass/Fail, </a:t>
            </a:r>
            <a:r>
              <a:rPr lang="ko-KR" altLang="en-US" dirty="0"/>
              <a:t>양성</a:t>
            </a:r>
            <a:r>
              <a:rPr lang="en-US" altLang="ko-KR" dirty="0"/>
              <a:t>/</a:t>
            </a:r>
            <a:r>
              <a:rPr lang="ko-KR" altLang="en-US" dirty="0"/>
              <a:t>음성 등 일반적으로 두개의 범주를 가지는 경우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선형회귀에서 종속변수는 </a:t>
            </a:r>
            <a:r>
              <a:rPr lang="ko-KR" altLang="en-US" dirty="0" err="1"/>
              <a:t>연속형</a:t>
            </a:r>
            <a:r>
              <a:rPr lang="ko-KR" altLang="en-US" dirty="0"/>
              <a:t> 변수이다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2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이론의 기본 개념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1895475"/>
            <a:ext cx="1657350" cy="742950"/>
          </a:xfrm>
          <a:prstGeom prst="rect">
            <a:avLst/>
          </a:prstGeom>
        </p:spPr>
      </p:pic>
      <p:pic>
        <p:nvPicPr>
          <p:cNvPr id="21506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1252537"/>
            <a:ext cx="3048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6500" y="218122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로지스틱</a:t>
            </a:r>
            <a:r>
              <a:rPr lang="ko-KR" altLang="en-US" dirty="0"/>
              <a:t> 모형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8188" y="3682717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데이터의 종속변수 </a:t>
            </a:r>
            <a:r>
              <a:rPr lang="en-US" altLang="ko-KR" dirty="0"/>
              <a:t>y</a:t>
            </a:r>
            <a:r>
              <a:rPr lang="ko-KR" altLang="en-US" dirty="0"/>
              <a:t>의 결과는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1, </a:t>
            </a:r>
            <a:r>
              <a:rPr lang="ko-KR" altLang="en-US" dirty="0"/>
              <a:t>두 개의 경우만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42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이론의 기본 개념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2987" y="1443041"/>
            <a:ext cx="927209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선형 회귀분석은 종속변수가 </a:t>
            </a:r>
            <a:r>
              <a:rPr lang="ko-KR" altLang="en-US" sz="1400" dirty="0" err="1"/>
              <a:t>연속형인</a:t>
            </a:r>
            <a:r>
              <a:rPr lang="ko-KR" altLang="en-US" sz="1400" dirty="0"/>
              <a:t> 경우 적용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로지스틱</a:t>
            </a:r>
            <a:r>
              <a:rPr lang="ko-KR" altLang="en-US" sz="1400" dirty="0"/>
              <a:t> 회귀분석은 종속 변수가 범주형 변수 </a:t>
            </a:r>
            <a:r>
              <a:rPr lang="en-US" altLang="ko-KR" sz="1400" dirty="0"/>
              <a:t>(0, 1) </a:t>
            </a:r>
            <a:r>
              <a:rPr lang="ko-KR" altLang="en-US" sz="1400" dirty="0"/>
              <a:t>인 경우에 사용하는 회귀분석 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로지스틱</a:t>
            </a:r>
            <a:r>
              <a:rPr lang="ko-KR" altLang="en-US" sz="1400" dirty="0"/>
              <a:t> 회귀모형의 종속변수는 </a:t>
            </a:r>
            <a:r>
              <a:rPr lang="en-US" altLang="ko-KR" sz="1400" dirty="0"/>
              <a:t>0, 1 </a:t>
            </a:r>
            <a:r>
              <a:rPr lang="ko-KR" altLang="en-US" sz="1400" dirty="0"/>
              <a:t>두 값만 가지므로 정규분포를 따르지 않는다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따라서 결정 계수 </a:t>
            </a:r>
            <a:r>
              <a:rPr lang="en-US" altLang="ko-KR" sz="1400" dirty="0"/>
              <a:t>(R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)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  <a:r>
              <a:rPr lang="ko-KR" altLang="en-US" sz="1400" dirty="0"/>
              <a:t>매우 낮고 </a:t>
            </a:r>
            <a:r>
              <a:rPr lang="en-US" altLang="ko-KR" sz="1400" dirty="0"/>
              <a:t>F </a:t>
            </a:r>
            <a:r>
              <a:rPr lang="ko-KR" altLang="en-US" sz="1400" dirty="0"/>
              <a:t>검정</a:t>
            </a:r>
            <a:r>
              <a:rPr lang="en-US" altLang="ko-KR" sz="1400" dirty="0"/>
              <a:t>, T-</a:t>
            </a:r>
            <a:r>
              <a:rPr lang="ko-KR" altLang="en-US" sz="1400" dirty="0"/>
              <a:t>검정을 사용하여 모형</a:t>
            </a:r>
            <a:r>
              <a:rPr lang="en-US" altLang="ko-KR" sz="1400" dirty="0"/>
              <a:t>, </a:t>
            </a:r>
            <a:r>
              <a:rPr lang="ko-KR" altLang="en-US" sz="1400" dirty="0"/>
              <a:t>회귀 계수 유의성 검정을 하는데 문제가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00" y="3777500"/>
            <a:ext cx="3872626" cy="28709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266" y="3006007"/>
            <a:ext cx="4007884" cy="38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3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이론의 기본 개념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63" y="2576512"/>
            <a:ext cx="6128838" cy="2982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62" y="208597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실습에 사용할 </a:t>
            </a:r>
            <a:r>
              <a:rPr lang="ko-KR" altLang="en-US" dirty="0" err="1"/>
              <a:t>데이터셋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1" y="1705175"/>
            <a:ext cx="5402171" cy="42254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6762" y="5930636"/>
            <a:ext cx="547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종속변수 </a:t>
            </a:r>
            <a:r>
              <a:rPr lang="en-US" altLang="ko-KR" dirty="0"/>
              <a:t>Outcome: Live / Dead 2</a:t>
            </a:r>
            <a:r>
              <a:rPr lang="ko-KR" altLang="en-US" dirty="0"/>
              <a:t>가지 범주형 변수</a:t>
            </a:r>
          </a:p>
        </p:txBody>
      </p:sp>
    </p:spTree>
    <p:extLst>
      <p:ext uri="{BB962C8B-B14F-4D97-AF65-F5344CB8AC3E}">
        <p14:creationId xmlns:p14="http://schemas.microsoft.com/office/powerpoint/2010/main" val="241637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회귀 이론의 기본 개념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33" y="1504950"/>
            <a:ext cx="419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outcome</a:t>
            </a:r>
            <a:r>
              <a:rPr lang="ko-KR" altLang="en-US" dirty="0"/>
              <a:t> </a:t>
            </a:r>
            <a:r>
              <a:rPr lang="en-US" altLang="ko-KR" dirty="0"/>
              <a:t>~ </a:t>
            </a:r>
            <a:r>
              <a:rPr lang="el-GR" altLang="ko-KR" dirty="0"/>
              <a:t>β</a:t>
            </a:r>
            <a:r>
              <a:rPr lang="en-US" altLang="ko-KR" baseline="-25000" dirty="0"/>
              <a:t>1</a:t>
            </a:r>
            <a:r>
              <a:rPr lang="en-US" altLang="ko-KR" dirty="0"/>
              <a:t>χ</a:t>
            </a:r>
            <a:r>
              <a:rPr lang="en-US" altLang="ko-KR" baseline="-25000" dirty="0"/>
              <a:t>1</a:t>
            </a:r>
            <a:r>
              <a:rPr lang="en-US" altLang="ko-KR" dirty="0"/>
              <a:t> +</a:t>
            </a:r>
            <a:r>
              <a:rPr lang="el-GR" altLang="ko-KR" dirty="0"/>
              <a:t> β</a:t>
            </a:r>
            <a:r>
              <a:rPr lang="en-US" altLang="ko-KR" baseline="-25000" dirty="0"/>
              <a:t>2</a:t>
            </a:r>
            <a:r>
              <a:rPr lang="en-US" altLang="ko-KR" dirty="0"/>
              <a:t>χ</a:t>
            </a:r>
            <a:r>
              <a:rPr lang="en-US" altLang="ko-KR" baseline="-25000" dirty="0"/>
              <a:t>2</a:t>
            </a:r>
            <a:r>
              <a:rPr lang="en-US" altLang="ko-KR" dirty="0"/>
              <a:t> +</a:t>
            </a:r>
            <a:r>
              <a:rPr lang="el-GR" altLang="ko-KR" dirty="0"/>
              <a:t> β</a:t>
            </a:r>
            <a:r>
              <a:rPr lang="en-US" altLang="ko-KR" baseline="-25000" dirty="0"/>
              <a:t>3</a:t>
            </a:r>
            <a:r>
              <a:rPr lang="en-US" altLang="ko-KR" dirty="0"/>
              <a:t>χ</a:t>
            </a:r>
            <a:r>
              <a:rPr lang="en-US" altLang="ko-KR" baseline="-25000" dirty="0"/>
              <a:t>3</a:t>
            </a:r>
            <a:r>
              <a:rPr lang="en-US" altLang="ko-KR" dirty="0"/>
              <a:t> ... + </a:t>
            </a:r>
            <a:r>
              <a:rPr lang="el-GR" altLang="ko-KR" dirty="0"/>
              <a:t>α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3433" y="2202519"/>
            <a:ext cx="54212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종속변수 </a:t>
            </a:r>
            <a:r>
              <a:rPr lang="en-US" altLang="ko-KR" dirty="0"/>
              <a:t>(outcome): live = 0, dead = 1</a:t>
            </a:r>
          </a:p>
          <a:p>
            <a:endParaRPr lang="en-US" altLang="ko-KR" dirty="0"/>
          </a:p>
          <a:p>
            <a:r>
              <a:rPr lang="ko-KR" altLang="en-US" dirty="0"/>
              <a:t>독립변수</a:t>
            </a:r>
            <a:r>
              <a:rPr lang="en-US" altLang="ko-KR" dirty="0"/>
              <a:t>: age, </a:t>
            </a:r>
            <a:r>
              <a:rPr lang="en-US" altLang="ko-KR" dirty="0" err="1"/>
              <a:t>yronset</a:t>
            </a:r>
            <a:r>
              <a:rPr lang="en-US" altLang="ko-KR" dirty="0"/>
              <a:t>, </a:t>
            </a:r>
            <a:r>
              <a:rPr lang="en-US" altLang="ko-KR" dirty="0" err="1"/>
              <a:t>premi</a:t>
            </a:r>
            <a:r>
              <a:rPr lang="en-US" altLang="ko-KR" dirty="0"/>
              <a:t>, </a:t>
            </a:r>
            <a:r>
              <a:rPr lang="en-US" altLang="ko-KR" dirty="0" err="1"/>
              <a:t>smstat</a:t>
            </a:r>
            <a:r>
              <a:rPr lang="en-US" altLang="ko-KR" dirty="0"/>
              <a:t>, diabetes .....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선형 회귀와 같은 방식으로 해석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37" y="1504950"/>
            <a:ext cx="5495925" cy="46291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92" y="4009863"/>
            <a:ext cx="2775388" cy="25106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6200000">
            <a:off x="794894" y="5069502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Outcome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299909" y="6460093"/>
            <a:ext cx="946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Predicted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196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76762" y="767600"/>
            <a:ext cx="10989425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762" y="2249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로지스틱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회귀분석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62" y="910166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오즈비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odds ratio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7543" y="1782946"/>
                <a:ext cx="7501221" cy="3558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승산비 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오즈비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Odds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ko-KR" dirty="0"/>
                  <a:t> . p</a:t>
                </a:r>
                <a:r>
                  <a:rPr lang="ko-KR" altLang="en-US" dirty="0"/>
                  <a:t>는 임의의 사건이 발생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성공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할 확률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pi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(0, 1)</a:t>
                </a:r>
                <a:r>
                  <a:rPr lang="ko-KR" altLang="en-US" dirty="0"/>
                  <a:t>사이 값을 가지므로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오즈비는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(0,∞) </a:t>
                </a:r>
                <a:r>
                  <a:rPr lang="ko-KR" altLang="en-US" dirty="0"/>
                  <a:t>범위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아래와 같은 모형을 </a:t>
                </a:r>
                <a:r>
                  <a:rPr lang="ko-KR" altLang="en-US" dirty="0" err="1"/>
                  <a:t>로지스틱</a:t>
                </a:r>
                <a:r>
                  <a:rPr lang="ko-KR" altLang="en-US" dirty="0"/>
                  <a:t> 모형이라 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logit(p(x)) = ln(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ko-KR" dirty="0"/>
                  <a:t>) = </a:t>
                </a:r>
                <a:r>
                  <a:rPr lang="el-GR" altLang="ko-KR" dirty="0"/>
                  <a:t>α</a:t>
                </a:r>
                <a:r>
                  <a:rPr lang="en-US" altLang="ko-KR" dirty="0"/>
                  <a:t> + </a:t>
                </a:r>
                <a:r>
                  <a:rPr lang="el-GR" altLang="ko-KR" dirty="0"/>
                  <a:t>β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 err="1"/>
                  <a:t>χ</a:t>
                </a:r>
                <a:r>
                  <a:rPr lang="en-US" altLang="ko-KR" baseline="-25000" dirty="0" err="1"/>
                  <a:t>i</a:t>
                </a:r>
                <a:r>
                  <a:rPr lang="en-US" altLang="ko-KR" dirty="0"/>
                  <a:t> ...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위 모델을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에 대해서 풀면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Pr</a:t>
                </a:r>
                <a:r>
                  <a:rPr lang="en-US" altLang="ko-KR" dirty="0"/>
                  <a:t>(Y = 1|x)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43" y="1782946"/>
                <a:ext cx="7501221" cy="3558988"/>
              </a:xfrm>
              <a:prstGeom prst="rect">
                <a:avLst/>
              </a:prstGeom>
              <a:blipFill>
                <a:blip r:embed="rId3"/>
                <a:stretch>
                  <a:fillRect l="-650" t="-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4031799"/>
            <a:ext cx="5167312" cy="261572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105650" y="3093080"/>
            <a:ext cx="398145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x</a:t>
            </a:r>
            <a:r>
              <a:rPr lang="ko-KR" altLang="en-US" sz="1100" dirty="0"/>
              <a:t> &lt;- </a:t>
            </a:r>
            <a:r>
              <a:rPr lang="ko-KR" altLang="en-US" sz="1100" dirty="0" err="1"/>
              <a:t>seq</a:t>
            </a:r>
            <a:r>
              <a:rPr lang="ko-KR" altLang="en-US" sz="1100" dirty="0"/>
              <a:t>(-3, 3,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=0.2)</a:t>
            </a:r>
          </a:p>
          <a:p>
            <a:r>
              <a:rPr lang="ko-KR" altLang="en-US" sz="1100" dirty="0" err="1"/>
              <a:t>alpha</a:t>
            </a:r>
            <a:r>
              <a:rPr lang="ko-KR" altLang="en-US" sz="1100" dirty="0"/>
              <a:t> = 1.1</a:t>
            </a:r>
          </a:p>
          <a:p>
            <a:r>
              <a:rPr lang="ko-KR" altLang="en-US" sz="1100" dirty="0" err="1"/>
              <a:t>beta</a:t>
            </a:r>
            <a:r>
              <a:rPr lang="ko-KR" altLang="en-US" sz="1100" dirty="0"/>
              <a:t> = 1.5</a:t>
            </a:r>
          </a:p>
          <a:p>
            <a:r>
              <a:rPr lang="ko-KR" altLang="en-US" sz="1100" dirty="0" err="1"/>
              <a:t>y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exp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alpha</a:t>
            </a:r>
            <a:r>
              <a:rPr lang="ko-KR" altLang="en-US" sz="1100" dirty="0"/>
              <a:t> + </a:t>
            </a:r>
            <a:r>
              <a:rPr lang="ko-KR" altLang="en-US" sz="1100" dirty="0" err="1"/>
              <a:t>beta</a:t>
            </a:r>
            <a:r>
              <a:rPr lang="ko-KR" altLang="en-US" sz="1100" dirty="0"/>
              <a:t>*</a:t>
            </a:r>
            <a:r>
              <a:rPr lang="ko-KR" altLang="en-US" sz="1100" dirty="0" err="1"/>
              <a:t>x</a:t>
            </a:r>
            <a:r>
              <a:rPr lang="ko-KR" altLang="en-US" sz="1100" dirty="0"/>
              <a:t>) / (1 + </a:t>
            </a:r>
            <a:r>
              <a:rPr lang="ko-KR" altLang="en-US" sz="1100" dirty="0" err="1"/>
              <a:t>exp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alpha</a:t>
            </a:r>
            <a:r>
              <a:rPr lang="ko-KR" altLang="en-US" sz="1100" dirty="0"/>
              <a:t> + </a:t>
            </a:r>
            <a:r>
              <a:rPr lang="ko-KR" altLang="en-US" sz="1100" dirty="0" err="1"/>
              <a:t>beta</a:t>
            </a:r>
            <a:r>
              <a:rPr lang="ko-KR" altLang="en-US" sz="1100" dirty="0"/>
              <a:t>*</a:t>
            </a:r>
            <a:r>
              <a:rPr lang="ko-KR" altLang="en-US" sz="1100" dirty="0" err="1"/>
              <a:t>x</a:t>
            </a:r>
            <a:r>
              <a:rPr lang="ko-KR" altLang="en-US" sz="1100" dirty="0"/>
              <a:t>))</a:t>
            </a:r>
          </a:p>
          <a:p>
            <a:r>
              <a:rPr lang="ko-KR" altLang="en-US" sz="1100" dirty="0" err="1"/>
              <a:t>plot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x,y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type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b</a:t>
            </a:r>
            <a:r>
              <a:rPr lang="ko-KR" altLang="en-US" sz="11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11301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1547</TotalTime>
  <Words>1703</Words>
  <Application>Microsoft Office PowerPoint</Application>
  <PresentationFormat>와이드스크린</PresentationFormat>
  <Paragraphs>351</Paragraphs>
  <Slides>39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Jeonghoon Lee</dc:creator>
  <cp:lastModifiedBy>Lee Jeonghoon</cp:lastModifiedBy>
  <cp:revision>69</cp:revision>
  <dcterms:created xsi:type="dcterms:W3CDTF">2017-12-11T20:12:50Z</dcterms:created>
  <dcterms:modified xsi:type="dcterms:W3CDTF">2022-04-14T16:49:13Z</dcterms:modified>
</cp:coreProperties>
</file>