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10" r:id="rId3"/>
    <p:sldId id="311" r:id="rId4"/>
    <p:sldId id="312" r:id="rId5"/>
    <p:sldId id="313" r:id="rId6"/>
    <p:sldId id="314" r:id="rId7"/>
    <p:sldId id="318" r:id="rId8"/>
    <p:sldId id="316" r:id="rId9"/>
    <p:sldId id="315" r:id="rId10"/>
    <p:sldId id="31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400" autoAdjust="0"/>
  </p:normalViewPr>
  <p:slideViewPr>
    <p:cSldViewPr snapToGrid="0">
      <p:cViewPr varScale="1">
        <p:scale>
          <a:sx n="112" d="100"/>
          <a:sy n="112" d="100"/>
        </p:scale>
        <p:origin x="588" y="84"/>
      </p:cViewPr>
      <p:guideLst/>
    </p:cSldViewPr>
  </p:slideViewPr>
  <p:outlineViewPr>
    <p:cViewPr>
      <p:scale>
        <a:sx n="50" d="100"/>
        <a:sy n="50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774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7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0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7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6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9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1124" y="3133898"/>
            <a:ext cx="5202258" cy="646331"/>
          </a:xfrm>
          <a:prstGeom prst="rect">
            <a:avLst/>
          </a:prstGeom>
          <a:noFill/>
          <a:effectLst>
            <a:outerShdw blurRad="50800" dist="38100" dir="2700000" sx="85000" sy="85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lt"/>
                <a:cs typeface="Arial" panose="020B0604020202020204" pitchFamily="34" charset="0"/>
              </a:rPr>
              <a:t>정규화 </a:t>
            </a:r>
            <a:r>
              <a:rPr lang="en-US" altLang="ko-KR" sz="3600" b="1" dirty="0">
                <a:latin typeface="+mj-lt"/>
                <a:cs typeface="Arial" panose="020B0604020202020204" pitchFamily="34" charset="0"/>
              </a:rPr>
              <a:t>[Regularization]</a:t>
            </a:r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2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74" y="2986085"/>
            <a:ext cx="2324100" cy="1647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2833686"/>
            <a:ext cx="4038600" cy="1952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0750" y="2986085"/>
            <a:ext cx="742950" cy="164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10450" y="2905125"/>
            <a:ext cx="914400" cy="1728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15998" y="5488263"/>
            <a:ext cx="458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Lasso L1 regularization</a:t>
            </a:r>
            <a:r>
              <a:rPr lang="ko-KR" altLang="en-US" sz="1200" dirty="0"/>
              <a:t>에 의해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되어버린 변수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이를 변수의 선택 </a:t>
            </a:r>
            <a:r>
              <a:rPr lang="en-US" altLang="ko-KR" sz="1200" dirty="0"/>
              <a:t>‘Feature selection’ </a:t>
            </a:r>
            <a:r>
              <a:rPr lang="ko-KR" altLang="en-US" sz="1200" dirty="0"/>
              <a:t>이라고도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305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6293" y="2686029"/>
            <a:ext cx="8590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cs typeface="Arial" panose="020B0604020202020204" pitchFamily="34" charset="0"/>
              </a:rPr>
              <a:t>로지스틱</a:t>
            </a:r>
            <a:r>
              <a:rPr lang="ko-KR" altLang="en-US" sz="1600" dirty="0">
                <a:cs typeface="Arial" panose="020B0604020202020204" pitchFamily="34" charset="0"/>
              </a:rPr>
              <a:t> 분석에서 최고의 성능을 낼 수 있도록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회귀 방정식을 정규화 하는 방법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정규화 </a:t>
            </a:r>
            <a:r>
              <a:rPr lang="en-US" altLang="ko-KR" sz="1600" dirty="0">
                <a:cs typeface="Arial" panose="020B0604020202020204" pitchFamily="34" charset="0"/>
              </a:rPr>
              <a:t>(Regularization): </a:t>
            </a:r>
            <a:r>
              <a:rPr lang="ko-KR" altLang="en-US" sz="1600" dirty="0">
                <a:cs typeface="Arial" panose="020B0604020202020204" pitchFamily="34" charset="0"/>
              </a:rPr>
              <a:t>일정 규칙에 따라 데이터를 변형하여 이용하기 쉽게 하는 것</a:t>
            </a:r>
            <a:endParaRPr lang="en-US" altLang="ko-KR" sz="1600" dirty="0">
              <a:cs typeface="Arial" panose="020B0604020202020204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최상의 부분집합 선택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8622" y="3270332"/>
                <a:ext cx="5543633" cy="1636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el-GR" altLang="ko-KR" sz="1200" dirty="0"/>
                  <a:t>Μ</a:t>
                </a:r>
                <a:r>
                  <a:rPr lang="en-US" altLang="ko-KR" sz="1200" dirty="0"/>
                  <a:t>0</a:t>
                </a:r>
                <a:r>
                  <a:rPr lang="ko-KR" altLang="en-US" sz="1200" dirty="0"/>
                  <a:t>은 </a:t>
                </a:r>
                <a:r>
                  <a:rPr lang="ko-KR" altLang="en-US" sz="1200" dirty="0" err="1"/>
                  <a:t>설명변수를</a:t>
                </a:r>
                <a:r>
                  <a:rPr lang="ko-KR" altLang="en-US" sz="1200" dirty="0"/>
                  <a:t> 하나도 포함하지 않는 </a:t>
                </a:r>
                <a:r>
                  <a:rPr lang="ko-KR" altLang="en-US" sz="1200" dirty="0" err="1"/>
                  <a:t>영모델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(Null model).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2. k = 1, 2, ... p</a:t>
                </a:r>
                <a:r>
                  <a:rPr lang="ko-KR" altLang="en-US" sz="1200" dirty="0"/>
                  <a:t>에 대하여</a:t>
                </a:r>
                <a:r>
                  <a:rPr lang="en-US" altLang="ko-KR" sz="1200" dirty="0"/>
                  <a:t>,</a:t>
                </a:r>
              </a:p>
              <a:p>
                <a:r>
                  <a:rPr lang="en-US" altLang="ko-KR" sz="1200" dirty="0"/>
                  <a:t>    (a) </a:t>
                </a:r>
                <a:r>
                  <a:rPr lang="ko-KR" altLang="en-US" sz="1200" dirty="0"/>
                  <a:t>정확히 </a:t>
                </a:r>
                <a:r>
                  <a:rPr lang="en-US" altLang="ko-KR" sz="1200" dirty="0"/>
                  <a:t>k</a:t>
                </a:r>
                <a:r>
                  <a:rPr lang="ko-KR" altLang="en-US" sz="1200" dirty="0"/>
                  <a:t>개의 </a:t>
                </a:r>
                <a:r>
                  <a:rPr lang="ko-KR" altLang="en-US" sz="1200" dirty="0" err="1"/>
                  <a:t>설명변수를</a:t>
                </a:r>
                <a:r>
                  <a:rPr lang="ko-KR" altLang="en-US" sz="1200" dirty="0"/>
                  <a:t> 포함하는 모든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200" dirty="0"/>
                  <a:t>개의 모델 방정식을 구한다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200" dirty="0"/>
                  <a:t>개의 모델 중 최고의 모델을 골라 </a:t>
                </a:r>
                <a:r>
                  <a:rPr lang="en-US" altLang="ko-KR" sz="1200" dirty="0"/>
                  <a:t>M</a:t>
                </a:r>
                <a:r>
                  <a:rPr lang="en-US" altLang="ko-KR" sz="1200" baseline="-25000" dirty="0"/>
                  <a:t>k</a:t>
                </a:r>
                <a:r>
                  <a:rPr lang="ko-KR" altLang="en-US" sz="1200" dirty="0"/>
                  <a:t>라 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    </a:t>
                </a:r>
                <a:r>
                  <a:rPr lang="ko-KR" altLang="en-US" sz="1200" dirty="0"/>
                  <a:t>가장 적은 에러 제곱의 평균을 갖는 모델이 최고의 모델이다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3. M</a:t>
                </a:r>
                <a:r>
                  <a:rPr lang="en-US" altLang="ko-KR" sz="1200" baseline="-25000" dirty="0"/>
                  <a:t>0</a:t>
                </a:r>
                <a:r>
                  <a:rPr lang="en-US" altLang="ko-KR" sz="1200" dirty="0"/>
                  <a:t>, ... , </a:t>
                </a:r>
                <a:r>
                  <a:rPr lang="en-US" altLang="ko-KR" sz="1200" dirty="0" err="1"/>
                  <a:t>M</a:t>
                </a:r>
                <a:r>
                  <a:rPr lang="en-US" altLang="ko-KR" sz="1200" baseline="-25000" dirty="0" err="1"/>
                  <a:t>p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중에서 최고의 모델을 선택한다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22" y="3270332"/>
                <a:ext cx="5543633" cy="1636858"/>
              </a:xfrm>
              <a:prstGeom prst="rect">
                <a:avLst/>
              </a:prstGeom>
              <a:blipFill>
                <a:blip r:embed="rId3"/>
                <a:stretch>
                  <a:fillRect l="-110" b="-1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68622" y="2490796"/>
            <a:ext cx="702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최상의 부분집합 선택법은</a:t>
            </a:r>
            <a:r>
              <a:rPr lang="en-US" altLang="ko-KR" sz="1200" dirty="0"/>
              <a:t>, </a:t>
            </a:r>
            <a:r>
              <a:rPr lang="ko-KR" altLang="en-US" sz="1200" dirty="0"/>
              <a:t>가진 변수에서 가능한 모든 조합의 </a:t>
            </a:r>
            <a:r>
              <a:rPr lang="ko-KR" altLang="en-US" sz="1200" dirty="0" err="1"/>
              <a:t>로지스틱</a:t>
            </a:r>
            <a:r>
              <a:rPr lang="ko-KR" altLang="en-US" sz="1200" dirty="0"/>
              <a:t> 회귀 방정식을 구성하는 법</a:t>
            </a:r>
          </a:p>
        </p:txBody>
      </p:sp>
    </p:spTree>
    <p:extLst>
      <p:ext uri="{BB962C8B-B14F-4D97-AF65-F5344CB8AC3E}">
        <p14:creationId xmlns:p14="http://schemas.microsoft.com/office/powerpoint/2010/main" val="32990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점진 단계적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8622" y="3270332"/>
            <a:ext cx="53735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l-GR" altLang="ko-KR" sz="1200" dirty="0"/>
              <a:t>Μ</a:t>
            </a:r>
            <a:r>
              <a:rPr lang="en-US" altLang="ko-KR" sz="1200" dirty="0"/>
              <a:t>0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하나도 포함하지 않는 </a:t>
            </a:r>
            <a:r>
              <a:rPr lang="ko-KR" altLang="en-US" sz="1200" dirty="0" err="1"/>
              <a:t>영모델</a:t>
            </a:r>
            <a:r>
              <a:rPr lang="ko-KR" altLang="en-US" sz="1200" dirty="0"/>
              <a:t> </a:t>
            </a:r>
            <a:r>
              <a:rPr lang="en-US" altLang="ko-KR" sz="1200" dirty="0"/>
              <a:t>(Null model).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k = 0, 1, 2, ... p-1</a:t>
            </a:r>
            <a:r>
              <a:rPr lang="ko-KR" altLang="en-US" sz="1200" dirty="0"/>
              <a:t>에 대하여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(a) 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에 하나의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추가한 모든 </a:t>
            </a:r>
            <a:r>
              <a:rPr lang="en-US" altLang="ko-KR" sz="1200" dirty="0"/>
              <a:t>p-k</a:t>
            </a:r>
            <a:r>
              <a:rPr lang="ko-KR" altLang="en-US" sz="1200" dirty="0"/>
              <a:t>개의 모델 방정식을 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(b) p-k</a:t>
            </a:r>
            <a:r>
              <a:rPr lang="ko-KR" altLang="en-US" sz="1200" dirty="0"/>
              <a:t>개의 모델 중 최고의 모델을 골라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가장 적은 에러 제곱의 평균을 갖는 모델이 최고의 모델이다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M0, ... , </a:t>
            </a:r>
            <a:r>
              <a:rPr lang="en-US" altLang="ko-KR" sz="1200" dirty="0" err="1"/>
              <a:t>Mp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최고의 모델을 선택한다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168622" y="2490796"/>
            <a:ext cx="544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점진 단계적 선택은 최상의 부분집합 선택에 대한 계산적으로 효율적인 대안</a:t>
            </a:r>
          </a:p>
        </p:txBody>
      </p:sp>
    </p:spTree>
    <p:extLst>
      <p:ext uri="{BB962C8B-B14F-4D97-AF65-F5344CB8AC3E}">
        <p14:creationId xmlns:p14="http://schemas.microsoft.com/office/powerpoint/2010/main" val="192064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후진 단계적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8622" y="3270332"/>
            <a:ext cx="6974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l-GR" altLang="ko-KR" sz="1200" dirty="0"/>
              <a:t>Μ</a:t>
            </a:r>
            <a:r>
              <a:rPr lang="en-US" altLang="ko-KR" sz="1200" dirty="0"/>
              <a:t>0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하나도 포함하지 않는 </a:t>
            </a:r>
            <a:r>
              <a:rPr lang="ko-KR" altLang="en-US" sz="1200" dirty="0" err="1"/>
              <a:t>영모델</a:t>
            </a:r>
            <a:r>
              <a:rPr lang="ko-KR" altLang="en-US" sz="1200" dirty="0"/>
              <a:t> </a:t>
            </a:r>
            <a:r>
              <a:rPr lang="en-US" altLang="ko-KR" sz="1200" dirty="0"/>
              <a:t>(Null model).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k = p, p-1, p-2.... 1</a:t>
            </a:r>
            <a:r>
              <a:rPr lang="ko-KR" altLang="en-US" sz="1200" dirty="0"/>
              <a:t>에 대하여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(a) k-1</a:t>
            </a:r>
            <a:r>
              <a:rPr lang="ko-KR" altLang="en-US" sz="1200" dirty="0"/>
              <a:t>개의 설명 변수에 대하여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에서 하나의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제외한 모든 </a:t>
            </a:r>
            <a:r>
              <a:rPr lang="en-US" altLang="ko-KR" sz="1200" dirty="0"/>
              <a:t>k</a:t>
            </a:r>
            <a:r>
              <a:rPr lang="ko-KR" altLang="en-US" sz="1200" dirty="0"/>
              <a:t>개의 모델을 고려한다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(b) k</a:t>
            </a:r>
            <a:r>
              <a:rPr lang="ko-KR" altLang="en-US" sz="1200" dirty="0"/>
              <a:t>개의 모델 중 최고의 모델을 골라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k-1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가장 적은 에러 제곱의 평균을 갖는 모델이 최고의 모델이다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M</a:t>
            </a:r>
            <a:r>
              <a:rPr lang="en-US" altLang="ko-KR" sz="1200" baseline="-25000" dirty="0"/>
              <a:t>0</a:t>
            </a:r>
            <a:r>
              <a:rPr lang="en-US" altLang="ko-KR" sz="1200" dirty="0"/>
              <a:t>, ... , </a:t>
            </a:r>
            <a:r>
              <a:rPr lang="en-US" altLang="ko-KR" sz="1200" dirty="0" err="1"/>
              <a:t>M</a:t>
            </a:r>
            <a:r>
              <a:rPr lang="en-US" altLang="ko-KR" sz="1200" baseline="-25000" dirty="0" err="1"/>
              <a:t>p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최고의 모델을 선택한다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168622" y="2490796"/>
            <a:ext cx="544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후진 단계적 선택은 최상의 부분집합 선택에 대한 계산적으로 효율적인 대안</a:t>
            </a:r>
          </a:p>
        </p:txBody>
      </p:sp>
    </p:spTree>
    <p:extLst>
      <p:ext uri="{BB962C8B-B14F-4D97-AF65-F5344CB8AC3E}">
        <p14:creationId xmlns:p14="http://schemas.microsoft.com/office/powerpoint/2010/main" val="148884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803" y="258088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기존의 최소 제곱 적합 공식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01922" y="1857906"/>
            <a:ext cx="832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Ridge </a:t>
            </a:r>
            <a:r>
              <a:rPr lang="ko-KR" altLang="en-US" sz="1200" dirty="0"/>
              <a:t>회귀 모형에서는 가중치들의 </a:t>
            </a:r>
            <a:r>
              <a:rPr lang="ko-KR" altLang="en-US" sz="1200" dirty="0" err="1"/>
              <a:t>제곱합</a:t>
            </a:r>
            <a:r>
              <a:rPr lang="en-US" altLang="ko-KR" sz="1200" dirty="0"/>
              <a:t>(squared sum of weights)</a:t>
            </a:r>
            <a:r>
              <a:rPr lang="ko-KR" altLang="en-US" sz="1200" dirty="0"/>
              <a:t>을 최소화하는 것을 추가적인 제약 조건으로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6" y="4391722"/>
            <a:ext cx="2486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87" y="2429128"/>
            <a:ext cx="2195513" cy="5805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1" y="3572350"/>
            <a:ext cx="2195513" cy="580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2518962"/>
            <a:ext cx="1266825" cy="36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258" y="3692193"/>
            <a:ext cx="276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200" dirty="0"/>
              <a:t>β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부여한 </a:t>
            </a:r>
            <a:r>
              <a:rPr lang="en-US" altLang="ko-KR" sz="1200" dirty="0"/>
              <a:t>Ridge regression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650" y="3530892"/>
            <a:ext cx="1104900" cy="6477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5867400" y="2429128"/>
            <a:ext cx="0" cy="580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6899" y="36592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184" y="2254772"/>
            <a:ext cx="2946003" cy="34288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84057" y="448182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를</a:t>
            </a:r>
            <a:r>
              <a:rPr lang="ko-KR" altLang="en-US" sz="1200" dirty="0"/>
              <a:t> 최소화 하는 방식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1922" y="6184732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대해서 정규화</a:t>
            </a:r>
          </a:p>
        </p:txBody>
      </p:sp>
    </p:spTree>
    <p:extLst>
      <p:ext uri="{BB962C8B-B14F-4D97-AF65-F5344CB8AC3E}">
        <p14:creationId xmlns:p14="http://schemas.microsoft.com/office/powerpoint/2010/main" val="411391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907" y="6391476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변하는 그래프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61" y="1652587"/>
            <a:ext cx="7667625" cy="4048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47531" y="5700712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L2 Regularization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12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Lasso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803" y="258088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기존의 최소 제곱 적합 공식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01922" y="1857906"/>
            <a:ext cx="832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Ridge </a:t>
            </a:r>
            <a:r>
              <a:rPr lang="ko-KR" altLang="en-US" sz="1200" dirty="0"/>
              <a:t>회귀 모형에서는 가중치들의 </a:t>
            </a:r>
            <a:r>
              <a:rPr lang="ko-KR" altLang="en-US" sz="1200" dirty="0" err="1"/>
              <a:t>제곱합</a:t>
            </a:r>
            <a:r>
              <a:rPr lang="en-US" altLang="ko-KR" sz="1200" dirty="0"/>
              <a:t>(squared sum of weights)</a:t>
            </a:r>
            <a:r>
              <a:rPr lang="ko-KR" altLang="en-US" sz="1200" dirty="0"/>
              <a:t>을 최소화하는 것을 추가적인 제약 조건으로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2429128"/>
            <a:ext cx="2195513" cy="580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2518962"/>
            <a:ext cx="1266825" cy="36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258" y="3692193"/>
            <a:ext cx="276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|</a:t>
            </a:r>
            <a:r>
              <a:rPr lang="el-GR" altLang="ko-KR" sz="1200" dirty="0"/>
              <a:t>β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부여한 </a:t>
            </a:r>
            <a:r>
              <a:rPr lang="en-US" altLang="ko-KR" sz="1200" dirty="0"/>
              <a:t>Ridge regression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867400" y="2429128"/>
            <a:ext cx="0" cy="580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6899" y="36592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094" y="3536159"/>
            <a:ext cx="1047750" cy="6477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71" y="3571384"/>
            <a:ext cx="2195513" cy="580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431" y="2429128"/>
            <a:ext cx="3060073" cy="37023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1922" y="6184732"/>
            <a:ext cx="725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대해서 정규화</a:t>
            </a:r>
            <a:endParaRPr lang="en-US" altLang="ko-KR" sz="1200" dirty="0"/>
          </a:p>
          <a:p>
            <a:r>
              <a:rPr lang="en-US" altLang="ko-KR" sz="1200" dirty="0"/>
              <a:t># Lasso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패널티는</a:t>
            </a:r>
            <a:r>
              <a:rPr lang="ko-KR" altLang="en-US" sz="1200" dirty="0"/>
              <a:t> </a:t>
            </a:r>
            <a:r>
              <a:rPr lang="en-US" altLang="ko-KR" sz="1200" dirty="0"/>
              <a:t>|</a:t>
            </a:r>
            <a:r>
              <a:rPr lang="el-GR" altLang="ko-KR" sz="1200" dirty="0"/>
              <a:t>β</a:t>
            </a:r>
            <a:r>
              <a:rPr lang="en-US" altLang="ko-KR" sz="1200" dirty="0"/>
              <a:t>| </a:t>
            </a:r>
            <a:r>
              <a:rPr lang="ko-KR" altLang="en-US" sz="1200" dirty="0"/>
              <a:t>를 부여하기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를 </a:t>
            </a:r>
            <a:r>
              <a:rPr lang="en-US" altLang="ko-KR" sz="1200" dirty="0"/>
              <a:t>0</a:t>
            </a:r>
            <a:r>
              <a:rPr lang="ko-KR" altLang="en-US" sz="1200" dirty="0"/>
              <a:t>까지 감소시킨다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808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5998" y="6450288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변하는 그래프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77" y="1171776"/>
            <a:ext cx="8896350" cy="4686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99931" y="5858076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L1 Regularization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20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1581</TotalTime>
  <Words>510</Words>
  <Application>Microsoft Office PowerPoint</Application>
  <PresentationFormat>와이드스크린</PresentationFormat>
  <Paragraphs>76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student</cp:lastModifiedBy>
  <cp:revision>71</cp:revision>
  <dcterms:created xsi:type="dcterms:W3CDTF">2017-12-11T20:12:50Z</dcterms:created>
  <dcterms:modified xsi:type="dcterms:W3CDTF">2022-04-26T23:04:28Z</dcterms:modified>
</cp:coreProperties>
</file>