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24" r:id="rId2"/>
    <p:sldId id="456" r:id="rId3"/>
    <p:sldId id="433" r:id="rId4"/>
    <p:sldId id="434" r:id="rId5"/>
    <p:sldId id="435" r:id="rId6"/>
    <p:sldId id="436" r:id="rId7"/>
    <p:sldId id="437" r:id="rId8"/>
    <p:sldId id="438" r:id="rId9"/>
    <p:sldId id="439" r:id="rId10"/>
    <p:sldId id="440" r:id="rId11"/>
    <p:sldId id="441" r:id="rId12"/>
    <p:sldId id="442" r:id="rId13"/>
    <p:sldId id="443" r:id="rId14"/>
    <p:sldId id="444" r:id="rId15"/>
    <p:sldId id="445" r:id="rId16"/>
    <p:sldId id="446" r:id="rId17"/>
    <p:sldId id="447" r:id="rId18"/>
    <p:sldId id="448" r:id="rId19"/>
    <p:sldId id="449" r:id="rId20"/>
    <p:sldId id="455" r:id="rId21"/>
    <p:sldId id="450" r:id="rId22"/>
    <p:sldId id="451" r:id="rId23"/>
    <p:sldId id="452" r:id="rId24"/>
    <p:sldId id="453" r:id="rId25"/>
    <p:sldId id="454" r:id="rId26"/>
    <p:sldId id="431" r:id="rId27"/>
  </p:sldIdLst>
  <p:sldSz cx="12192000" cy="685800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3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39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F494B-8C6C-46E8-B1F0-C2E35DD6430A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ED0FE-CE0B-407C-8801-F0414BB4A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3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8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3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25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9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1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3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5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1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17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80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0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34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44B7B-8D89-4851-A3B4-184ADF7F59B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0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32439" y="2155267"/>
            <a:ext cx="7082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</a:t>
            </a:r>
            <a:r>
              <a:rPr lang="en-US" sz="4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4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aggle</a:t>
            </a: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analysis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181008" y="2099849"/>
            <a:ext cx="2499872" cy="0"/>
          </a:xfrm>
          <a:prstGeom prst="line">
            <a:avLst/>
          </a:prstGeom>
          <a:ln w="12700">
            <a:solidFill>
              <a:schemeClr val="bg1">
                <a:lumMod val="50000"/>
                <a:alpha val="30000"/>
              </a:schemeClr>
            </a:solidFill>
          </a:ln>
          <a:effectLst>
            <a:innerShdw blurRad="76200">
              <a:schemeClr val="tx1">
                <a:lumMod val="75000"/>
                <a:lumOff val="25000"/>
              </a:scheme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754323" y="2968408"/>
            <a:ext cx="2499872" cy="0"/>
          </a:xfrm>
          <a:prstGeom prst="line">
            <a:avLst/>
          </a:prstGeom>
          <a:ln w="12700">
            <a:solidFill>
              <a:schemeClr val="bg1">
                <a:lumMod val="50000"/>
                <a:alpha val="30000"/>
              </a:schemeClr>
            </a:solidFill>
          </a:ln>
          <a:effectLst>
            <a:innerShdw blurRad="76200">
              <a:schemeClr val="tx1">
                <a:lumMod val="75000"/>
                <a:lumOff val="25000"/>
              </a:scheme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06235" y="4748064"/>
            <a:ext cx="25795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Lee </a:t>
            </a:r>
            <a:r>
              <a:rPr lang="en-US" altLang="ko-KR" sz="2400" b="1" dirty="0" err="1">
                <a:solidFill>
                  <a:schemeClr val="bg1">
                    <a:lumMod val="65000"/>
                  </a:schemeClr>
                </a:solidFill>
              </a:rPr>
              <a:t>Jeong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400" b="1" dirty="0" err="1">
                <a:solidFill>
                  <a:schemeClr val="bg1">
                    <a:lumMod val="65000"/>
                  </a:schemeClr>
                </a:solidFill>
              </a:rPr>
              <a:t>Hoon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30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01420" y="1470660"/>
          <a:ext cx="3538220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2083"/>
                <a:gridCol w="1281080"/>
                <a:gridCol w="915057"/>
              </a:tblGrid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ColumnName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UniqueCount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ModelYear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Make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39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Model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715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VehicleClass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14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 err="1" smtClean="0">
                          <a:effectLst/>
                        </a:rPr>
                        <a:t>chr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EngineSize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36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Cylinders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Transmission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FuelCS_City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149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FuelCS_Hwy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107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FuelCS_Comb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131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FuelCS_MPG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49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CO2Emissions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242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CO2Rating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SmogRating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" name="직선 화살표 연결선 2"/>
          <p:cNvCxnSpPr/>
          <p:nvPr/>
        </p:nvCxnSpPr>
        <p:spPr>
          <a:xfrm flipV="1">
            <a:off x="4686300" y="1607820"/>
            <a:ext cx="1143000" cy="1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958840" y="1436608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필요없음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모두 똑같은 </a:t>
            </a:r>
            <a:r>
              <a:rPr lang="en-US" altLang="ko-KR" dirty="0" smtClean="0"/>
              <a:t>column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3480" y="105560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수</a:t>
            </a:r>
            <a:r>
              <a:rPr lang="en-US" altLang="ko-KR" dirty="0" smtClean="0"/>
              <a:t>: 946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751070" y="2004060"/>
            <a:ext cx="113919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90260" y="1849874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메이커</a:t>
            </a:r>
            <a:r>
              <a:rPr lang="en-US" altLang="ko-KR" dirty="0" smtClean="0"/>
              <a:t>: 39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751070" y="2281059"/>
            <a:ext cx="113919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90260" y="2188726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필요없음</a:t>
            </a:r>
            <a:r>
              <a:rPr lang="en-US" altLang="ko-KR" dirty="0" smtClean="0"/>
              <a:t>: </a:t>
            </a:r>
            <a:r>
              <a:rPr lang="ko-KR" altLang="en-US" dirty="0" smtClean="0"/>
              <a:t>너무 많은 </a:t>
            </a:r>
            <a:r>
              <a:rPr lang="en-US" altLang="ko-KR" dirty="0" smtClean="0"/>
              <a:t>model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751230" y="2527578"/>
            <a:ext cx="113919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90420" y="243524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매우중요해보임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301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01420" y="1470660"/>
          <a:ext cx="3538220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2083"/>
                <a:gridCol w="1281080"/>
                <a:gridCol w="915057"/>
              </a:tblGrid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ColumnName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UniqueCount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ModelYear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Make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39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Model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715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VehicleClass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14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 err="1" smtClean="0">
                          <a:effectLst/>
                        </a:rPr>
                        <a:t>chr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EngineSize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36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Cylinders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Transmission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FuelCS_City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149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FuelCS_Hwy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107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FuelCS_Comb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131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FuelCS_MPG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49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CO2Emissions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242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CO2Rating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SmogRating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" name="직선 화살표 연결선 2"/>
          <p:cNvCxnSpPr/>
          <p:nvPr/>
        </p:nvCxnSpPr>
        <p:spPr>
          <a:xfrm flipV="1">
            <a:off x="4686300" y="1607820"/>
            <a:ext cx="1143000" cy="1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958840" y="1436608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필요없음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모두 똑같은 </a:t>
            </a:r>
            <a:r>
              <a:rPr lang="en-US" altLang="ko-KR" dirty="0" smtClean="0"/>
              <a:t>column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3480" y="105560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수</a:t>
            </a:r>
            <a:r>
              <a:rPr lang="en-US" altLang="ko-KR" dirty="0" smtClean="0"/>
              <a:t>: 946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751070" y="2004060"/>
            <a:ext cx="113919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90260" y="1849874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메이커</a:t>
            </a:r>
            <a:r>
              <a:rPr lang="en-US" altLang="ko-KR" dirty="0" smtClean="0"/>
              <a:t>: 39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751070" y="2281059"/>
            <a:ext cx="113919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90260" y="2188726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필요없음</a:t>
            </a:r>
            <a:r>
              <a:rPr lang="en-US" altLang="ko-KR" dirty="0" smtClean="0"/>
              <a:t>: </a:t>
            </a:r>
            <a:r>
              <a:rPr lang="ko-KR" altLang="en-US" dirty="0" smtClean="0"/>
              <a:t>너무 많은 </a:t>
            </a:r>
            <a:r>
              <a:rPr lang="en-US" altLang="ko-KR" dirty="0" smtClean="0"/>
              <a:t>model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751230" y="2527578"/>
            <a:ext cx="113919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90420" y="243524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매우중요해보임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566" y="2928283"/>
            <a:ext cx="6903573" cy="357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83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01420" y="1470660"/>
          <a:ext cx="3538220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2083"/>
                <a:gridCol w="1281080"/>
                <a:gridCol w="915057"/>
              </a:tblGrid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ColumnName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UniqueCount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ModelYear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Make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39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Model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715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VehicleClass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14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 err="1" smtClean="0">
                          <a:effectLst/>
                        </a:rPr>
                        <a:t>chr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EngineSize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36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Cylinders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Transmission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FuelCS_City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149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FuelCS_Hwy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107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FuelCS_Comb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131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FuelCS_MPG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49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CO2Emissions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242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CO2Rating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SmogRating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73480" y="105560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수</a:t>
            </a:r>
            <a:r>
              <a:rPr lang="en-US" altLang="ko-KR" dirty="0" smtClean="0"/>
              <a:t>: 946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4800600" y="906781"/>
            <a:ext cx="800100" cy="1790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61820" y="53744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매우중요해보임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122" y="1681328"/>
            <a:ext cx="5251877" cy="298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43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01420" y="1470660"/>
          <a:ext cx="3538220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2083"/>
                <a:gridCol w="1281080"/>
                <a:gridCol w="915057"/>
              </a:tblGrid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ColumnName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UniqueCount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ModelYear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Make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39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Model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715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VehicleClass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14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 err="1" smtClean="0">
                          <a:effectLst/>
                        </a:rPr>
                        <a:t>chr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EngineSize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36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Cylinders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Transmission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FuelCS_City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149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FuelCS_Hwy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107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FuelCS_Comb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131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FuelCS_MPG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49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CO2Emissions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242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CO2Rating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SmogRating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73480" y="105560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수</a:t>
            </a:r>
            <a:r>
              <a:rPr lang="en-US" altLang="ko-KR" dirty="0" smtClean="0"/>
              <a:t>: 946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4800600" y="906781"/>
            <a:ext cx="800100" cy="1790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61820" y="53744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매우중요해보임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07" y="1802130"/>
            <a:ext cx="11386705" cy="41303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8217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01420" y="1470660"/>
          <a:ext cx="3538220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2083"/>
                <a:gridCol w="1281080"/>
                <a:gridCol w="915057"/>
              </a:tblGrid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ColumnName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UniqueCount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ModelYear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Make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39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Model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715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VehicleClass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14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 err="1" smtClean="0">
                          <a:effectLst/>
                        </a:rPr>
                        <a:t>chr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EngineSize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36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Cylinders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Transmission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FuelCS_City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149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FuelCS_Hwy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107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FuelCS_Comb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131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FuelCS_MPG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49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CO2Emissions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242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CO2Rating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SmogRating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73480" y="105560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수</a:t>
            </a:r>
            <a:r>
              <a:rPr lang="en-US" altLang="ko-KR" dirty="0" smtClean="0"/>
              <a:t>: 946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728" y="2868349"/>
            <a:ext cx="5777065" cy="3285380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4" idx="3"/>
          </p:cNvCxnSpPr>
          <p:nvPr/>
        </p:nvCxnSpPr>
        <p:spPr>
          <a:xfrm>
            <a:off x="4739640" y="3223260"/>
            <a:ext cx="1264920" cy="74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40251" y="2971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변속기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852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153" y="2056550"/>
            <a:ext cx="4766979" cy="336889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01420" y="1470660"/>
          <a:ext cx="3538220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2083"/>
                <a:gridCol w="1281080"/>
                <a:gridCol w="915057"/>
              </a:tblGrid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ColumnName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UniqueCount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ModelYear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Make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39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Model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715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VehicleClass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14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 err="1" smtClean="0">
                          <a:effectLst/>
                        </a:rPr>
                        <a:t>chr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EngineSize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36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Cylinders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Transmission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FuelCS_City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149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FuelCS_Hwy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107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FuelCS_Comb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131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FuelCS_MPG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49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CO2Emissions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242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CO2Rating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SmogRating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73480" y="105560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수</a:t>
            </a:r>
            <a:r>
              <a:rPr lang="en-US" altLang="ko-KR" dirty="0" smtClean="0"/>
              <a:t>: 946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777740" y="3383280"/>
            <a:ext cx="1226820" cy="58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451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01420" y="1470660"/>
          <a:ext cx="3538220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2083"/>
                <a:gridCol w="1281080"/>
                <a:gridCol w="915057"/>
              </a:tblGrid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ColumnName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UniqueCount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ModelYear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Make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39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Model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715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VehicleClass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14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 err="1" smtClean="0">
                          <a:effectLst/>
                        </a:rPr>
                        <a:t>chr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EngineSize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36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Cylinders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Transmission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FuelCS_City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149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FuelCS_Hwy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107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FuelCS_Comb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131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FuelCS_MPG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49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CO2Emissions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242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CO2Rating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SmogRating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73480" y="105560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수</a:t>
            </a:r>
            <a:r>
              <a:rPr lang="en-US" altLang="ko-KR" dirty="0" smtClean="0"/>
              <a:t>: 946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331" y="0"/>
            <a:ext cx="8100186" cy="36210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직선 화살표 연결선 7"/>
          <p:cNvCxnSpPr/>
          <p:nvPr/>
        </p:nvCxnSpPr>
        <p:spPr>
          <a:xfrm flipV="1">
            <a:off x="4831080" y="3078480"/>
            <a:ext cx="822960" cy="66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637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01420" y="1470660"/>
          <a:ext cx="3538220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2083"/>
                <a:gridCol w="1281080"/>
                <a:gridCol w="915057"/>
              </a:tblGrid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ColumnName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UniqueCount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ModelYear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Make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39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Model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715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VehicleClass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14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 err="1" smtClean="0">
                          <a:effectLst/>
                        </a:rPr>
                        <a:t>chr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EngineSize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36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Cylinders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Transmission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FuelCS_City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149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FuelCS_Hwy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107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FuelCS_Comb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131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FuelCS_MPG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49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CO2Emissions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242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CO2Rating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SmogRating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73480" y="105560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수</a:t>
            </a:r>
            <a:r>
              <a:rPr lang="en-US" altLang="ko-KR" dirty="0" smtClean="0"/>
              <a:t>: 946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4724400" y="3794760"/>
            <a:ext cx="822960" cy="66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995" y="660148"/>
            <a:ext cx="6694368" cy="29926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7372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01420" y="1470660"/>
          <a:ext cx="3538220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2083"/>
                <a:gridCol w="1281080"/>
                <a:gridCol w="915057"/>
              </a:tblGrid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ColumnName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UniqueCount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ModelYear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Make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39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Model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715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VehicleClass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14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 err="1" smtClean="0">
                          <a:effectLst/>
                        </a:rPr>
                        <a:t>chr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EngineSize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36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Cylinders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Transmission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FuelCS_City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149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FuelCS_Hwy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107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FuelCS_Comb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131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FuelCS_MPG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49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CO2Emissions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242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CO2Rating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SmogRating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73480" y="105560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수</a:t>
            </a:r>
            <a:r>
              <a:rPr lang="en-US" altLang="ko-KR" dirty="0" smtClean="0"/>
              <a:t>: 946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4808220" y="3550920"/>
            <a:ext cx="716280" cy="111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937" y="350497"/>
            <a:ext cx="7363805" cy="32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67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01420" y="1470660"/>
          <a:ext cx="3538220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2083"/>
                <a:gridCol w="1281080"/>
                <a:gridCol w="915057"/>
              </a:tblGrid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ColumnName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UniqueCount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ModelYear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Make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39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Model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715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VehicleClass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14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 err="1" smtClean="0">
                          <a:effectLst/>
                        </a:rPr>
                        <a:t>chr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EngineSize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36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Cylinders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Transmission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FuelCS_City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149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FuelCS_Hwy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107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FuelCS_Comb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131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FuelCS_MPG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49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CO2Emissions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242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CO2Rating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SmogRating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73480" y="105560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수</a:t>
            </a:r>
            <a:r>
              <a:rPr lang="en-US" altLang="ko-KR" dirty="0" smtClean="0"/>
              <a:t>: 946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4754880" y="3810000"/>
            <a:ext cx="716280" cy="111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681" y="688400"/>
            <a:ext cx="6590277" cy="2966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70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9113" y="1268628"/>
            <a:ext cx="683385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데이터 전처리 </a:t>
            </a:r>
            <a:r>
              <a:rPr lang="en-US" altLang="ko-KR" sz="2800" dirty="0" smtClean="0"/>
              <a:t>(type </a:t>
            </a:r>
            <a:r>
              <a:rPr lang="ko-KR" altLang="en-US" sz="2800" dirty="0" smtClean="0"/>
              <a:t>등</a:t>
            </a:r>
            <a:r>
              <a:rPr lang="en-US" altLang="ko-KR" sz="2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데이터 </a:t>
            </a:r>
            <a:r>
              <a:rPr lang="en-US" altLang="ko-KR" sz="2800" dirty="0"/>
              <a:t>EDA </a:t>
            </a:r>
            <a:r>
              <a:rPr lang="en-US" altLang="ko-KR" sz="2800" dirty="0" smtClean="0"/>
              <a:t>(Exploratory Data Analysis)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데이터 시각화</a:t>
            </a:r>
            <a:endParaRPr lang="en-US" altLang="ko-K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데이터 모델링</a:t>
            </a:r>
            <a:endParaRPr lang="en-US" altLang="ko-K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r>
              <a:rPr lang="en-US" altLang="ko-KR" sz="2800" dirty="0" smtClean="0"/>
              <a:t>-&gt; </a:t>
            </a:r>
            <a:r>
              <a:rPr lang="ko-KR" altLang="en-US" sz="2800" dirty="0" smtClean="0"/>
              <a:t>팀원들의 능력 파악 및 소통</a:t>
            </a:r>
            <a:endParaRPr lang="en-US" altLang="ko-KR" sz="2800" dirty="0" smtClean="0"/>
          </a:p>
          <a:p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</a:rPr>
              <a:t>모든 지식은 </a:t>
            </a:r>
            <a:r>
              <a:rPr lang="ko-KR" altLang="en-US" sz="2000" dirty="0" err="1" smtClean="0">
                <a:solidFill>
                  <a:schemeClr val="bg1">
                    <a:lumMod val="65000"/>
                  </a:schemeClr>
                </a:solidFill>
              </a:rPr>
              <a:t>구글에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</a:rPr>
              <a:t> 있음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en-US" altLang="ko-KR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000" dirty="0" smtClean="0"/>
              <a:t>위에서 제작한 모델을 </a:t>
            </a:r>
            <a:r>
              <a:rPr lang="en-US" altLang="ko-KR" sz="2000" dirty="0" smtClean="0"/>
              <a:t>Python – FLASK</a:t>
            </a:r>
            <a:r>
              <a:rPr lang="ko-KR" altLang="en-US" sz="2000" dirty="0" smtClean="0"/>
              <a:t>를 활용하여</a:t>
            </a:r>
            <a:endParaRPr lang="en-US" altLang="ko-KR" sz="2000" dirty="0" smtClean="0"/>
          </a:p>
          <a:p>
            <a:r>
              <a:rPr lang="ko-KR" altLang="en-US" sz="2000" dirty="0" smtClean="0"/>
              <a:t>웹 서비스를 제공하는 것이 목표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(</a:t>
            </a:r>
            <a:r>
              <a:rPr lang="ko-KR" altLang="en-US" sz="2000" dirty="0" smtClean="0"/>
              <a:t>모델이 아닌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시각화 기능을 제공하는 웹사이트도 좋음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4690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52" y="458932"/>
            <a:ext cx="10330295" cy="594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52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61176"/>
              </p:ext>
            </p:extLst>
          </p:nvPr>
        </p:nvGraphicFramePr>
        <p:xfrm>
          <a:off x="1201420" y="1470660"/>
          <a:ext cx="3538220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2083"/>
                <a:gridCol w="1281080"/>
                <a:gridCol w="915057"/>
              </a:tblGrid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ColumnName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UniqueCount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ModelYear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Make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39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Model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715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VehicleClass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14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 err="1" smtClean="0">
                          <a:effectLst/>
                        </a:rPr>
                        <a:t>chr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EngineSize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36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Cylinders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Transmission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FuelType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FuelCS_City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149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FuelCS_Hwy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107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FuelCS_Comb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131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FuelCS_MPG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49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CO2Emissions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242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CO2Rating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SmogRating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73480" y="105560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수</a:t>
            </a:r>
            <a:r>
              <a:rPr lang="en-US" altLang="ko-KR" dirty="0" smtClean="0"/>
              <a:t>: 946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173980" y="259261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CO2Emissions</a:t>
            </a:r>
            <a:r>
              <a:rPr lang="ko-KR" altLang="en-US" dirty="0"/>
              <a:t> ~ VehicleClass + EngineSize + Cylinders + Transmission + FuelType + FuelCS_City + FuelCS_Hwy + FuelCS_Comb + FuelCS_MPG + CO2Rating + SmogRating</a:t>
            </a:r>
          </a:p>
        </p:txBody>
      </p:sp>
      <p:cxnSp>
        <p:nvCxnSpPr>
          <p:cNvPr id="7" name="직선 화살표 연결선 6"/>
          <p:cNvCxnSpPr>
            <a:stCxn id="6" idx="3"/>
          </p:cNvCxnSpPr>
          <p:nvPr/>
        </p:nvCxnSpPr>
        <p:spPr>
          <a:xfrm>
            <a:off x="3107023" y="1240274"/>
            <a:ext cx="2607977" cy="1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35923" y="1072634"/>
            <a:ext cx="534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Random split (80% train, 20% valid) – 751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195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73980" y="2293620"/>
            <a:ext cx="312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모델 사용 </a:t>
            </a:r>
            <a:r>
              <a:rPr lang="en-US" altLang="ko-KR" dirty="0" smtClean="0"/>
              <a:t>- Random Forest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55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18" y="74641"/>
            <a:ext cx="10235045" cy="593147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774180" y="4515535"/>
            <a:ext cx="4236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M</a:t>
            </a:r>
            <a:r>
              <a:rPr lang="ko-KR" altLang="en-US" sz="1200" dirty="0" smtClean="0"/>
              <a:t>ean </a:t>
            </a:r>
            <a:r>
              <a:rPr lang="en-US" altLang="ko-KR" sz="1200" dirty="0" smtClean="0"/>
              <a:t>of (p</a:t>
            </a:r>
            <a:r>
              <a:rPr lang="ko-KR" altLang="en-US" sz="1200" dirty="0" smtClean="0"/>
              <a:t>redicted </a:t>
            </a:r>
            <a:r>
              <a:rPr lang="en-US" altLang="ko-KR" sz="1200" dirty="0" smtClean="0"/>
              <a:t>- CO2Em</a:t>
            </a:r>
            <a:r>
              <a:rPr lang="ko-KR" altLang="en-US" sz="1200" dirty="0" smtClean="0"/>
              <a:t>issions</a:t>
            </a:r>
            <a:r>
              <a:rPr lang="ko-KR" altLang="en-US" sz="1200" dirty="0"/>
              <a:t>)^</a:t>
            </a:r>
            <a:r>
              <a:rPr lang="ko-KR" altLang="en-US" sz="1200" dirty="0" smtClean="0"/>
              <a:t>2</a:t>
            </a:r>
            <a:endParaRPr lang="ko-KR" altLang="en-US" sz="1200" dirty="0"/>
          </a:p>
          <a:p>
            <a:r>
              <a:rPr lang="en-US" altLang="ko-KR" sz="1200" dirty="0"/>
              <a:t>10.99231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73570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15" y="1032006"/>
            <a:ext cx="10178368" cy="4793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74520" y="495300"/>
            <a:ext cx="482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모델 결과 분석 </a:t>
            </a:r>
            <a:r>
              <a:rPr lang="en-US" altLang="ko-KR" dirty="0" smtClean="0"/>
              <a:t>(Random Forest Importance)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23109" y="428425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CO2Emissions</a:t>
            </a:r>
            <a:r>
              <a:rPr lang="ko-KR" altLang="en-US" dirty="0"/>
              <a:t> ~ VehicleClass + </a:t>
            </a:r>
            <a:r>
              <a:rPr lang="ko-KR" altLang="en-US" b="1" dirty="0"/>
              <a:t>EngineSize</a:t>
            </a:r>
            <a:r>
              <a:rPr lang="ko-KR" altLang="en-US" dirty="0"/>
              <a:t> + </a:t>
            </a:r>
            <a:r>
              <a:rPr lang="ko-KR" altLang="en-US" b="1" dirty="0"/>
              <a:t>Cylinders</a:t>
            </a:r>
            <a:r>
              <a:rPr lang="ko-KR" altLang="en-US" dirty="0"/>
              <a:t> + </a:t>
            </a:r>
            <a:r>
              <a:rPr lang="ko-KR" altLang="en-US" b="1" dirty="0" smtClean="0"/>
              <a:t>FuelType</a:t>
            </a:r>
            <a:r>
              <a:rPr lang="ko-KR" altLang="en-US" dirty="0" smtClean="0"/>
              <a:t> </a:t>
            </a:r>
            <a:r>
              <a:rPr lang="ko-KR" altLang="en-US" dirty="0"/>
              <a:t>+ </a:t>
            </a:r>
            <a:r>
              <a:rPr lang="ko-KR" altLang="en-US" b="1" dirty="0"/>
              <a:t>FuelCS_City</a:t>
            </a:r>
            <a:r>
              <a:rPr lang="ko-KR" altLang="en-US" dirty="0"/>
              <a:t> + </a:t>
            </a:r>
            <a:r>
              <a:rPr lang="ko-KR" altLang="en-US" b="1" dirty="0"/>
              <a:t>FuelCS_Hwy</a:t>
            </a:r>
            <a:r>
              <a:rPr lang="ko-KR" altLang="en-US" dirty="0"/>
              <a:t> + </a:t>
            </a:r>
            <a:r>
              <a:rPr lang="ko-KR" altLang="en-US" b="1" dirty="0"/>
              <a:t>FuelCS_Comb</a:t>
            </a:r>
            <a:r>
              <a:rPr lang="ko-KR" altLang="en-US" dirty="0"/>
              <a:t> + </a:t>
            </a:r>
            <a:r>
              <a:rPr lang="ko-KR" altLang="en-US" b="1" dirty="0"/>
              <a:t>FuelCS_MPG</a:t>
            </a:r>
            <a:r>
              <a:rPr lang="ko-KR" altLang="en-US" dirty="0"/>
              <a:t> + </a:t>
            </a:r>
            <a:r>
              <a:rPr lang="ko-KR" altLang="en-US" b="1" dirty="0"/>
              <a:t>CO2Rating</a:t>
            </a:r>
            <a:r>
              <a:rPr lang="ko-KR" altLang="en-US" dirty="0"/>
              <a:t> + </a:t>
            </a:r>
            <a:r>
              <a:rPr lang="ko-KR" altLang="en-US" b="1" dirty="0"/>
              <a:t>SmogRating</a:t>
            </a:r>
          </a:p>
        </p:txBody>
      </p:sp>
    </p:spTree>
    <p:extLst>
      <p:ext uri="{BB962C8B-B14F-4D97-AF65-F5344CB8AC3E}">
        <p14:creationId xmlns:p14="http://schemas.microsoft.com/office/powerpoint/2010/main" val="3355660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71" y="1151502"/>
            <a:ext cx="8611859" cy="47073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92627" y="593124"/>
            <a:ext cx="3076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Cylinders &amp; CO2 Emission</a:t>
            </a:r>
          </a:p>
          <a:p>
            <a:r>
              <a:rPr lang="en-US" altLang="ko-KR" dirty="0" smtClean="0"/>
              <a:t>Pearson Correlation – 0.833</a:t>
            </a:r>
          </a:p>
          <a:p>
            <a:r>
              <a:rPr lang="en-US" altLang="ko-KR" dirty="0" smtClean="0"/>
              <a:t>P-value &lt; 0.001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181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581025"/>
            <a:ext cx="104203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26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59885" y="3133898"/>
            <a:ext cx="184730" cy="646331"/>
          </a:xfrm>
          <a:prstGeom prst="rect">
            <a:avLst/>
          </a:prstGeom>
          <a:noFill/>
          <a:effectLst>
            <a:outerShdw blurRad="50800" dist="38100" dir="2700000" sx="85000" sy="85000" algn="tl" rotWithShape="0">
              <a:prstClr val="black">
                <a:alpha val="28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endParaRPr lang="ko-KR" altLang="en-US" sz="36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Freeform: Shape 16"/>
          <p:cNvSpPr/>
          <p:nvPr/>
        </p:nvSpPr>
        <p:spPr>
          <a:xfrm>
            <a:off x="4195200" y="2835570"/>
            <a:ext cx="4420618" cy="824138"/>
          </a:xfrm>
          <a:custGeom>
            <a:avLst/>
            <a:gdLst/>
            <a:ahLst/>
            <a:cxnLst/>
            <a:rect l="l" t="t" r="r" b="b"/>
            <a:pathLst>
              <a:path w="4661058" h="868965">
                <a:moveTo>
                  <a:pt x="2418378" y="758027"/>
                </a:moveTo>
                <a:lnTo>
                  <a:pt x="2390151" y="822296"/>
                </a:lnTo>
                <a:lnTo>
                  <a:pt x="2446967" y="822296"/>
                </a:lnTo>
                <a:close/>
                <a:moveTo>
                  <a:pt x="2196920" y="755493"/>
                </a:moveTo>
                <a:lnTo>
                  <a:pt x="2196920" y="814333"/>
                </a:lnTo>
                <a:lnTo>
                  <a:pt x="2230592" y="814333"/>
                </a:lnTo>
                <a:cubicBezTo>
                  <a:pt x="2242152" y="814322"/>
                  <a:pt x="2251030" y="811810"/>
                  <a:pt x="2257227" y="806797"/>
                </a:cubicBezTo>
                <a:cubicBezTo>
                  <a:pt x="2263424" y="801784"/>
                  <a:pt x="2266554" y="794339"/>
                  <a:pt x="2266618" y="784461"/>
                </a:cubicBezTo>
                <a:cubicBezTo>
                  <a:pt x="2266554" y="774858"/>
                  <a:pt x="2263424" y="767631"/>
                  <a:pt x="2257227" y="762780"/>
                </a:cubicBezTo>
                <a:cubicBezTo>
                  <a:pt x="2251030" y="757930"/>
                  <a:pt x="2242152" y="755501"/>
                  <a:pt x="2230592" y="755493"/>
                </a:cubicBezTo>
                <a:close/>
                <a:moveTo>
                  <a:pt x="1615895" y="755493"/>
                </a:moveTo>
                <a:lnTo>
                  <a:pt x="1615895" y="814333"/>
                </a:lnTo>
                <a:lnTo>
                  <a:pt x="1649567" y="814333"/>
                </a:lnTo>
                <a:cubicBezTo>
                  <a:pt x="1661127" y="814322"/>
                  <a:pt x="1670005" y="811810"/>
                  <a:pt x="1676202" y="806797"/>
                </a:cubicBezTo>
                <a:cubicBezTo>
                  <a:pt x="1682398" y="801784"/>
                  <a:pt x="1685529" y="794339"/>
                  <a:pt x="1685593" y="784461"/>
                </a:cubicBezTo>
                <a:cubicBezTo>
                  <a:pt x="1685529" y="774858"/>
                  <a:pt x="1682398" y="767631"/>
                  <a:pt x="1676202" y="762780"/>
                </a:cubicBezTo>
                <a:cubicBezTo>
                  <a:pt x="1670005" y="757930"/>
                  <a:pt x="1661127" y="755501"/>
                  <a:pt x="1649567" y="755493"/>
                </a:cubicBezTo>
                <a:close/>
                <a:moveTo>
                  <a:pt x="3198952" y="754951"/>
                </a:moveTo>
                <a:cubicBezTo>
                  <a:pt x="3189423" y="755051"/>
                  <a:pt x="3180765" y="757304"/>
                  <a:pt x="3172980" y="761708"/>
                </a:cubicBezTo>
                <a:cubicBezTo>
                  <a:pt x="3165194" y="766113"/>
                  <a:pt x="3158977" y="772066"/>
                  <a:pt x="3154328" y="779569"/>
                </a:cubicBezTo>
                <a:cubicBezTo>
                  <a:pt x="3149680" y="787071"/>
                  <a:pt x="3147298" y="795518"/>
                  <a:pt x="3147182" y="804911"/>
                </a:cubicBezTo>
                <a:cubicBezTo>
                  <a:pt x="3147298" y="814306"/>
                  <a:pt x="3149680" y="822769"/>
                  <a:pt x="3154328" y="830300"/>
                </a:cubicBezTo>
                <a:cubicBezTo>
                  <a:pt x="3158977" y="837831"/>
                  <a:pt x="3165194" y="843814"/>
                  <a:pt x="3172980" y="848247"/>
                </a:cubicBezTo>
                <a:cubicBezTo>
                  <a:pt x="3180765" y="852681"/>
                  <a:pt x="3189423" y="854950"/>
                  <a:pt x="3198952" y="855052"/>
                </a:cubicBezTo>
                <a:cubicBezTo>
                  <a:pt x="3208476" y="854950"/>
                  <a:pt x="3217102" y="852681"/>
                  <a:pt x="3224830" y="848247"/>
                </a:cubicBezTo>
                <a:cubicBezTo>
                  <a:pt x="3232558" y="843814"/>
                  <a:pt x="3238717" y="837831"/>
                  <a:pt x="3243307" y="830300"/>
                </a:cubicBezTo>
                <a:cubicBezTo>
                  <a:pt x="3247897" y="822769"/>
                  <a:pt x="3250248" y="814306"/>
                  <a:pt x="3250360" y="804911"/>
                </a:cubicBezTo>
                <a:cubicBezTo>
                  <a:pt x="3250248" y="795518"/>
                  <a:pt x="3247897" y="787071"/>
                  <a:pt x="3243307" y="779569"/>
                </a:cubicBezTo>
                <a:cubicBezTo>
                  <a:pt x="3238717" y="772066"/>
                  <a:pt x="3232558" y="766113"/>
                  <a:pt x="3224830" y="761708"/>
                </a:cubicBezTo>
                <a:cubicBezTo>
                  <a:pt x="3217102" y="757304"/>
                  <a:pt x="3208476" y="755051"/>
                  <a:pt x="3198952" y="754951"/>
                </a:cubicBezTo>
                <a:close/>
                <a:moveTo>
                  <a:pt x="1941652" y="754951"/>
                </a:moveTo>
                <a:cubicBezTo>
                  <a:pt x="1932123" y="755051"/>
                  <a:pt x="1923466" y="757304"/>
                  <a:pt x="1915680" y="761708"/>
                </a:cubicBezTo>
                <a:cubicBezTo>
                  <a:pt x="1907894" y="766113"/>
                  <a:pt x="1901677" y="772066"/>
                  <a:pt x="1897029" y="779569"/>
                </a:cubicBezTo>
                <a:cubicBezTo>
                  <a:pt x="1892380" y="787071"/>
                  <a:pt x="1889998" y="795518"/>
                  <a:pt x="1889882" y="804911"/>
                </a:cubicBezTo>
                <a:cubicBezTo>
                  <a:pt x="1889998" y="814306"/>
                  <a:pt x="1892380" y="822769"/>
                  <a:pt x="1897029" y="830300"/>
                </a:cubicBezTo>
                <a:cubicBezTo>
                  <a:pt x="1901677" y="837831"/>
                  <a:pt x="1907894" y="843814"/>
                  <a:pt x="1915680" y="848247"/>
                </a:cubicBezTo>
                <a:cubicBezTo>
                  <a:pt x="1923466" y="852681"/>
                  <a:pt x="1932123" y="854950"/>
                  <a:pt x="1941652" y="855052"/>
                </a:cubicBezTo>
                <a:cubicBezTo>
                  <a:pt x="1951176" y="854950"/>
                  <a:pt x="1959802" y="852681"/>
                  <a:pt x="1967530" y="848247"/>
                </a:cubicBezTo>
                <a:cubicBezTo>
                  <a:pt x="1975258" y="843814"/>
                  <a:pt x="1981417" y="837831"/>
                  <a:pt x="1986007" y="830300"/>
                </a:cubicBezTo>
                <a:cubicBezTo>
                  <a:pt x="1990597" y="822769"/>
                  <a:pt x="1992948" y="814306"/>
                  <a:pt x="1993060" y="804911"/>
                </a:cubicBezTo>
                <a:cubicBezTo>
                  <a:pt x="1992948" y="795518"/>
                  <a:pt x="1990597" y="787071"/>
                  <a:pt x="1986007" y="779569"/>
                </a:cubicBezTo>
                <a:cubicBezTo>
                  <a:pt x="1981417" y="772066"/>
                  <a:pt x="1975258" y="766113"/>
                  <a:pt x="1967530" y="761708"/>
                </a:cubicBezTo>
                <a:cubicBezTo>
                  <a:pt x="1959802" y="757304"/>
                  <a:pt x="1951176" y="755051"/>
                  <a:pt x="1941652" y="754951"/>
                </a:cubicBezTo>
                <a:close/>
                <a:moveTo>
                  <a:pt x="1503501" y="754951"/>
                </a:moveTo>
                <a:cubicBezTo>
                  <a:pt x="1493972" y="755051"/>
                  <a:pt x="1485315" y="757304"/>
                  <a:pt x="1477529" y="761708"/>
                </a:cubicBezTo>
                <a:cubicBezTo>
                  <a:pt x="1469743" y="766113"/>
                  <a:pt x="1463526" y="772066"/>
                  <a:pt x="1458878" y="779569"/>
                </a:cubicBezTo>
                <a:cubicBezTo>
                  <a:pt x="1454230" y="787071"/>
                  <a:pt x="1451848" y="795518"/>
                  <a:pt x="1451731" y="804911"/>
                </a:cubicBezTo>
                <a:cubicBezTo>
                  <a:pt x="1451848" y="814306"/>
                  <a:pt x="1454230" y="822769"/>
                  <a:pt x="1458878" y="830300"/>
                </a:cubicBezTo>
                <a:cubicBezTo>
                  <a:pt x="1463526" y="837831"/>
                  <a:pt x="1469743" y="843814"/>
                  <a:pt x="1477529" y="848247"/>
                </a:cubicBezTo>
                <a:cubicBezTo>
                  <a:pt x="1485315" y="852681"/>
                  <a:pt x="1493972" y="854950"/>
                  <a:pt x="1503501" y="855052"/>
                </a:cubicBezTo>
                <a:cubicBezTo>
                  <a:pt x="1513026" y="854950"/>
                  <a:pt x="1521652" y="852681"/>
                  <a:pt x="1529380" y="848247"/>
                </a:cubicBezTo>
                <a:cubicBezTo>
                  <a:pt x="1537108" y="843814"/>
                  <a:pt x="1543267" y="837831"/>
                  <a:pt x="1547857" y="830300"/>
                </a:cubicBezTo>
                <a:cubicBezTo>
                  <a:pt x="1552447" y="822769"/>
                  <a:pt x="1554798" y="814306"/>
                  <a:pt x="1554910" y="804911"/>
                </a:cubicBezTo>
                <a:cubicBezTo>
                  <a:pt x="1554798" y="795518"/>
                  <a:pt x="1552447" y="787071"/>
                  <a:pt x="1547857" y="779569"/>
                </a:cubicBezTo>
                <a:cubicBezTo>
                  <a:pt x="1543267" y="772066"/>
                  <a:pt x="1537108" y="766113"/>
                  <a:pt x="1529380" y="761708"/>
                </a:cubicBezTo>
                <a:cubicBezTo>
                  <a:pt x="1521652" y="757304"/>
                  <a:pt x="1513026" y="755051"/>
                  <a:pt x="1503501" y="754951"/>
                </a:cubicBezTo>
                <a:close/>
                <a:moveTo>
                  <a:pt x="3296890" y="741581"/>
                </a:moveTo>
                <a:lnTo>
                  <a:pt x="3311888" y="741581"/>
                </a:lnTo>
                <a:lnTo>
                  <a:pt x="3387920" y="843452"/>
                </a:lnTo>
                <a:lnTo>
                  <a:pt x="3387920" y="741581"/>
                </a:lnTo>
                <a:lnTo>
                  <a:pt x="3402195" y="741581"/>
                </a:lnTo>
                <a:lnTo>
                  <a:pt x="3402195" y="868241"/>
                </a:lnTo>
                <a:lnTo>
                  <a:pt x="3387377" y="868241"/>
                </a:lnTo>
                <a:lnTo>
                  <a:pt x="3311345" y="766551"/>
                </a:lnTo>
                <a:lnTo>
                  <a:pt x="3311345" y="868241"/>
                </a:lnTo>
                <a:lnTo>
                  <a:pt x="3296890" y="868241"/>
                </a:lnTo>
                <a:close/>
                <a:moveTo>
                  <a:pt x="3087340" y="741581"/>
                </a:moveTo>
                <a:lnTo>
                  <a:pt x="3101795" y="741581"/>
                </a:lnTo>
                <a:lnTo>
                  <a:pt x="3101795" y="868241"/>
                </a:lnTo>
                <a:lnTo>
                  <a:pt x="3087340" y="868241"/>
                </a:lnTo>
                <a:close/>
                <a:moveTo>
                  <a:pt x="2965372" y="741581"/>
                </a:moveTo>
                <a:lnTo>
                  <a:pt x="3062533" y="741581"/>
                </a:lnTo>
                <a:lnTo>
                  <a:pt x="3062533" y="755493"/>
                </a:lnTo>
                <a:lnTo>
                  <a:pt x="3021090" y="755493"/>
                </a:lnTo>
                <a:lnTo>
                  <a:pt x="3021090" y="868241"/>
                </a:lnTo>
                <a:lnTo>
                  <a:pt x="3006635" y="868241"/>
                </a:lnTo>
                <a:lnTo>
                  <a:pt x="3006635" y="755493"/>
                </a:lnTo>
                <a:lnTo>
                  <a:pt x="2965372" y="755493"/>
                </a:lnTo>
                <a:close/>
                <a:moveTo>
                  <a:pt x="2830165" y="741581"/>
                </a:moveTo>
                <a:lnTo>
                  <a:pt x="2845163" y="741581"/>
                </a:lnTo>
                <a:lnTo>
                  <a:pt x="2921195" y="843452"/>
                </a:lnTo>
                <a:lnTo>
                  <a:pt x="2921195" y="741581"/>
                </a:lnTo>
                <a:lnTo>
                  <a:pt x="2935470" y="741581"/>
                </a:lnTo>
                <a:lnTo>
                  <a:pt x="2935470" y="868241"/>
                </a:lnTo>
                <a:lnTo>
                  <a:pt x="2920652" y="868241"/>
                </a:lnTo>
                <a:lnTo>
                  <a:pt x="2844620" y="766551"/>
                </a:lnTo>
                <a:lnTo>
                  <a:pt x="2844620" y="868241"/>
                </a:lnTo>
                <a:lnTo>
                  <a:pt x="2830165" y="868241"/>
                </a:lnTo>
                <a:close/>
                <a:moveTo>
                  <a:pt x="2706340" y="741581"/>
                </a:moveTo>
                <a:lnTo>
                  <a:pt x="2792280" y="741581"/>
                </a:lnTo>
                <a:lnTo>
                  <a:pt x="2792280" y="755493"/>
                </a:lnTo>
                <a:lnTo>
                  <a:pt x="2720795" y="755493"/>
                </a:lnTo>
                <a:lnTo>
                  <a:pt x="2720795" y="797140"/>
                </a:lnTo>
                <a:lnTo>
                  <a:pt x="2784679" y="797140"/>
                </a:lnTo>
                <a:lnTo>
                  <a:pt x="2784679" y="811053"/>
                </a:lnTo>
                <a:lnTo>
                  <a:pt x="2720795" y="811053"/>
                </a:lnTo>
                <a:lnTo>
                  <a:pt x="2720795" y="854509"/>
                </a:lnTo>
                <a:lnTo>
                  <a:pt x="2794633" y="854509"/>
                </a:lnTo>
                <a:lnTo>
                  <a:pt x="2794633" y="868241"/>
                </a:lnTo>
                <a:lnTo>
                  <a:pt x="2706340" y="868241"/>
                </a:lnTo>
                <a:close/>
                <a:moveTo>
                  <a:pt x="2584372" y="741581"/>
                </a:moveTo>
                <a:lnTo>
                  <a:pt x="2681533" y="741581"/>
                </a:lnTo>
                <a:lnTo>
                  <a:pt x="2681533" y="755493"/>
                </a:lnTo>
                <a:lnTo>
                  <a:pt x="2640090" y="755493"/>
                </a:lnTo>
                <a:lnTo>
                  <a:pt x="2640090" y="868241"/>
                </a:lnTo>
                <a:lnTo>
                  <a:pt x="2625635" y="868241"/>
                </a:lnTo>
                <a:lnTo>
                  <a:pt x="2625635" y="755493"/>
                </a:lnTo>
                <a:lnTo>
                  <a:pt x="2584372" y="755493"/>
                </a:lnTo>
                <a:close/>
                <a:moveTo>
                  <a:pt x="2479597" y="741581"/>
                </a:moveTo>
                <a:lnTo>
                  <a:pt x="2576758" y="741581"/>
                </a:lnTo>
                <a:lnTo>
                  <a:pt x="2576758" y="755493"/>
                </a:lnTo>
                <a:lnTo>
                  <a:pt x="2535315" y="755493"/>
                </a:lnTo>
                <a:lnTo>
                  <a:pt x="2535315" y="868241"/>
                </a:lnTo>
                <a:lnTo>
                  <a:pt x="2520860" y="868241"/>
                </a:lnTo>
                <a:lnTo>
                  <a:pt x="2520860" y="755493"/>
                </a:lnTo>
                <a:lnTo>
                  <a:pt x="2479597" y="755493"/>
                </a:lnTo>
                <a:close/>
                <a:moveTo>
                  <a:pt x="2411321" y="741581"/>
                </a:moveTo>
                <a:lnTo>
                  <a:pt x="2426339" y="741581"/>
                </a:lnTo>
                <a:lnTo>
                  <a:pt x="2482975" y="868241"/>
                </a:lnTo>
                <a:lnTo>
                  <a:pt x="2467232" y="868241"/>
                </a:lnTo>
                <a:lnTo>
                  <a:pt x="2453119" y="836208"/>
                </a:lnTo>
                <a:lnTo>
                  <a:pt x="2383999" y="836208"/>
                </a:lnTo>
                <a:lnTo>
                  <a:pt x="2369885" y="868241"/>
                </a:lnTo>
                <a:lnTo>
                  <a:pt x="2354505" y="868241"/>
                </a:lnTo>
                <a:close/>
                <a:moveTo>
                  <a:pt x="2182465" y="741581"/>
                </a:moveTo>
                <a:lnTo>
                  <a:pt x="2230592" y="741581"/>
                </a:lnTo>
                <a:cubicBezTo>
                  <a:pt x="2246533" y="741667"/>
                  <a:pt x="2258816" y="745381"/>
                  <a:pt x="2267442" y="752724"/>
                </a:cubicBezTo>
                <a:cubicBezTo>
                  <a:pt x="2276067" y="760067"/>
                  <a:pt x="2280430" y="770525"/>
                  <a:pt x="2280531" y="784099"/>
                </a:cubicBezTo>
                <a:cubicBezTo>
                  <a:pt x="2280490" y="794625"/>
                  <a:pt x="2278042" y="803351"/>
                  <a:pt x="2273187" y="810276"/>
                </a:cubicBezTo>
                <a:cubicBezTo>
                  <a:pt x="2268332" y="817200"/>
                  <a:pt x="2261315" y="822166"/>
                  <a:pt x="2252135" y="825174"/>
                </a:cubicBezTo>
                <a:lnTo>
                  <a:pt x="2281797" y="868241"/>
                </a:lnTo>
                <a:lnTo>
                  <a:pt x="2265351" y="868241"/>
                </a:lnTo>
                <a:lnTo>
                  <a:pt x="2239101" y="827884"/>
                </a:lnTo>
                <a:cubicBezTo>
                  <a:pt x="2237739" y="827978"/>
                  <a:pt x="2236344" y="828061"/>
                  <a:pt x="2234914" y="828132"/>
                </a:cubicBezTo>
                <a:cubicBezTo>
                  <a:pt x="2233485" y="828204"/>
                  <a:pt x="2232044" y="828242"/>
                  <a:pt x="2230592" y="828245"/>
                </a:cubicBezTo>
                <a:lnTo>
                  <a:pt x="2196920" y="828245"/>
                </a:lnTo>
                <a:lnTo>
                  <a:pt x="2196920" y="868241"/>
                </a:lnTo>
                <a:lnTo>
                  <a:pt x="2182465" y="868241"/>
                </a:lnTo>
                <a:close/>
                <a:moveTo>
                  <a:pt x="2036694" y="741581"/>
                </a:moveTo>
                <a:lnTo>
                  <a:pt x="2051150" y="741581"/>
                </a:lnTo>
                <a:lnTo>
                  <a:pt x="2051150" y="816143"/>
                </a:lnTo>
                <a:cubicBezTo>
                  <a:pt x="2051267" y="828532"/>
                  <a:pt x="2054744" y="838093"/>
                  <a:pt x="2061581" y="844827"/>
                </a:cubicBezTo>
                <a:cubicBezTo>
                  <a:pt x="2068419" y="851561"/>
                  <a:pt x="2077915" y="854969"/>
                  <a:pt x="2090071" y="855052"/>
                </a:cubicBezTo>
                <a:cubicBezTo>
                  <a:pt x="2102211" y="854969"/>
                  <a:pt x="2111647" y="851561"/>
                  <a:pt x="2118379" y="844827"/>
                </a:cubicBezTo>
                <a:cubicBezTo>
                  <a:pt x="2125111" y="838093"/>
                  <a:pt x="2128528" y="828532"/>
                  <a:pt x="2128630" y="816143"/>
                </a:cubicBezTo>
                <a:lnTo>
                  <a:pt x="2128630" y="741581"/>
                </a:lnTo>
                <a:lnTo>
                  <a:pt x="2143085" y="741581"/>
                </a:lnTo>
                <a:lnTo>
                  <a:pt x="2143085" y="816143"/>
                </a:lnTo>
                <a:cubicBezTo>
                  <a:pt x="2142946" y="832754"/>
                  <a:pt x="2138252" y="845675"/>
                  <a:pt x="2129001" y="854905"/>
                </a:cubicBezTo>
                <a:cubicBezTo>
                  <a:pt x="2119750" y="864136"/>
                  <a:pt x="2106773" y="868822"/>
                  <a:pt x="2090071" y="868965"/>
                </a:cubicBezTo>
                <a:cubicBezTo>
                  <a:pt x="2073274" y="868822"/>
                  <a:pt x="2060214" y="864136"/>
                  <a:pt x="2050891" y="854905"/>
                </a:cubicBezTo>
                <a:cubicBezTo>
                  <a:pt x="2041569" y="845675"/>
                  <a:pt x="2036836" y="832754"/>
                  <a:pt x="2036694" y="816143"/>
                </a:cubicBezTo>
                <a:close/>
                <a:moveTo>
                  <a:pt x="1763955" y="741581"/>
                </a:moveTo>
                <a:lnTo>
                  <a:pt x="1778976" y="741581"/>
                </a:lnTo>
                <a:lnTo>
                  <a:pt x="1820046" y="807625"/>
                </a:lnTo>
                <a:lnTo>
                  <a:pt x="1860573" y="741581"/>
                </a:lnTo>
                <a:lnTo>
                  <a:pt x="1875413" y="741581"/>
                </a:lnTo>
                <a:lnTo>
                  <a:pt x="1827274" y="824815"/>
                </a:lnTo>
                <a:lnTo>
                  <a:pt x="1827274" y="868241"/>
                </a:lnTo>
                <a:lnTo>
                  <a:pt x="1813000" y="868241"/>
                </a:lnTo>
                <a:lnTo>
                  <a:pt x="1813000" y="825358"/>
                </a:lnTo>
                <a:close/>
                <a:moveTo>
                  <a:pt x="1601439" y="741581"/>
                </a:moveTo>
                <a:lnTo>
                  <a:pt x="1649567" y="741581"/>
                </a:lnTo>
                <a:cubicBezTo>
                  <a:pt x="1665508" y="741667"/>
                  <a:pt x="1677791" y="745381"/>
                  <a:pt x="1686416" y="752724"/>
                </a:cubicBezTo>
                <a:cubicBezTo>
                  <a:pt x="1695042" y="760067"/>
                  <a:pt x="1699405" y="770525"/>
                  <a:pt x="1699505" y="784099"/>
                </a:cubicBezTo>
                <a:cubicBezTo>
                  <a:pt x="1699465" y="794625"/>
                  <a:pt x="1697017" y="803351"/>
                  <a:pt x="1692162" y="810276"/>
                </a:cubicBezTo>
                <a:cubicBezTo>
                  <a:pt x="1687307" y="817200"/>
                  <a:pt x="1680289" y="822166"/>
                  <a:pt x="1671110" y="825174"/>
                </a:cubicBezTo>
                <a:lnTo>
                  <a:pt x="1700772" y="868241"/>
                </a:lnTo>
                <a:lnTo>
                  <a:pt x="1684325" y="868241"/>
                </a:lnTo>
                <a:lnTo>
                  <a:pt x="1658076" y="827884"/>
                </a:lnTo>
                <a:cubicBezTo>
                  <a:pt x="1656714" y="827978"/>
                  <a:pt x="1655319" y="828061"/>
                  <a:pt x="1653889" y="828132"/>
                </a:cubicBezTo>
                <a:cubicBezTo>
                  <a:pt x="1652460" y="828204"/>
                  <a:pt x="1651019" y="828242"/>
                  <a:pt x="1649567" y="828245"/>
                </a:cubicBezTo>
                <a:lnTo>
                  <a:pt x="1615895" y="828245"/>
                </a:lnTo>
                <a:lnTo>
                  <a:pt x="1615895" y="868241"/>
                </a:lnTo>
                <a:lnTo>
                  <a:pt x="1601439" y="868241"/>
                </a:lnTo>
                <a:close/>
                <a:moveTo>
                  <a:pt x="1344264" y="741581"/>
                </a:moveTo>
                <a:lnTo>
                  <a:pt x="1424776" y="741581"/>
                </a:lnTo>
                <a:lnTo>
                  <a:pt x="1424776" y="755493"/>
                </a:lnTo>
                <a:lnTo>
                  <a:pt x="1358720" y="755493"/>
                </a:lnTo>
                <a:lnTo>
                  <a:pt x="1358720" y="800036"/>
                </a:lnTo>
                <a:lnTo>
                  <a:pt x="1417899" y="800036"/>
                </a:lnTo>
                <a:lnTo>
                  <a:pt x="1417899" y="813948"/>
                </a:lnTo>
                <a:lnTo>
                  <a:pt x="1358720" y="813948"/>
                </a:lnTo>
                <a:lnTo>
                  <a:pt x="1358720" y="868241"/>
                </a:lnTo>
                <a:lnTo>
                  <a:pt x="1344264" y="868241"/>
                </a:lnTo>
                <a:close/>
                <a:moveTo>
                  <a:pt x="3198952" y="741219"/>
                </a:moveTo>
                <a:cubicBezTo>
                  <a:pt x="3211394" y="741345"/>
                  <a:pt x="3222588" y="744208"/>
                  <a:pt x="3232533" y="749807"/>
                </a:cubicBezTo>
                <a:cubicBezTo>
                  <a:pt x="3242478" y="755407"/>
                  <a:pt x="3250372" y="762987"/>
                  <a:pt x="3256214" y="772549"/>
                </a:cubicBezTo>
                <a:cubicBezTo>
                  <a:pt x="3262056" y="782111"/>
                  <a:pt x="3265044" y="792898"/>
                  <a:pt x="3265177" y="804911"/>
                </a:cubicBezTo>
                <a:cubicBezTo>
                  <a:pt x="3265044" y="816928"/>
                  <a:pt x="3262056" y="827746"/>
                  <a:pt x="3256214" y="837366"/>
                </a:cubicBezTo>
                <a:cubicBezTo>
                  <a:pt x="3250372" y="846986"/>
                  <a:pt x="3242478" y="854625"/>
                  <a:pt x="3232533" y="860283"/>
                </a:cubicBezTo>
                <a:cubicBezTo>
                  <a:pt x="3222588" y="865940"/>
                  <a:pt x="3211394" y="868834"/>
                  <a:pt x="3198952" y="868965"/>
                </a:cubicBezTo>
                <a:cubicBezTo>
                  <a:pt x="3186450" y="868834"/>
                  <a:pt x="3175213" y="865940"/>
                  <a:pt x="3165243" y="860283"/>
                </a:cubicBezTo>
                <a:cubicBezTo>
                  <a:pt x="3155272" y="854625"/>
                  <a:pt x="3147363" y="846986"/>
                  <a:pt x="3141516" y="837366"/>
                </a:cubicBezTo>
                <a:cubicBezTo>
                  <a:pt x="3135668" y="827746"/>
                  <a:pt x="3132678" y="816928"/>
                  <a:pt x="3132545" y="804911"/>
                </a:cubicBezTo>
                <a:cubicBezTo>
                  <a:pt x="3132678" y="792841"/>
                  <a:pt x="3135668" y="782027"/>
                  <a:pt x="3141516" y="772469"/>
                </a:cubicBezTo>
                <a:cubicBezTo>
                  <a:pt x="3147363" y="762910"/>
                  <a:pt x="3155272" y="755343"/>
                  <a:pt x="3165243" y="749767"/>
                </a:cubicBezTo>
                <a:cubicBezTo>
                  <a:pt x="3175213" y="744191"/>
                  <a:pt x="3186450" y="741342"/>
                  <a:pt x="3198952" y="741219"/>
                </a:cubicBezTo>
                <a:close/>
                <a:moveTo>
                  <a:pt x="1941652" y="741219"/>
                </a:moveTo>
                <a:cubicBezTo>
                  <a:pt x="1954094" y="741345"/>
                  <a:pt x="1965288" y="744208"/>
                  <a:pt x="1975233" y="749807"/>
                </a:cubicBezTo>
                <a:cubicBezTo>
                  <a:pt x="1985178" y="755407"/>
                  <a:pt x="1993072" y="762987"/>
                  <a:pt x="1998914" y="772549"/>
                </a:cubicBezTo>
                <a:cubicBezTo>
                  <a:pt x="2004756" y="782111"/>
                  <a:pt x="2007744" y="792898"/>
                  <a:pt x="2007877" y="804911"/>
                </a:cubicBezTo>
                <a:cubicBezTo>
                  <a:pt x="2007744" y="816928"/>
                  <a:pt x="2004756" y="827746"/>
                  <a:pt x="1998914" y="837366"/>
                </a:cubicBezTo>
                <a:cubicBezTo>
                  <a:pt x="1993072" y="846986"/>
                  <a:pt x="1985178" y="854625"/>
                  <a:pt x="1975233" y="860283"/>
                </a:cubicBezTo>
                <a:cubicBezTo>
                  <a:pt x="1965288" y="865940"/>
                  <a:pt x="1954094" y="868834"/>
                  <a:pt x="1941652" y="868965"/>
                </a:cubicBezTo>
                <a:cubicBezTo>
                  <a:pt x="1929150" y="868834"/>
                  <a:pt x="1917914" y="865940"/>
                  <a:pt x="1907943" y="860283"/>
                </a:cubicBezTo>
                <a:cubicBezTo>
                  <a:pt x="1897972" y="854625"/>
                  <a:pt x="1890063" y="846986"/>
                  <a:pt x="1884216" y="837366"/>
                </a:cubicBezTo>
                <a:cubicBezTo>
                  <a:pt x="1878368" y="827746"/>
                  <a:pt x="1875378" y="816928"/>
                  <a:pt x="1875245" y="804911"/>
                </a:cubicBezTo>
                <a:cubicBezTo>
                  <a:pt x="1875378" y="792841"/>
                  <a:pt x="1878368" y="782027"/>
                  <a:pt x="1884216" y="772469"/>
                </a:cubicBezTo>
                <a:cubicBezTo>
                  <a:pt x="1890063" y="762910"/>
                  <a:pt x="1897972" y="755343"/>
                  <a:pt x="1907943" y="749767"/>
                </a:cubicBezTo>
                <a:cubicBezTo>
                  <a:pt x="1917914" y="744191"/>
                  <a:pt x="1929150" y="741342"/>
                  <a:pt x="1941652" y="741219"/>
                </a:cubicBezTo>
                <a:close/>
                <a:moveTo>
                  <a:pt x="1503501" y="741219"/>
                </a:moveTo>
                <a:cubicBezTo>
                  <a:pt x="1515944" y="741345"/>
                  <a:pt x="1527138" y="744208"/>
                  <a:pt x="1537083" y="749807"/>
                </a:cubicBezTo>
                <a:cubicBezTo>
                  <a:pt x="1547028" y="755407"/>
                  <a:pt x="1554921" y="762987"/>
                  <a:pt x="1560763" y="772549"/>
                </a:cubicBezTo>
                <a:cubicBezTo>
                  <a:pt x="1566606" y="782111"/>
                  <a:pt x="1569593" y="792898"/>
                  <a:pt x="1569727" y="804911"/>
                </a:cubicBezTo>
                <a:cubicBezTo>
                  <a:pt x="1569593" y="816928"/>
                  <a:pt x="1566606" y="827746"/>
                  <a:pt x="1560763" y="837366"/>
                </a:cubicBezTo>
                <a:cubicBezTo>
                  <a:pt x="1554921" y="846986"/>
                  <a:pt x="1547028" y="854625"/>
                  <a:pt x="1537083" y="860283"/>
                </a:cubicBezTo>
                <a:cubicBezTo>
                  <a:pt x="1527138" y="865940"/>
                  <a:pt x="1515944" y="868834"/>
                  <a:pt x="1503501" y="868965"/>
                </a:cubicBezTo>
                <a:cubicBezTo>
                  <a:pt x="1491000" y="868834"/>
                  <a:pt x="1479763" y="865940"/>
                  <a:pt x="1469793" y="860283"/>
                </a:cubicBezTo>
                <a:cubicBezTo>
                  <a:pt x="1459822" y="854625"/>
                  <a:pt x="1451913" y="846986"/>
                  <a:pt x="1446065" y="837366"/>
                </a:cubicBezTo>
                <a:cubicBezTo>
                  <a:pt x="1440218" y="827746"/>
                  <a:pt x="1437228" y="816928"/>
                  <a:pt x="1437095" y="804911"/>
                </a:cubicBezTo>
                <a:cubicBezTo>
                  <a:pt x="1437228" y="792841"/>
                  <a:pt x="1440218" y="782027"/>
                  <a:pt x="1446065" y="772469"/>
                </a:cubicBezTo>
                <a:cubicBezTo>
                  <a:pt x="1451913" y="762910"/>
                  <a:pt x="1459822" y="755343"/>
                  <a:pt x="1469793" y="749767"/>
                </a:cubicBezTo>
                <a:cubicBezTo>
                  <a:pt x="1479763" y="744191"/>
                  <a:pt x="1491000" y="741342"/>
                  <a:pt x="1503501" y="741219"/>
                </a:cubicBezTo>
                <a:close/>
                <a:moveTo>
                  <a:pt x="1339927" y="70771"/>
                </a:moveTo>
                <a:lnTo>
                  <a:pt x="1221077" y="341377"/>
                </a:lnTo>
                <a:lnTo>
                  <a:pt x="1460301" y="341377"/>
                </a:lnTo>
                <a:close/>
                <a:moveTo>
                  <a:pt x="3816428" y="57817"/>
                </a:moveTo>
                <a:cubicBezTo>
                  <a:pt x="3776306" y="58241"/>
                  <a:pt x="3739854" y="67725"/>
                  <a:pt x="3707072" y="86272"/>
                </a:cubicBezTo>
                <a:cubicBezTo>
                  <a:pt x="3674289" y="104818"/>
                  <a:pt x="3648112" y="129885"/>
                  <a:pt x="3628540" y="161472"/>
                </a:cubicBezTo>
                <a:cubicBezTo>
                  <a:pt x="3608969" y="193060"/>
                  <a:pt x="3598939" y="228628"/>
                  <a:pt x="3598449" y="268176"/>
                </a:cubicBezTo>
                <a:cubicBezTo>
                  <a:pt x="3598939" y="307734"/>
                  <a:pt x="3608969" y="343368"/>
                  <a:pt x="3628540" y="375078"/>
                </a:cubicBezTo>
                <a:cubicBezTo>
                  <a:pt x="3648112" y="406789"/>
                  <a:pt x="3674289" y="431978"/>
                  <a:pt x="3707072" y="450647"/>
                </a:cubicBezTo>
                <a:cubicBezTo>
                  <a:pt x="3739854" y="469315"/>
                  <a:pt x="3776306" y="478866"/>
                  <a:pt x="3816428" y="479299"/>
                </a:cubicBezTo>
                <a:cubicBezTo>
                  <a:pt x="3856531" y="478866"/>
                  <a:pt x="3892852" y="469315"/>
                  <a:pt x="3925390" y="450647"/>
                </a:cubicBezTo>
                <a:cubicBezTo>
                  <a:pt x="3957928" y="431978"/>
                  <a:pt x="3983861" y="406789"/>
                  <a:pt x="4003188" y="375079"/>
                </a:cubicBezTo>
                <a:cubicBezTo>
                  <a:pt x="4022515" y="343368"/>
                  <a:pt x="4032414" y="307734"/>
                  <a:pt x="4032885" y="268176"/>
                </a:cubicBezTo>
                <a:cubicBezTo>
                  <a:pt x="4032414" y="228628"/>
                  <a:pt x="4022515" y="193060"/>
                  <a:pt x="4003188" y="161472"/>
                </a:cubicBezTo>
                <a:cubicBezTo>
                  <a:pt x="3983861" y="129885"/>
                  <a:pt x="3957928" y="104818"/>
                  <a:pt x="3925390" y="86272"/>
                </a:cubicBezTo>
                <a:cubicBezTo>
                  <a:pt x="3892852" y="67725"/>
                  <a:pt x="3856531" y="58241"/>
                  <a:pt x="3816428" y="57817"/>
                </a:cubicBezTo>
                <a:close/>
                <a:moveTo>
                  <a:pt x="4213098" y="1524"/>
                </a:moveTo>
                <a:lnTo>
                  <a:pt x="4273963" y="1524"/>
                </a:lnTo>
                <a:lnTo>
                  <a:pt x="4273963" y="315469"/>
                </a:lnTo>
                <a:cubicBezTo>
                  <a:pt x="4274455" y="367634"/>
                  <a:pt x="4289096" y="407893"/>
                  <a:pt x="4317885" y="436246"/>
                </a:cubicBezTo>
                <a:cubicBezTo>
                  <a:pt x="4346675" y="464599"/>
                  <a:pt x="4386660" y="478950"/>
                  <a:pt x="4437840" y="479299"/>
                </a:cubicBezTo>
                <a:cubicBezTo>
                  <a:pt x="4488957" y="478950"/>
                  <a:pt x="4528687" y="464599"/>
                  <a:pt x="4557033" y="436246"/>
                </a:cubicBezTo>
                <a:cubicBezTo>
                  <a:pt x="4585378" y="407893"/>
                  <a:pt x="4599765" y="367634"/>
                  <a:pt x="4600194" y="315469"/>
                </a:cubicBezTo>
                <a:lnTo>
                  <a:pt x="4600194" y="1524"/>
                </a:lnTo>
                <a:lnTo>
                  <a:pt x="4661058" y="1524"/>
                </a:lnTo>
                <a:lnTo>
                  <a:pt x="4661058" y="315469"/>
                </a:lnTo>
                <a:cubicBezTo>
                  <a:pt x="4660476" y="385410"/>
                  <a:pt x="4640708" y="439814"/>
                  <a:pt x="4601756" y="478680"/>
                </a:cubicBezTo>
                <a:cubicBezTo>
                  <a:pt x="4562805" y="517546"/>
                  <a:pt x="4508166" y="537278"/>
                  <a:pt x="4437840" y="537878"/>
                </a:cubicBezTo>
                <a:cubicBezTo>
                  <a:pt x="4367117" y="537278"/>
                  <a:pt x="4312129" y="517546"/>
                  <a:pt x="4272876" y="478680"/>
                </a:cubicBezTo>
                <a:cubicBezTo>
                  <a:pt x="4233622" y="439814"/>
                  <a:pt x="4213696" y="385410"/>
                  <a:pt x="4213098" y="315469"/>
                </a:cubicBezTo>
                <a:close/>
                <a:moveTo>
                  <a:pt x="3042666" y="1524"/>
                </a:moveTo>
                <a:lnTo>
                  <a:pt x="3105912" y="1524"/>
                </a:lnTo>
                <a:lnTo>
                  <a:pt x="3278838" y="279606"/>
                </a:lnTo>
                <a:lnTo>
                  <a:pt x="3449478" y="1524"/>
                </a:lnTo>
                <a:lnTo>
                  <a:pt x="3511962" y="1524"/>
                </a:lnTo>
                <a:lnTo>
                  <a:pt x="3309270" y="351983"/>
                </a:lnTo>
                <a:lnTo>
                  <a:pt x="3309270" y="534830"/>
                </a:lnTo>
                <a:lnTo>
                  <a:pt x="3249168" y="534830"/>
                </a:lnTo>
                <a:lnTo>
                  <a:pt x="3249168" y="354269"/>
                </a:lnTo>
                <a:close/>
                <a:moveTo>
                  <a:pt x="2348865" y="1524"/>
                </a:moveTo>
                <a:lnTo>
                  <a:pt x="2409729" y="1524"/>
                </a:lnTo>
                <a:lnTo>
                  <a:pt x="2409729" y="308557"/>
                </a:lnTo>
                <a:lnTo>
                  <a:pt x="2696241" y="1524"/>
                </a:lnTo>
                <a:lnTo>
                  <a:pt x="2768631" y="1524"/>
                </a:lnTo>
                <a:lnTo>
                  <a:pt x="2557557" y="233133"/>
                </a:lnTo>
                <a:lnTo>
                  <a:pt x="2784633" y="534830"/>
                </a:lnTo>
                <a:lnTo>
                  <a:pt x="2709957" y="534830"/>
                </a:lnTo>
                <a:lnTo>
                  <a:pt x="2513361" y="281892"/>
                </a:lnTo>
                <a:lnTo>
                  <a:pt x="2409729" y="395409"/>
                </a:lnTo>
                <a:lnTo>
                  <a:pt x="2409729" y="534830"/>
                </a:lnTo>
                <a:lnTo>
                  <a:pt x="2348865" y="534830"/>
                </a:lnTo>
                <a:close/>
                <a:moveTo>
                  <a:pt x="1720214" y="1524"/>
                </a:moveTo>
                <a:lnTo>
                  <a:pt x="1783366" y="1524"/>
                </a:lnTo>
                <a:lnTo>
                  <a:pt x="2103501" y="430455"/>
                </a:lnTo>
                <a:lnTo>
                  <a:pt x="2103501" y="1524"/>
                </a:lnTo>
                <a:lnTo>
                  <a:pt x="2163604" y="1524"/>
                </a:lnTo>
                <a:lnTo>
                  <a:pt x="2163604" y="534830"/>
                </a:lnTo>
                <a:lnTo>
                  <a:pt x="2101212" y="534830"/>
                </a:lnTo>
                <a:lnTo>
                  <a:pt x="1781080" y="106664"/>
                </a:lnTo>
                <a:lnTo>
                  <a:pt x="1781080" y="534830"/>
                </a:lnTo>
                <a:lnTo>
                  <a:pt x="1720214" y="534830"/>
                </a:lnTo>
                <a:close/>
                <a:moveTo>
                  <a:pt x="1310215" y="1524"/>
                </a:moveTo>
                <a:lnTo>
                  <a:pt x="1373449" y="1524"/>
                </a:lnTo>
                <a:lnTo>
                  <a:pt x="1611915" y="534830"/>
                </a:lnTo>
                <a:lnTo>
                  <a:pt x="1545630" y="534830"/>
                </a:lnTo>
                <a:lnTo>
                  <a:pt x="1486204" y="399956"/>
                </a:lnTo>
                <a:lnTo>
                  <a:pt x="1195174" y="399956"/>
                </a:lnTo>
                <a:lnTo>
                  <a:pt x="1135749" y="534830"/>
                </a:lnTo>
                <a:lnTo>
                  <a:pt x="1070990" y="534830"/>
                </a:lnTo>
                <a:close/>
                <a:moveTo>
                  <a:pt x="520065" y="1524"/>
                </a:moveTo>
                <a:lnTo>
                  <a:pt x="580929" y="1524"/>
                </a:lnTo>
                <a:lnTo>
                  <a:pt x="580929" y="242317"/>
                </a:lnTo>
                <a:lnTo>
                  <a:pt x="902588" y="242317"/>
                </a:lnTo>
                <a:lnTo>
                  <a:pt x="902588" y="1524"/>
                </a:lnTo>
                <a:lnTo>
                  <a:pt x="963453" y="1524"/>
                </a:lnTo>
                <a:lnTo>
                  <a:pt x="963453" y="534830"/>
                </a:lnTo>
                <a:lnTo>
                  <a:pt x="902588" y="534830"/>
                </a:lnTo>
                <a:lnTo>
                  <a:pt x="902588" y="300134"/>
                </a:lnTo>
                <a:lnTo>
                  <a:pt x="580929" y="300134"/>
                </a:lnTo>
                <a:lnTo>
                  <a:pt x="580929" y="534830"/>
                </a:lnTo>
                <a:lnTo>
                  <a:pt x="520065" y="534830"/>
                </a:lnTo>
                <a:close/>
                <a:moveTo>
                  <a:pt x="0" y="1524"/>
                </a:moveTo>
                <a:lnTo>
                  <a:pt x="409098" y="1524"/>
                </a:lnTo>
                <a:lnTo>
                  <a:pt x="409098" y="60103"/>
                </a:lnTo>
                <a:lnTo>
                  <a:pt x="234600" y="60103"/>
                </a:lnTo>
                <a:lnTo>
                  <a:pt x="234600" y="534830"/>
                </a:lnTo>
                <a:lnTo>
                  <a:pt x="173736" y="534830"/>
                </a:lnTo>
                <a:lnTo>
                  <a:pt x="173736" y="60103"/>
                </a:lnTo>
                <a:lnTo>
                  <a:pt x="0" y="60103"/>
                </a:lnTo>
                <a:close/>
                <a:moveTo>
                  <a:pt x="3816428" y="0"/>
                </a:moveTo>
                <a:cubicBezTo>
                  <a:pt x="3868818" y="531"/>
                  <a:pt x="3915950" y="12584"/>
                  <a:pt x="3957824" y="36161"/>
                </a:cubicBezTo>
                <a:cubicBezTo>
                  <a:pt x="3999697" y="59738"/>
                  <a:pt x="4032933" y="91657"/>
                  <a:pt x="4057531" y="131917"/>
                </a:cubicBezTo>
                <a:cubicBezTo>
                  <a:pt x="4082130" y="172177"/>
                  <a:pt x="4094710" y="217597"/>
                  <a:pt x="4095273" y="268176"/>
                </a:cubicBezTo>
                <a:cubicBezTo>
                  <a:pt x="4094710" y="318775"/>
                  <a:pt x="4082130" y="364327"/>
                  <a:pt x="4057531" y="404832"/>
                </a:cubicBezTo>
                <a:cubicBezTo>
                  <a:pt x="4032933" y="445336"/>
                  <a:pt x="3999697" y="477500"/>
                  <a:pt x="3957824" y="501321"/>
                </a:cubicBezTo>
                <a:cubicBezTo>
                  <a:pt x="3915950" y="525143"/>
                  <a:pt x="3868818" y="537328"/>
                  <a:pt x="3816428" y="537878"/>
                </a:cubicBezTo>
                <a:cubicBezTo>
                  <a:pt x="3763788" y="537328"/>
                  <a:pt x="3716478" y="525143"/>
                  <a:pt x="3674496" y="501321"/>
                </a:cubicBezTo>
                <a:cubicBezTo>
                  <a:pt x="3632515" y="477500"/>
                  <a:pt x="3599213" y="445336"/>
                  <a:pt x="3574592" y="404832"/>
                </a:cubicBezTo>
                <a:cubicBezTo>
                  <a:pt x="3549971" y="364327"/>
                  <a:pt x="3537381" y="318775"/>
                  <a:pt x="3536822" y="268176"/>
                </a:cubicBezTo>
                <a:cubicBezTo>
                  <a:pt x="3537381" y="217357"/>
                  <a:pt x="3549971" y="171824"/>
                  <a:pt x="3574592" y="131578"/>
                </a:cubicBezTo>
                <a:cubicBezTo>
                  <a:pt x="3599213" y="91332"/>
                  <a:pt x="3632515" y="59470"/>
                  <a:pt x="3674496" y="35992"/>
                </a:cubicBezTo>
                <a:cubicBezTo>
                  <a:pt x="3716478" y="12514"/>
                  <a:pt x="3763788" y="517"/>
                  <a:pt x="381642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innerShdw blurRad="76200">
              <a:schemeClr val="tx1">
                <a:lumMod val="75000"/>
                <a:lumOff val="2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" name="Straight Connector 19"/>
          <p:cNvCxnSpPr/>
          <p:nvPr/>
        </p:nvCxnSpPr>
        <p:spPr>
          <a:xfrm>
            <a:off x="3509208" y="2486673"/>
            <a:ext cx="188043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>
            <a:innerShdw blurRad="76200">
              <a:schemeClr val="tx1">
                <a:lumMod val="75000"/>
                <a:lumOff val="25000"/>
              </a:scheme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20"/>
          <p:cNvCxnSpPr/>
          <p:nvPr/>
        </p:nvCxnSpPr>
        <p:spPr>
          <a:xfrm>
            <a:off x="7513836" y="3913373"/>
            <a:ext cx="188043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>
            <a:innerShdw blurRad="76200">
              <a:schemeClr val="tx1">
                <a:lumMod val="75000"/>
                <a:lumOff val="25000"/>
              </a:scheme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486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6762" y="224925"/>
            <a:ext cx="3347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Recurrent Neural Network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6762" y="910166"/>
            <a:ext cx="8963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https://www.kaggle.com/datasets/rinichristy/2022-fuel-consumption-ratings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86" y="2018150"/>
            <a:ext cx="11721976" cy="349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4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" y="563880"/>
            <a:ext cx="4681903" cy="57483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31380" y="2286000"/>
            <a:ext cx="2395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City / Highway</a:t>
            </a:r>
          </a:p>
          <a:p>
            <a:r>
              <a:rPr lang="en-US" altLang="ko-KR" dirty="0" smtClean="0"/>
              <a:t>Comb: combined</a:t>
            </a:r>
          </a:p>
          <a:p>
            <a:r>
              <a:rPr lang="en-US" altLang="ko-KR" dirty="0" smtClean="0"/>
              <a:t>mpg: Mile per gallon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68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54582"/>
              </p:ext>
            </p:extLst>
          </p:nvPr>
        </p:nvGraphicFramePr>
        <p:xfrm>
          <a:off x="236220" y="1421924"/>
          <a:ext cx="11742420" cy="1626076"/>
        </p:xfrm>
        <a:graphic>
          <a:graphicData uri="http://schemas.openxmlformats.org/drawingml/2006/table">
            <a:tbl>
              <a:tblPr/>
              <a:tblGrid>
                <a:gridCol w="782828"/>
                <a:gridCol w="782828"/>
                <a:gridCol w="782828"/>
                <a:gridCol w="782828"/>
                <a:gridCol w="782828"/>
                <a:gridCol w="782828"/>
                <a:gridCol w="782828"/>
                <a:gridCol w="782828"/>
                <a:gridCol w="782828"/>
                <a:gridCol w="782828"/>
                <a:gridCol w="782828"/>
                <a:gridCol w="782828"/>
                <a:gridCol w="782828"/>
                <a:gridCol w="782828"/>
                <a:gridCol w="782828"/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ModelYear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Make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VehicleClass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EngineSize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Cylinders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Transmission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FuelType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FuelCS_City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FuelCS_Hwy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FuelCS_Comb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FuelCS_MPG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CO2Emissions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CO2Rating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SmogRating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1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Acura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ILX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Compact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Acura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MDX SH-AWD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SUV: Small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AS10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Acura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RDX SH-AWD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SUV: Small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AS10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Acura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RDX SH-AWD A-SPEC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SUV: Small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AS10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Acura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TLX SH-AWD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Compact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AS10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Acura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TLX SH-AWD A-SPEC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Compact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AS10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6762" y="224925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28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070211"/>
              </p:ext>
            </p:extLst>
          </p:nvPr>
        </p:nvGraphicFramePr>
        <p:xfrm>
          <a:off x="1201420" y="1470660"/>
          <a:ext cx="3538220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2083"/>
                <a:gridCol w="1281080"/>
                <a:gridCol w="915057"/>
              </a:tblGrid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ColumnName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UniqueCount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ModelYear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Make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39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Model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715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VehicleClass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Compact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EngineSize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36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Cylinders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Transmission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FuelCS_City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149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FuelCS_Hwy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107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FuelCS_Comb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131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FuelCS_MPG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49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CO2Emissions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242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CO2Rating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SmogRating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470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543158"/>
              </p:ext>
            </p:extLst>
          </p:nvPr>
        </p:nvGraphicFramePr>
        <p:xfrm>
          <a:off x="1201420" y="1470660"/>
          <a:ext cx="3538220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2083"/>
                <a:gridCol w="1281080"/>
                <a:gridCol w="915057"/>
              </a:tblGrid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ColumnName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UniqueCount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ModelYear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Make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39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Model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715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chr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VehicleClass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Compact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EngineSize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36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Cylinders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Transmission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FuelCS_City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149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FuelCS_Hwy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107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FuelCS_Comb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131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FuelCS_MPG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49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CO2Emissions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242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CO2Rating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SmogRating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" name="직선 화살표 연결선 2"/>
          <p:cNvCxnSpPr/>
          <p:nvPr/>
        </p:nvCxnSpPr>
        <p:spPr>
          <a:xfrm flipV="1">
            <a:off x="4686300" y="1607820"/>
            <a:ext cx="1143000" cy="1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958840" y="1436608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필요없음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모두 똑같은 </a:t>
            </a:r>
            <a:r>
              <a:rPr lang="en-US" altLang="ko-KR" dirty="0" smtClean="0"/>
              <a:t>column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3480" y="105560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수</a:t>
            </a:r>
            <a:r>
              <a:rPr lang="en-US" altLang="ko-KR" dirty="0" smtClean="0"/>
              <a:t>: 946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76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646042"/>
              </p:ext>
            </p:extLst>
          </p:nvPr>
        </p:nvGraphicFramePr>
        <p:xfrm>
          <a:off x="1201420" y="1470660"/>
          <a:ext cx="3538220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2083"/>
                <a:gridCol w="1281080"/>
                <a:gridCol w="915057"/>
              </a:tblGrid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ColumnName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UniqueCount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ModelYear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Make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39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Model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715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chr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VehicleClass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 err="1" smtClean="0">
                          <a:effectLst/>
                        </a:rPr>
                        <a:t>chr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EngineSize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36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Cylinders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Transmission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FuelCS_City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149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FuelCS_Hwy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107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FuelCS_Comb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131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FuelCS_MPG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49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CO2Emissions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242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CO2Rating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SmogRating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" name="직선 화살표 연결선 2"/>
          <p:cNvCxnSpPr/>
          <p:nvPr/>
        </p:nvCxnSpPr>
        <p:spPr>
          <a:xfrm flipV="1">
            <a:off x="4686300" y="1607820"/>
            <a:ext cx="1143000" cy="1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958840" y="1436608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필요없음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모두 똑같은 </a:t>
            </a:r>
            <a:r>
              <a:rPr lang="en-US" altLang="ko-KR" dirty="0" smtClean="0"/>
              <a:t>column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3480" y="105560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수</a:t>
            </a:r>
            <a:r>
              <a:rPr lang="en-US" altLang="ko-KR" dirty="0" smtClean="0"/>
              <a:t>: 946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751070" y="2004060"/>
            <a:ext cx="113919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90260" y="1849874"/>
            <a:ext cx="5729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메이커</a:t>
            </a:r>
            <a:r>
              <a:rPr lang="en-US" altLang="ko-KR" dirty="0" smtClean="0"/>
              <a:t>: 39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 smtClean="0"/>
              <a:t>메이커도 결국 </a:t>
            </a:r>
            <a:r>
              <a:rPr lang="en-US" altLang="ko-KR" dirty="0" smtClean="0"/>
              <a:t>vehicle class, engine </a:t>
            </a:r>
            <a:r>
              <a:rPr lang="ko-KR" altLang="en-US" dirty="0" smtClean="0"/>
              <a:t>등의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r>
              <a:rPr lang="ko-KR" altLang="en-US" dirty="0" smtClean="0"/>
              <a:t>따라 너무 다를 것 같으므로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76" y="2744077"/>
            <a:ext cx="8617246" cy="32748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514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968188"/>
              </p:ext>
            </p:extLst>
          </p:nvPr>
        </p:nvGraphicFramePr>
        <p:xfrm>
          <a:off x="1201420" y="1470660"/>
          <a:ext cx="3538220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2083"/>
                <a:gridCol w="1281080"/>
                <a:gridCol w="915057"/>
              </a:tblGrid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ColumnName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UniqueCount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ModelYear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Make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39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Model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715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chr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VehicleClass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14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 err="1" smtClean="0">
                          <a:effectLst/>
                        </a:rPr>
                        <a:t>chr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EngineSize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36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Cylinders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Transmission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chr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FuelCS_City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149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FuelCS_Hwy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107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FuelCS_Comb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131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FuelCS_MPG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49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CO2Emissions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242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CO2Rating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SmogRating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" name="직선 화살표 연결선 2"/>
          <p:cNvCxnSpPr/>
          <p:nvPr/>
        </p:nvCxnSpPr>
        <p:spPr>
          <a:xfrm flipV="1">
            <a:off x="4686300" y="1607820"/>
            <a:ext cx="1143000" cy="1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958840" y="1436608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필요없음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모두 똑같은 </a:t>
            </a:r>
            <a:r>
              <a:rPr lang="en-US" altLang="ko-KR" dirty="0" smtClean="0"/>
              <a:t>column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3480" y="105560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수</a:t>
            </a:r>
            <a:r>
              <a:rPr lang="en-US" altLang="ko-KR" dirty="0" smtClean="0"/>
              <a:t>: 946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751070" y="2004060"/>
            <a:ext cx="113919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90260" y="1849874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메이커</a:t>
            </a:r>
            <a:r>
              <a:rPr lang="en-US" altLang="ko-KR" dirty="0" smtClean="0"/>
              <a:t>: 39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751070" y="2281059"/>
            <a:ext cx="113919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90260" y="2188726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필요없음</a:t>
            </a:r>
            <a:r>
              <a:rPr lang="en-US" altLang="ko-KR" dirty="0" smtClean="0"/>
              <a:t>: </a:t>
            </a:r>
            <a:r>
              <a:rPr lang="ko-KR" altLang="en-US" dirty="0" smtClean="0"/>
              <a:t>너무 많은 </a:t>
            </a:r>
            <a:r>
              <a:rPr lang="en-US" altLang="ko-KR" dirty="0" smtClean="0"/>
              <a:t>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30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17017</TotalTime>
  <Words>1165</Words>
  <Application>Microsoft Office PowerPoint</Application>
  <PresentationFormat>와이드스크린</PresentationFormat>
  <Paragraphs>888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Jeonghoon Lee</dc:creator>
  <cp:lastModifiedBy>student</cp:lastModifiedBy>
  <cp:revision>157</cp:revision>
  <cp:lastPrinted>2018-08-20T20:29:48Z</cp:lastPrinted>
  <dcterms:created xsi:type="dcterms:W3CDTF">2017-12-11T20:12:50Z</dcterms:created>
  <dcterms:modified xsi:type="dcterms:W3CDTF">2022-04-26T01:04:40Z</dcterms:modified>
</cp:coreProperties>
</file>