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1" r:id="rId2"/>
    <p:sldId id="272" r:id="rId3"/>
    <p:sldId id="273" r:id="rId4"/>
    <p:sldId id="292" r:id="rId5"/>
    <p:sldId id="281" r:id="rId6"/>
    <p:sldId id="279" r:id="rId7"/>
    <p:sldId id="293" r:id="rId8"/>
    <p:sldId id="303" r:id="rId9"/>
    <p:sldId id="283" r:id="rId10"/>
    <p:sldId id="276" r:id="rId11"/>
    <p:sldId id="314" r:id="rId12"/>
    <p:sldId id="304" r:id="rId13"/>
    <p:sldId id="305" r:id="rId14"/>
    <p:sldId id="306" r:id="rId15"/>
    <p:sldId id="316" r:id="rId16"/>
    <p:sldId id="287" r:id="rId17"/>
    <p:sldId id="317" r:id="rId18"/>
    <p:sldId id="313" r:id="rId19"/>
    <p:sldId id="300" r:id="rId20"/>
    <p:sldId id="315" r:id="rId21"/>
    <p:sldId id="310" r:id="rId22"/>
    <p:sldId id="265"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67C5"/>
    <a:srgbClr val="FFC000"/>
    <a:srgbClr val="00B0F0"/>
    <a:srgbClr val="FFFFFF"/>
    <a:srgbClr val="FF7C80"/>
    <a:srgbClr val="D0C6E9"/>
    <a:srgbClr val="D59F05"/>
    <a:srgbClr val="A390D4"/>
    <a:srgbClr val="F9FCFD"/>
    <a:srgbClr val="718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39068-9226-42B1-83B6-63833E96D184}" v="17" dt="2023-06-03T22:46:5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03" autoAdjust="0"/>
  </p:normalViewPr>
  <p:slideViewPr>
    <p:cSldViewPr snapToGrid="0" showGuides="1">
      <p:cViewPr varScale="1">
        <p:scale>
          <a:sx n="95" d="100"/>
          <a:sy n="95" d="100"/>
        </p:scale>
        <p:origin x="664" y="8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 금진" userId="bcbeffecdb42dc78" providerId="LiveId" clId="{06D39068-9226-42B1-83B6-63833E96D184}"/>
    <pc:docChg chg="undo custSel modSld">
      <pc:chgData name="이 금진" userId="bcbeffecdb42dc78" providerId="LiveId" clId="{06D39068-9226-42B1-83B6-63833E96D184}" dt="2023-06-03T22:47:53.139" v="48" actId="14100"/>
      <pc:docMkLst>
        <pc:docMk/>
      </pc:docMkLst>
      <pc:sldChg chg="modSp mod">
        <pc:chgData name="이 금진" userId="bcbeffecdb42dc78" providerId="LiveId" clId="{06D39068-9226-42B1-83B6-63833E96D184}" dt="2023-06-03T22:43:30.163" v="21" actId="207"/>
        <pc:sldMkLst>
          <pc:docMk/>
          <pc:sldMk cId="1122762649" sldId="276"/>
        </pc:sldMkLst>
        <pc:spChg chg="mod">
          <ac:chgData name="이 금진" userId="bcbeffecdb42dc78" providerId="LiveId" clId="{06D39068-9226-42B1-83B6-63833E96D184}" dt="2023-06-03T22:43:30.163" v="21" actId="207"/>
          <ac:spMkLst>
            <pc:docMk/>
            <pc:sldMk cId="1122762649" sldId="276"/>
            <ac:spMk id="38" creationId="{FFA5C072-5844-0DAA-7899-70A1DC339557}"/>
          </ac:spMkLst>
        </pc:spChg>
        <pc:spChg chg="mod">
          <ac:chgData name="이 금진" userId="bcbeffecdb42dc78" providerId="LiveId" clId="{06D39068-9226-42B1-83B6-63833E96D184}" dt="2023-06-03T22:43:30.163" v="21" actId="207"/>
          <ac:spMkLst>
            <pc:docMk/>
            <pc:sldMk cId="1122762649" sldId="276"/>
            <ac:spMk id="39" creationId="{843B4CD2-3962-8546-D8E5-D038886D9F6D}"/>
          </ac:spMkLst>
        </pc:spChg>
      </pc:sldChg>
      <pc:sldChg chg="modSp mod">
        <pc:chgData name="이 금진" userId="bcbeffecdb42dc78" providerId="LiveId" clId="{06D39068-9226-42B1-83B6-63833E96D184}" dt="2023-06-03T22:46:52.722" v="44" actId="208"/>
        <pc:sldMkLst>
          <pc:docMk/>
          <pc:sldMk cId="1321284253" sldId="293"/>
        </pc:sldMkLst>
        <pc:spChg chg="mod">
          <ac:chgData name="이 금진" userId="bcbeffecdb42dc78" providerId="LiveId" clId="{06D39068-9226-42B1-83B6-63833E96D184}" dt="2023-06-03T22:46:52.722" v="44" actId="208"/>
          <ac:spMkLst>
            <pc:docMk/>
            <pc:sldMk cId="1321284253" sldId="293"/>
            <ac:spMk id="13" creationId="{F943202A-97C8-1329-C4A2-5DCA0B83B940}"/>
          </ac:spMkLst>
        </pc:spChg>
        <pc:spChg chg="mod">
          <ac:chgData name="이 금진" userId="bcbeffecdb42dc78" providerId="LiveId" clId="{06D39068-9226-42B1-83B6-63833E96D184}" dt="2023-06-03T22:46:52.722" v="44" actId="208"/>
          <ac:spMkLst>
            <pc:docMk/>
            <pc:sldMk cId="1321284253" sldId="293"/>
            <ac:spMk id="14" creationId="{BC2BFE86-9D60-3F47-AA38-25D3BA97AE35}"/>
          </ac:spMkLst>
        </pc:spChg>
      </pc:sldChg>
      <pc:sldChg chg="modSp mod">
        <pc:chgData name="이 금진" userId="bcbeffecdb42dc78" providerId="LiveId" clId="{06D39068-9226-42B1-83B6-63833E96D184}" dt="2023-06-03T22:46:29.428" v="42" actId="14100"/>
        <pc:sldMkLst>
          <pc:docMk/>
          <pc:sldMk cId="1513680091" sldId="300"/>
        </pc:sldMkLst>
        <pc:spChg chg="mod">
          <ac:chgData name="이 금진" userId="bcbeffecdb42dc78" providerId="LiveId" clId="{06D39068-9226-42B1-83B6-63833E96D184}" dt="2023-06-03T22:46:05.187" v="39" actId="14100"/>
          <ac:spMkLst>
            <pc:docMk/>
            <pc:sldMk cId="1513680091" sldId="300"/>
            <ac:spMk id="12" creationId="{AE4F9F91-3FFA-6E3E-9E86-57D5DE537100}"/>
          </ac:spMkLst>
        </pc:spChg>
        <pc:spChg chg="mod">
          <ac:chgData name="이 금진" userId="bcbeffecdb42dc78" providerId="LiveId" clId="{06D39068-9226-42B1-83B6-63833E96D184}" dt="2023-06-03T22:43:14.093" v="20" actId="1076"/>
          <ac:spMkLst>
            <pc:docMk/>
            <pc:sldMk cId="1513680091" sldId="300"/>
            <ac:spMk id="24" creationId="{35C59C29-A270-47ED-E426-89DEF72F9FEA}"/>
          </ac:spMkLst>
        </pc:spChg>
        <pc:spChg chg="mod">
          <ac:chgData name="이 금진" userId="bcbeffecdb42dc78" providerId="LiveId" clId="{06D39068-9226-42B1-83B6-63833E96D184}" dt="2023-06-03T22:46:29.428" v="42" actId="14100"/>
          <ac:spMkLst>
            <pc:docMk/>
            <pc:sldMk cId="1513680091" sldId="300"/>
            <ac:spMk id="26" creationId="{3CF428EA-ED0C-D60A-0960-52357269C53B}"/>
          </ac:spMkLst>
        </pc:spChg>
        <pc:spChg chg="mod">
          <ac:chgData name="이 금진" userId="bcbeffecdb42dc78" providerId="LiveId" clId="{06D39068-9226-42B1-83B6-63833E96D184}" dt="2023-06-03T22:46:16.838" v="40" actId="14100"/>
          <ac:spMkLst>
            <pc:docMk/>
            <pc:sldMk cId="1513680091" sldId="300"/>
            <ac:spMk id="28" creationId="{DB9B5A16-70A6-1409-8CED-A7BECC43FDEF}"/>
          </ac:spMkLst>
        </pc:spChg>
        <pc:spChg chg="mod">
          <ac:chgData name="이 금진" userId="bcbeffecdb42dc78" providerId="LiveId" clId="{06D39068-9226-42B1-83B6-63833E96D184}" dt="2023-06-03T22:43:05.541" v="18" actId="1076"/>
          <ac:spMkLst>
            <pc:docMk/>
            <pc:sldMk cId="1513680091" sldId="300"/>
            <ac:spMk id="29" creationId="{0B0A5421-CFA4-9483-8F9D-753DF74527A7}"/>
          </ac:spMkLst>
        </pc:spChg>
        <pc:spChg chg="mod">
          <ac:chgData name="이 금진" userId="bcbeffecdb42dc78" providerId="LiveId" clId="{06D39068-9226-42B1-83B6-63833E96D184}" dt="2023-06-03T22:42:59.334" v="17" actId="1076"/>
          <ac:spMkLst>
            <pc:docMk/>
            <pc:sldMk cId="1513680091" sldId="300"/>
            <ac:spMk id="33" creationId="{580D87EC-FB9C-BE47-1CF3-2827F243B995}"/>
          </ac:spMkLst>
        </pc:spChg>
      </pc:sldChg>
      <pc:sldChg chg="modSp mod">
        <pc:chgData name="이 금진" userId="bcbeffecdb42dc78" providerId="LiveId" clId="{06D39068-9226-42B1-83B6-63833E96D184}" dt="2023-06-03T22:47:25.134" v="46" actId="207"/>
        <pc:sldMkLst>
          <pc:docMk/>
          <pc:sldMk cId="2892409775" sldId="305"/>
        </pc:sldMkLst>
        <pc:spChg chg="mod">
          <ac:chgData name="이 금진" userId="bcbeffecdb42dc78" providerId="LiveId" clId="{06D39068-9226-42B1-83B6-63833E96D184}" dt="2023-06-03T22:47:21.040" v="45" actId="207"/>
          <ac:spMkLst>
            <pc:docMk/>
            <pc:sldMk cId="2892409775" sldId="305"/>
            <ac:spMk id="2" creationId="{ED28088C-CFDD-2DC0-6A40-770560B00474}"/>
          </ac:spMkLst>
        </pc:spChg>
        <pc:spChg chg="mod">
          <ac:chgData name="이 금진" userId="bcbeffecdb42dc78" providerId="LiveId" clId="{06D39068-9226-42B1-83B6-63833E96D184}" dt="2023-06-03T22:47:25.134" v="46" actId="207"/>
          <ac:spMkLst>
            <pc:docMk/>
            <pc:sldMk cId="2892409775" sldId="305"/>
            <ac:spMk id="20" creationId="{7FFC08D4-50B8-76FC-E994-D424B8A5EC0B}"/>
          </ac:spMkLst>
        </pc:spChg>
      </pc:sldChg>
      <pc:sldChg chg="modSp mod">
        <pc:chgData name="이 금진" userId="bcbeffecdb42dc78" providerId="LiveId" clId="{06D39068-9226-42B1-83B6-63833E96D184}" dt="2023-06-03T22:47:53.139" v="48" actId="14100"/>
        <pc:sldMkLst>
          <pc:docMk/>
          <pc:sldMk cId="657485604" sldId="310"/>
        </pc:sldMkLst>
        <pc:spChg chg="mod">
          <ac:chgData name="이 금진" userId="bcbeffecdb42dc78" providerId="LiveId" clId="{06D39068-9226-42B1-83B6-63833E96D184}" dt="2023-06-03T22:47:53.139" v="48" actId="14100"/>
          <ac:spMkLst>
            <pc:docMk/>
            <pc:sldMk cId="657485604" sldId="310"/>
            <ac:spMk id="10" creationId="{0C726A9F-BFF0-7191-E8DA-17D4C97E04CC}"/>
          </ac:spMkLst>
        </pc:spChg>
      </pc:sldChg>
      <pc:sldChg chg="modSp mod">
        <pc:chgData name="이 금진" userId="bcbeffecdb42dc78" providerId="LiveId" clId="{06D39068-9226-42B1-83B6-63833E96D184}" dt="2023-06-03T22:44:31.632" v="30" actId="207"/>
        <pc:sldMkLst>
          <pc:docMk/>
          <pc:sldMk cId="3016722523" sldId="314"/>
        </pc:sldMkLst>
        <pc:spChg chg="mod">
          <ac:chgData name="이 금진" userId="bcbeffecdb42dc78" providerId="LiveId" clId="{06D39068-9226-42B1-83B6-63833E96D184}" dt="2023-06-03T22:44:31.632" v="30" actId="207"/>
          <ac:spMkLst>
            <pc:docMk/>
            <pc:sldMk cId="3016722523" sldId="314"/>
            <ac:spMk id="22" creationId="{474B6258-DC60-13E0-6607-5C3AA8A67A73}"/>
          </ac:spMkLst>
        </pc:spChg>
        <pc:spChg chg="mod">
          <ac:chgData name="이 금진" userId="bcbeffecdb42dc78" providerId="LiveId" clId="{06D39068-9226-42B1-83B6-63833E96D184}" dt="2023-06-03T22:44:31.632" v="30" actId="207"/>
          <ac:spMkLst>
            <pc:docMk/>
            <pc:sldMk cId="3016722523" sldId="314"/>
            <ac:spMk id="24" creationId="{33F0B6F2-C3CF-AB4D-0410-25D087618A7D}"/>
          </ac:spMkLst>
        </pc:spChg>
        <pc:spChg chg="mod">
          <ac:chgData name="이 금진" userId="bcbeffecdb42dc78" providerId="LiveId" clId="{06D39068-9226-42B1-83B6-63833E96D184}" dt="2023-06-03T22:44:31.632" v="30" actId="207"/>
          <ac:spMkLst>
            <pc:docMk/>
            <pc:sldMk cId="3016722523" sldId="314"/>
            <ac:spMk id="27" creationId="{91F2C1AE-5283-FB61-962A-7AEBE2493D3B}"/>
          </ac:spMkLst>
        </pc:spChg>
        <pc:spChg chg="mod">
          <ac:chgData name="이 금진" userId="bcbeffecdb42dc78" providerId="LiveId" clId="{06D39068-9226-42B1-83B6-63833E96D184}" dt="2023-06-03T22:44:31.632" v="30" actId="207"/>
          <ac:spMkLst>
            <pc:docMk/>
            <pc:sldMk cId="3016722523" sldId="314"/>
            <ac:spMk id="30" creationId="{8F7FB12D-595E-5D45-6B15-C915662EC45D}"/>
          </ac:spMkLst>
        </pc:spChg>
        <pc:spChg chg="mod">
          <ac:chgData name="이 금진" userId="bcbeffecdb42dc78" providerId="LiveId" clId="{06D39068-9226-42B1-83B6-63833E96D184}" dt="2023-06-03T22:44:21.185" v="29" actId="207"/>
          <ac:spMkLst>
            <pc:docMk/>
            <pc:sldMk cId="3016722523" sldId="314"/>
            <ac:spMk id="38" creationId="{61598C76-BC6F-66CB-CD48-9A65FCD62C32}"/>
          </ac:spMkLst>
        </pc:spChg>
      </pc:sldChg>
      <pc:sldChg chg="modSp mod">
        <pc:chgData name="이 금진" userId="bcbeffecdb42dc78" providerId="LiveId" clId="{06D39068-9226-42B1-83B6-63833E96D184}" dt="2023-06-03T22:42:53.891" v="16" actId="1076"/>
        <pc:sldMkLst>
          <pc:docMk/>
          <pc:sldMk cId="2929816588" sldId="315"/>
        </pc:sldMkLst>
        <pc:spChg chg="mod">
          <ac:chgData name="이 금진" userId="bcbeffecdb42dc78" providerId="LiveId" clId="{06D39068-9226-42B1-83B6-63833E96D184}" dt="2023-06-03T22:42:53.891" v="16" actId="1076"/>
          <ac:spMkLst>
            <pc:docMk/>
            <pc:sldMk cId="2929816588" sldId="315"/>
            <ac:spMk id="9" creationId="{6A2AAD59-B325-A084-F2D3-FA2388275AA6}"/>
          </ac:spMkLst>
        </pc:spChg>
      </pc:sldChg>
      <pc:sldChg chg="modSp mod">
        <pc:chgData name="이 금진" userId="bcbeffecdb42dc78" providerId="LiveId" clId="{06D39068-9226-42B1-83B6-63833E96D184}" dt="2023-06-03T22:44:46.584" v="32" actId="208"/>
        <pc:sldMkLst>
          <pc:docMk/>
          <pc:sldMk cId="3078703966" sldId="316"/>
        </pc:sldMkLst>
        <pc:spChg chg="mod">
          <ac:chgData name="이 금진" userId="bcbeffecdb42dc78" providerId="LiveId" clId="{06D39068-9226-42B1-83B6-63833E96D184}" dt="2023-06-03T22:40:15.109" v="1" actId="2085"/>
          <ac:spMkLst>
            <pc:docMk/>
            <pc:sldMk cId="3078703966" sldId="316"/>
            <ac:spMk id="22" creationId="{EAB19835-F3A7-D2C4-8EE2-04029C13BBDE}"/>
          </ac:spMkLst>
        </pc:spChg>
        <pc:spChg chg="mod">
          <ac:chgData name="이 금진" userId="bcbeffecdb42dc78" providerId="LiveId" clId="{06D39068-9226-42B1-83B6-63833E96D184}" dt="2023-06-03T22:44:46.584" v="32" actId="208"/>
          <ac:spMkLst>
            <pc:docMk/>
            <pc:sldMk cId="3078703966" sldId="316"/>
            <ac:spMk id="24" creationId="{E4C5DDF1-CB3E-A521-A2D8-FA6D6D831CC5}"/>
          </ac:spMkLst>
        </pc:spChg>
        <pc:spChg chg="mod">
          <ac:chgData name="이 금진" userId="bcbeffecdb42dc78" providerId="LiveId" clId="{06D39068-9226-42B1-83B6-63833E96D184}" dt="2023-06-03T22:44:46.584" v="32" actId="208"/>
          <ac:spMkLst>
            <pc:docMk/>
            <pc:sldMk cId="3078703966" sldId="316"/>
            <ac:spMk id="25" creationId="{B6EE8239-5553-2843-3BDF-38D01934AF9F}"/>
          </ac:spMkLst>
        </pc:spChg>
        <pc:spChg chg="mod">
          <ac:chgData name="이 금진" userId="bcbeffecdb42dc78" providerId="LiveId" clId="{06D39068-9226-42B1-83B6-63833E96D184}" dt="2023-06-03T22:40:25.074" v="4" actId="2085"/>
          <ac:spMkLst>
            <pc:docMk/>
            <pc:sldMk cId="3078703966" sldId="316"/>
            <ac:spMk id="44" creationId="{E46A3C72-D49E-FA66-595C-7E3C7A291307}"/>
          </ac:spMkLst>
        </pc:spChg>
      </pc:sldChg>
      <pc:sldChg chg="modAnim">
        <pc:chgData name="이 금진" userId="bcbeffecdb42dc78" providerId="LiveId" clId="{06D39068-9226-42B1-83B6-63833E96D184}" dt="2023-06-03T22:40:58.487" v="6"/>
        <pc:sldMkLst>
          <pc:docMk/>
          <pc:sldMk cId="1219612587"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92A19-3FD8-48A4-88A3-1A0C276715AA}" type="datetimeFigureOut">
              <a:rPr lang="ko-KR" altLang="en-US" smtClean="0"/>
              <a:t>2023-06-04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C5670-B296-48BE-91B2-FF354F7B8993}" type="slidenum">
              <a:rPr lang="ko-KR" altLang="en-US" smtClean="0"/>
              <a:t>‹#›</a:t>
            </a:fld>
            <a:endParaRPr lang="ko-KR" altLang="en-US"/>
          </a:p>
        </p:txBody>
      </p:sp>
    </p:spTree>
    <p:extLst>
      <p:ext uri="{BB962C8B-B14F-4D97-AF65-F5344CB8AC3E}">
        <p14:creationId xmlns:p14="http://schemas.microsoft.com/office/powerpoint/2010/main" val="27845653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1.</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Hello, I</a:t>
            </a:r>
            <a:r>
              <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m </a:t>
            </a:r>
            <a:r>
              <a:rPr lang="en-US" altLang="ko-KR" sz="1800" kern="100" dirty="0" err="1">
                <a:effectLst/>
                <a:latin typeface="맑은 고딕" panose="020B0503020000020004" pitchFamily="50" charset="-127"/>
                <a:ea typeface="맑은 고딕" panose="020B0503020000020004" pitchFamily="50" charset="-127"/>
                <a:cs typeface="Arial" panose="020B0604020202020204" pitchFamily="34" charset="0"/>
              </a:rPr>
              <a:t>Yunsu</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 Jeong from group 8 and our topic is a special character emoticon recommendation based on text emotion.</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a:t>
            </a:fld>
            <a:endParaRPr lang="ko-KR" altLang="en-US"/>
          </a:p>
        </p:txBody>
      </p:sp>
    </p:spTree>
    <p:extLst>
      <p:ext uri="{BB962C8B-B14F-4D97-AF65-F5344CB8AC3E}">
        <p14:creationId xmlns:p14="http://schemas.microsoft.com/office/powerpoint/2010/main" val="97254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000000"/>
                </a:solidFill>
                <a:effectLst/>
                <a:latin typeface="noto"/>
              </a:rPr>
              <a:t>We didn’t go through fine tuning for generalized performance, and when the input sentence from the user is provided, it is converted to an embedding vector.</a:t>
            </a:r>
            <a:br>
              <a:rPr lang="en-US" altLang="ko-KR" dirty="0"/>
            </a:br>
            <a:r>
              <a:rPr lang="en-US" altLang="ko-KR" dirty="0"/>
              <a:t>By </a:t>
            </a:r>
            <a:r>
              <a:rPr lang="en-US" altLang="ko-KR" b="0" i="0" dirty="0">
                <a:solidFill>
                  <a:srgbClr val="000000"/>
                </a:solidFill>
                <a:effectLst/>
                <a:latin typeface="noto"/>
              </a:rPr>
              <a:t>using the cosine similarity of these vectors, the content of the sentence is inferred.</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13</a:t>
            </a:fld>
            <a:endParaRPr lang="ko-KR" altLang="en-US"/>
          </a:p>
        </p:txBody>
      </p:sp>
    </p:spTree>
    <p:extLst>
      <p:ext uri="{BB962C8B-B14F-4D97-AF65-F5344CB8AC3E}">
        <p14:creationId xmlns:p14="http://schemas.microsoft.com/office/powerpoint/2010/main" val="1158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special character emoticons dataset we used.</a:t>
            </a:r>
          </a:p>
          <a:p>
            <a:r>
              <a:rPr lang="en-US" altLang="ko-KR" b="0" i="0" dirty="0">
                <a:solidFill>
                  <a:srgbClr val="000000"/>
                </a:solidFill>
                <a:effectLst/>
                <a:latin typeface="noto"/>
              </a:rPr>
              <a:t>We collected 30 pieces for each four emotion on the internet and manually made </a:t>
            </a:r>
            <a:br>
              <a:rPr lang="en-US" altLang="ko-KR" dirty="0"/>
            </a:br>
            <a:r>
              <a:rPr lang="en-US" altLang="ko-KR" b="0" i="0" dirty="0">
                <a:solidFill>
                  <a:srgbClr val="000000"/>
                </a:solidFill>
                <a:effectLst/>
                <a:latin typeface="noto"/>
              </a:rPr>
              <a:t>five sentences per one emoticon that represent the characteristics of the emoticon or an appropriate situation it might be used.</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14</a:t>
            </a:fld>
            <a:endParaRPr lang="ko-KR" altLang="en-US"/>
          </a:p>
        </p:txBody>
      </p:sp>
    </p:spTree>
    <p:extLst>
      <p:ext uri="{BB962C8B-B14F-4D97-AF65-F5344CB8AC3E}">
        <p14:creationId xmlns:p14="http://schemas.microsoft.com/office/powerpoint/2010/main" val="361715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this is our whole similarity based recommendation procedure. </a:t>
            </a:r>
            <a:endParaRPr lang="ko-KR" altLang="en-US" dirty="0"/>
          </a:p>
          <a:p>
            <a:r>
              <a:rPr lang="en-US" altLang="ko-KR" dirty="0"/>
              <a:t>First we </a:t>
            </a:r>
            <a:r>
              <a:rPr lang="en-US" altLang="ko-KR" dirty="0" err="1"/>
              <a:t>concate</a:t>
            </a:r>
            <a:r>
              <a:rPr lang="en-US" altLang="ko-KR" dirty="0"/>
              <a:t> the emotion score made by emotion classifier and sentence embedding vector made by SBERT. </a:t>
            </a:r>
          </a:p>
          <a:p>
            <a:r>
              <a:rPr lang="en-US" altLang="ko-KR" dirty="0"/>
              <a:t>It recommends the emoticons by cosine similarity calculation. Emoticons which appear more then twice from the closest will be recommended.</a:t>
            </a:r>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15</a:t>
            </a:fld>
            <a:endParaRPr lang="ko-KR" altLang="en-US"/>
          </a:p>
        </p:txBody>
      </p:sp>
    </p:spTree>
    <p:extLst>
      <p:ext uri="{BB962C8B-B14F-4D97-AF65-F5344CB8AC3E}">
        <p14:creationId xmlns:p14="http://schemas.microsoft.com/office/powerpoint/2010/main" val="51431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X</a:t>
            </a:r>
            <a:r>
              <a:rPr lang="ko-KR" altLang="en-US" dirty="0"/>
              <a:t> </a:t>
            </a:r>
            <a:r>
              <a:rPr lang="en-US" altLang="ko-KR" dirty="0"/>
              <a:t>emotion</a:t>
            </a:r>
            <a:r>
              <a:rPr lang="ko-KR" altLang="en-US" dirty="0"/>
              <a:t> </a:t>
            </a:r>
            <a:r>
              <a:rPr lang="en-US" altLang="ko-KR" dirty="0"/>
              <a:t>weight</a:t>
            </a:r>
            <a:r>
              <a:rPr lang="ko-KR" altLang="en-US" dirty="0"/>
              <a:t> 정우 </a:t>
            </a:r>
            <a:r>
              <a:rPr lang="en-US" altLang="ko-KR" dirty="0"/>
              <a:t>y sentence similarity </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17</a:t>
            </a:fld>
            <a:endParaRPr lang="ko-KR" altLang="en-US"/>
          </a:p>
        </p:txBody>
      </p:sp>
    </p:spTree>
    <p:extLst>
      <p:ext uri="{BB962C8B-B14F-4D97-AF65-F5344CB8AC3E}">
        <p14:creationId xmlns:p14="http://schemas.microsoft.com/office/powerpoint/2010/main" val="3949743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18</a:t>
            </a:fld>
            <a:endParaRPr lang="ko-KR" altLang="en-US"/>
          </a:p>
        </p:txBody>
      </p:sp>
    </p:spTree>
    <p:extLst>
      <p:ext uri="{BB962C8B-B14F-4D97-AF65-F5344CB8AC3E}">
        <p14:creationId xmlns:p14="http://schemas.microsoft.com/office/powerpoint/2010/main" val="2259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Beside the topic’s novelty, I will talk about some technical novelty in our model perspective. We considered not only emotions but also the content of the sentence.</a:t>
            </a:r>
          </a:p>
          <a:p>
            <a:r>
              <a:rPr lang="en-US" altLang="ko-KR" dirty="0"/>
              <a:t>If only emotions are considered, emoticons are randomly matched among the same emotion category of the sentence, so it is not that personalized. </a:t>
            </a:r>
          </a:p>
          <a:p>
            <a:r>
              <a:rPr lang="en-US" altLang="ko-KR" dirty="0"/>
              <a:t>On the other side, if only sentence contents similarity is considered, there is a possibility that the model recommends wrong emoticons since it doesn’t consider the implied meaning of the sentence.</a:t>
            </a:r>
          </a:p>
          <a:p>
            <a:r>
              <a:rPr lang="en-US" altLang="ko-KR" dirty="0"/>
              <a:t>So finally, by combining the two factors: emotion and content of the sentence we were able to see significant performance of the model.</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21</a:t>
            </a:fld>
            <a:endParaRPr lang="ko-KR" altLang="en-US"/>
          </a:p>
        </p:txBody>
      </p:sp>
    </p:spTree>
    <p:extLst>
      <p:ext uri="{BB962C8B-B14F-4D97-AF65-F5344CB8AC3E}">
        <p14:creationId xmlns:p14="http://schemas.microsoft.com/office/powerpoint/2010/main" val="277495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will proceed my presentation with these contents. After the introduction, I will outline our model and datasets, and then explain our model in detail. Lastly, I will discuss the novelty and limitation of our project and conclude.</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2</a:t>
            </a:fld>
            <a:endParaRPr lang="ko-KR" altLang="en-US"/>
          </a:p>
        </p:txBody>
      </p:sp>
    </p:spTree>
    <p:extLst>
      <p:ext uri="{BB962C8B-B14F-4D97-AF65-F5344CB8AC3E}">
        <p14:creationId xmlns:p14="http://schemas.microsoft.com/office/powerpoint/2010/main" val="321921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Many people use emoticons to convey their feelings on messengers. But purchased emoticons are divided by series, as you can see on the middle. So it is inconvenient to find and use emoticons that fit the situation every time.</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To resolve this problem, we want to develop a special character emoticon recommendation system based on entered sentences. There are programs that recommend emoticons in the form of images, but in this project, we will create a program that recommends emoticons consisting of special characters rather than image types. With the recent retro craze, things that were popular in the past have begun to trend again. Therefore, this program will increase the use of special character emoticons. In addition, the use of special text emoticons will help elderly users who are not familiar with messenger use, and this will facilitate communication between generations.</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4</a:t>
            </a:fld>
            <a:endParaRPr lang="ko-KR" altLang="en-US"/>
          </a:p>
        </p:txBody>
      </p:sp>
    </p:spTree>
    <p:extLst>
      <p:ext uri="{BB962C8B-B14F-4D97-AF65-F5344CB8AC3E}">
        <p14:creationId xmlns:p14="http://schemas.microsoft.com/office/powerpoint/2010/main" val="246011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So, First, a sentence is given from the user to do sentiment analysis. This sentence is analyzed and classified by sentiment. Also, the content of the sentence is considered here. Finally, the model will print out the top 5 recommended special-character-emoticons.</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5</a:t>
            </a:fld>
            <a:endParaRPr lang="ko-KR" altLang="en-US"/>
          </a:p>
        </p:txBody>
      </p:sp>
    </p:spTree>
    <p:extLst>
      <p:ext uri="{BB962C8B-B14F-4D97-AF65-F5344CB8AC3E}">
        <p14:creationId xmlns:p14="http://schemas.microsoft.com/office/powerpoint/2010/main" val="52678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input sentence is provided by the user, two parts analyzes this sentence.</a:t>
            </a:r>
          </a:p>
          <a:p>
            <a:r>
              <a:rPr lang="en-US" altLang="ko-KR" b="0" i="0" dirty="0">
                <a:solidFill>
                  <a:srgbClr val="000000"/>
                </a:solidFill>
                <a:effectLst/>
                <a:latin typeface="noto"/>
              </a:rPr>
              <a:t>Emotional classifier, which is </a:t>
            </a:r>
            <a:r>
              <a:rPr lang="en-US" altLang="ko-KR" b="0" i="0" dirty="0" err="1">
                <a:solidFill>
                  <a:srgbClr val="000000"/>
                </a:solidFill>
                <a:effectLst/>
                <a:latin typeface="noto"/>
              </a:rPr>
              <a:t>KcELECTRA</a:t>
            </a:r>
            <a:r>
              <a:rPr lang="en-US" altLang="ko-KR" b="0" i="0" dirty="0">
                <a:solidFill>
                  <a:srgbClr val="000000"/>
                </a:solidFill>
                <a:effectLst/>
                <a:latin typeface="noto"/>
              </a:rPr>
              <a:t> classifier, predicts sentences’ emotions.</a:t>
            </a:r>
          </a:p>
          <a:p>
            <a:r>
              <a:rPr lang="en-US" altLang="ko-KR" b="0" i="0" dirty="0">
                <a:solidFill>
                  <a:srgbClr val="000000"/>
                </a:solidFill>
                <a:effectLst/>
                <a:latin typeface="noto"/>
              </a:rPr>
              <a:t>KR-</a:t>
            </a:r>
            <a:r>
              <a:rPr lang="en-US" altLang="ko-KR" b="0" i="0" dirty="0" err="1">
                <a:solidFill>
                  <a:srgbClr val="000000"/>
                </a:solidFill>
                <a:effectLst/>
                <a:latin typeface="noto"/>
              </a:rPr>
              <a:t>Sbert</a:t>
            </a:r>
            <a:r>
              <a:rPr lang="en-US" altLang="ko-KR" b="0" i="0" dirty="0">
                <a:solidFill>
                  <a:srgbClr val="000000"/>
                </a:solidFill>
                <a:effectLst/>
                <a:latin typeface="noto"/>
              </a:rPr>
              <a:t> analyzes sentence content and generates sentence embedding vector to compare similarities between sentences.</a:t>
            </a:r>
            <a:br>
              <a:rPr lang="en-US" altLang="ko-KR" dirty="0"/>
            </a:br>
            <a:r>
              <a:rPr lang="en-US" altLang="ko-KR" b="0" i="0" dirty="0">
                <a:solidFill>
                  <a:srgbClr val="000000"/>
                </a:solidFill>
                <a:effectLst/>
                <a:latin typeface="noto"/>
              </a:rPr>
              <a:t>The most appropriate emoticons from the two results above will be recommended.</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7</a:t>
            </a:fld>
            <a:endParaRPr lang="ko-KR" altLang="en-US"/>
          </a:p>
        </p:txBody>
      </p:sp>
    </p:spTree>
    <p:extLst>
      <p:ext uri="{BB962C8B-B14F-4D97-AF65-F5344CB8AC3E}">
        <p14:creationId xmlns:p14="http://schemas.microsoft.com/office/powerpoint/2010/main" val="365273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These are the two datasets we used: </a:t>
            </a:r>
            <a:r>
              <a:rPr lang="en-US" altLang="ko-KR" dirty="0">
                <a:solidFill>
                  <a:srgbClr val="FFFF00"/>
                </a:solidFill>
              </a:rPr>
              <a:t>AI-Hub</a:t>
            </a:r>
            <a:r>
              <a:rPr lang="en-US" altLang="ko-KR" dirty="0"/>
              <a:t> One-Time Conversation Dataset with Korean Emotion Information, </a:t>
            </a:r>
            <a:r>
              <a:rPr lang="en-US" altLang="ko-KR" dirty="0">
                <a:solidFill>
                  <a:srgbClr val="FFFF00"/>
                </a:solidFill>
              </a:rPr>
              <a:t>AI-Hub</a:t>
            </a:r>
            <a:r>
              <a:rPr lang="en-US" altLang="ko-KR" dirty="0"/>
              <a:t> Emotional Conversation Corpus. Total number of the data is 57863 and it has four emotions: happy, sad, surprise, and anger. It is quite evenly distributed among the four emotions.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since the input sentence we are going to get from the user is interactive, the dataset we chose is also interactive sentences.</a:t>
            </a:r>
            <a:endParaRPr lang="ko-KR" altLang="en-US" dirty="0"/>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8</a:t>
            </a:fld>
            <a:endParaRPr lang="ko-KR" altLang="en-US"/>
          </a:p>
        </p:txBody>
      </p:sp>
    </p:spTree>
    <p:extLst>
      <p:ext uri="{BB962C8B-B14F-4D97-AF65-F5344CB8AC3E}">
        <p14:creationId xmlns:p14="http://schemas.microsoft.com/office/powerpoint/2010/main" val="277744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emotion classifier is a part where we proceeded model learning.</a:t>
            </a:r>
          </a:p>
          <a:p>
            <a:r>
              <a:rPr lang="en-US" altLang="ko-KR" dirty="0"/>
              <a:t>We first started with LSTM with only one dataset among two data which I said before that we used finally. And we had 7 emotion categories to classify. Since the accuracy was 46 and not that good,</a:t>
            </a:r>
            <a:r>
              <a:rPr lang="en-US" altLang="ko-KR" sz="1800" b="0" i="0" u="none" strike="noStrike" dirty="0">
                <a:solidFill>
                  <a:srgbClr val="000000"/>
                </a:solidFill>
                <a:effectLst/>
                <a:latin typeface="Arial" panose="020B0604020202020204" pitchFamily="34" charset="0"/>
              </a:rPr>
              <a:t> to improve the accuracy, we increased the dataset size and reduced the number of emotion categories to 4, which are anger, happy, sad, and surprise. As a result, we were able to achieve an accuracy of up to 66%. However, we deemed this accuracy insufficient, so tried another method.</a:t>
            </a:r>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10</a:t>
            </a:fld>
            <a:endParaRPr lang="ko-KR" altLang="en-US"/>
          </a:p>
        </p:txBody>
      </p:sp>
    </p:spTree>
    <p:extLst>
      <p:ext uri="{BB962C8B-B14F-4D97-AF65-F5344CB8AC3E}">
        <p14:creationId xmlns:p14="http://schemas.microsoft.com/office/powerpoint/2010/main" val="3707617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b="0" i="0" u="none" strike="noStrike" dirty="0">
                <a:solidFill>
                  <a:srgbClr val="000000"/>
                </a:solidFill>
                <a:effectLst/>
                <a:latin typeface="Arial" panose="020B0604020202020204" pitchFamily="34" charset="0"/>
              </a:rPr>
              <a:t>So finally we trained a </a:t>
            </a:r>
            <a:r>
              <a:rPr lang="en-US" altLang="ko-KR" sz="1800" b="0" i="0" u="none" strike="noStrike" dirty="0" err="1">
                <a:solidFill>
                  <a:srgbClr val="000000"/>
                </a:solidFill>
                <a:effectLst/>
                <a:latin typeface="Arial" panose="020B0604020202020204" pitchFamily="34" charset="0"/>
              </a:rPr>
              <a:t>KcElectra</a:t>
            </a:r>
            <a:r>
              <a:rPr lang="en-US" altLang="ko-KR" sz="1800" b="0" i="0" u="none" strike="noStrike" dirty="0">
                <a:solidFill>
                  <a:srgbClr val="000000"/>
                </a:solidFill>
                <a:effectLst/>
                <a:latin typeface="Arial" panose="020B0604020202020204" pitchFamily="34" charset="0"/>
              </a:rPr>
              <a:t> model and finally achieved an accuracy of around 69%. These are the Hyper parameter we used.</a:t>
            </a:r>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11</a:t>
            </a:fld>
            <a:endParaRPr lang="ko-KR" altLang="en-US"/>
          </a:p>
        </p:txBody>
      </p:sp>
    </p:spTree>
    <p:extLst>
      <p:ext uri="{BB962C8B-B14F-4D97-AF65-F5344CB8AC3E}">
        <p14:creationId xmlns:p14="http://schemas.microsoft.com/office/powerpoint/2010/main" val="179079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Now I will talk about the sentence </a:t>
            </a:r>
            <a:r>
              <a:rPr lang="en-US" altLang="ko-KR" b="0" i="0" dirty="0" err="1">
                <a:solidFill>
                  <a:srgbClr val="000000"/>
                </a:solidFill>
                <a:effectLst/>
                <a:latin typeface="noto"/>
              </a:rPr>
              <a:t>bert</a:t>
            </a:r>
            <a:r>
              <a:rPr lang="en-US" altLang="ko-KR" b="0" i="0" dirty="0">
                <a:solidFill>
                  <a:srgbClr val="000000"/>
                </a:solidFill>
                <a:effectLst/>
                <a:latin typeface="noto"/>
              </a:rPr>
              <a:t> part.</a:t>
            </a:r>
            <a:br>
              <a:rPr lang="ko-KR" altLang="en-US" dirty="0"/>
            </a:br>
            <a:r>
              <a:rPr lang="en-US" altLang="ko-KR" b="0" i="0" dirty="0">
                <a:solidFill>
                  <a:srgbClr val="000000"/>
                </a:solidFill>
                <a:effectLst/>
                <a:latin typeface="noto"/>
              </a:rPr>
              <a:t>At first, we tried to use keywords for recommendation, but it was expected low performance since we need to manually register the keywords, it had low scalability and the model cannot identify and use adjectives for the recommendation.</a:t>
            </a:r>
          </a:p>
          <a:p>
            <a:r>
              <a:rPr lang="en-US" altLang="ko-KR" b="0" i="0" dirty="0">
                <a:solidFill>
                  <a:srgbClr val="000000"/>
                </a:solidFill>
                <a:effectLst/>
                <a:latin typeface="noto"/>
              </a:rPr>
              <a:t>So Instead, we decided to use KR-SBERT.</a:t>
            </a:r>
          </a:p>
        </p:txBody>
      </p:sp>
      <p:sp>
        <p:nvSpPr>
          <p:cNvPr id="4" name="슬라이드 번호 개체 틀 3"/>
          <p:cNvSpPr>
            <a:spLocks noGrp="1"/>
          </p:cNvSpPr>
          <p:nvPr>
            <p:ph type="sldNum" sz="quarter" idx="5"/>
          </p:nvPr>
        </p:nvSpPr>
        <p:spPr/>
        <p:txBody>
          <a:bodyPr/>
          <a:lstStyle/>
          <a:p>
            <a:fld id="{E60C5670-B296-48BE-91B2-FF354F7B8993}" type="slidenum">
              <a:rPr lang="ko-KR" altLang="en-US" smtClean="0"/>
              <a:t>12</a:t>
            </a:fld>
            <a:endParaRPr lang="ko-KR" altLang="en-US"/>
          </a:p>
        </p:txBody>
      </p:sp>
    </p:spTree>
    <p:extLst>
      <p:ext uri="{BB962C8B-B14F-4D97-AF65-F5344CB8AC3E}">
        <p14:creationId xmlns:p14="http://schemas.microsoft.com/office/powerpoint/2010/main" val="19669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D90640-7EB0-BE1D-FA8A-7A3A60D87864}"/>
              </a:ext>
            </a:extLst>
          </p:cNvPr>
          <p:cNvSpPr txBox="1"/>
          <p:nvPr userDrawn="1"/>
        </p:nvSpPr>
        <p:spPr>
          <a:xfrm>
            <a:off x="9998245" y="6501660"/>
            <a:ext cx="2194833" cy="230832"/>
          </a:xfrm>
          <a:prstGeom prst="rect">
            <a:avLst/>
          </a:prstGeom>
          <a:noFill/>
        </p:spPr>
        <p:txBody>
          <a:bodyPr wrap="none" rtlCol="0">
            <a:spAutoFit/>
          </a:bodyPr>
          <a:lstStyle/>
          <a:p>
            <a:pPr algn="r"/>
            <a:r>
              <a:rPr lang="en-US" altLang="ko-KR" sz="900" dirty="0">
                <a:solidFill>
                  <a:schemeClr val="tx1">
                    <a:lumMod val="75000"/>
                    <a:lumOff val="25000"/>
                  </a:schemeClr>
                </a:solidFill>
                <a:latin typeface="Arial" panose="020B0604020202020204" pitchFamily="34" charset="0"/>
                <a:cs typeface="Arial" panose="020B0604020202020204" pitchFamily="34" charset="0"/>
              </a:rPr>
              <a:t>ⓒSaebyeol Yu.</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err="1">
                <a:solidFill>
                  <a:schemeClr val="tx1">
                    <a:lumMod val="75000"/>
                    <a:lumOff val="25000"/>
                  </a:schemeClr>
                </a:solidFill>
                <a:latin typeface="Arial" panose="020B0604020202020204" pitchFamily="34" charset="0"/>
                <a:cs typeface="Arial" panose="020B0604020202020204" pitchFamily="34" charset="0"/>
              </a:rPr>
              <a:t>Saebyeol’s</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a:solidFill>
                  <a:schemeClr val="tx1">
                    <a:lumMod val="75000"/>
                    <a:lumOff val="25000"/>
                  </a:schemeClr>
                </a:solidFill>
                <a:latin typeface="Arial" panose="020B0604020202020204" pitchFamily="34" charset="0"/>
                <a:cs typeface="Arial" panose="020B0604020202020204" pitchFamily="34" charset="0"/>
              </a:rPr>
              <a:t>PowerPoint</a:t>
            </a:r>
            <a:endParaRPr lang="ko-KR" altLang="en-US"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FC0A8D6C-2166-C593-56DA-F8BC31AF5076}"/>
              </a:ext>
            </a:extLst>
          </p:cNvPr>
          <p:cNvSpPr>
            <a:spLocks noGrp="1"/>
          </p:cNvSpPr>
          <p:nvPr>
            <p:ph type="dt" sz="half" idx="10"/>
          </p:nvPr>
        </p:nvSpPr>
        <p:spPr/>
        <p:txBody>
          <a:bodyPr/>
          <a:lstStyle/>
          <a:p>
            <a:fld id="{772F5193-41CD-4063-B0C7-05E32D5C3CCF}" type="datetimeFigureOut">
              <a:rPr lang="ko-KR" altLang="en-US" smtClean="0"/>
              <a:t>2023-06-04</a:t>
            </a:fld>
            <a:endParaRPr lang="ko-KR" altLang="en-US"/>
          </a:p>
        </p:txBody>
      </p:sp>
      <p:sp>
        <p:nvSpPr>
          <p:cNvPr id="3" name="바닥글 개체 틀 2">
            <a:extLst>
              <a:ext uri="{FF2B5EF4-FFF2-40B4-BE49-F238E27FC236}">
                <a16:creationId xmlns:a16="http://schemas.microsoft.com/office/drawing/2014/main" id="{DC3355A0-B053-055C-A48D-03DCA4984DD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A9E0C0-C208-C880-12BC-22614B99B3AA}"/>
              </a:ext>
            </a:extLst>
          </p:cNvPr>
          <p:cNvSpPr>
            <a:spLocks noGrp="1"/>
          </p:cNvSpPr>
          <p:nvPr>
            <p:ph type="sldNum" sz="quarter" idx="12"/>
          </p:nvPr>
        </p:nvSpPr>
        <p:spPr/>
        <p:txBody>
          <a:body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36105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D90640-7EB0-BE1D-FA8A-7A3A60D87864}"/>
              </a:ext>
            </a:extLst>
          </p:cNvPr>
          <p:cNvSpPr txBox="1"/>
          <p:nvPr userDrawn="1"/>
        </p:nvSpPr>
        <p:spPr>
          <a:xfrm>
            <a:off x="9982200" y="6501660"/>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FC0A8D6C-2166-C593-56DA-F8BC31AF5076}"/>
              </a:ext>
            </a:extLst>
          </p:cNvPr>
          <p:cNvSpPr>
            <a:spLocks noGrp="1"/>
          </p:cNvSpPr>
          <p:nvPr>
            <p:ph type="dt" sz="half" idx="10"/>
          </p:nvPr>
        </p:nvSpPr>
        <p:spPr/>
        <p:txBody>
          <a:bodyPr/>
          <a:lstStyle/>
          <a:p>
            <a:fld id="{772F5193-41CD-4063-B0C7-05E32D5C3CCF}" type="datetimeFigureOut">
              <a:rPr lang="ko-KR" altLang="en-US" smtClean="0"/>
              <a:t>2023-06-04</a:t>
            </a:fld>
            <a:endParaRPr lang="ko-KR" altLang="en-US"/>
          </a:p>
        </p:txBody>
      </p:sp>
      <p:sp>
        <p:nvSpPr>
          <p:cNvPr id="3" name="바닥글 개체 틀 2">
            <a:extLst>
              <a:ext uri="{FF2B5EF4-FFF2-40B4-BE49-F238E27FC236}">
                <a16:creationId xmlns:a16="http://schemas.microsoft.com/office/drawing/2014/main" id="{DC3355A0-B053-055C-A48D-03DCA4984DD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8A9E0C0-C208-C880-12BC-22614B99B3AA}"/>
              </a:ext>
            </a:extLst>
          </p:cNvPr>
          <p:cNvSpPr>
            <a:spLocks noGrp="1"/>
          </p:cNvSpPr>
          <p:nvPr>
            <p:ph type="sldNum" sz="quarter" idx="12"/>
          </p:nvPr>
        </p:nvSpPr>
        <p:spPr/>
        <p:txBody>
          <a:body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3019577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D2A1902-5E0F-4C85-6B9B-CFB8C95C2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6124FC5-232C-D503-51B2-2388BA704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D67C67-55AD-BA6E-8404-A37284FE8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F5193-41CD-4063-B0C7-05E32D5C3CCF}" type="datetimeFigureOut">
              <a:rPr lang="ko-KR" altLang="en-US" smtClean="0"/>
              <a:t>2023-06-04</a:t>
            </a:fld>
            <a:endParaRPr lang="ko-KR" altLang="en-US"/>
          </a:p>
        </p:txBody>
      </p:sp>
      <p:sp>
        <p:nvSpPr>
          <p:cNvPr id="5" name="바닥글 개체 틀 4">
            <a:extLst>
              <a:ext uri="{FF2B5EF4-FFF2-40B4-BE49-F238E27FC236}">
                <a16:creationId xmlns:a16="http://schemas.microsoft.com/office/drawing/2014/main" id="{E6847630-7AE5-2706-2404-F94D6A4CF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5DA98C0-863E-3233-E6CC-C61C5150E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1A778-E908-4432-BB93-29EAA93A69D6}" type="slidenum">
              <a:rPr lang="ko-KR" altLang="en-US" smtClean="0"/>
              <a:t>‹#›</a:t>
            </a:fld>
            <a:endParaRPr lang="ko-KR" altLang="en-US"/>
          </a:p>
        </p:txBody>
      </p:sp>
    </p:spTree>
    <p:extLst>
      <p:ext uri="{BB962C8B-B14F-4D97-AF65-F5344CB8AC3E}">
        <p14:creationId xmlns:p14="http://schemas.microsoft.com/office/powerpoint/2010/main" val="599667220"/>
      </p:ext>
    </p:extLst>
  </p:cSld>
  <p:clrMap bg1="lt1" tx1="dk1" bg2="lt2" tx2="dk2" accent1="accent1" accent2="accent2" accent3="accent3" accent4="accent4" accent5="accent5" accent6="accent6" hlink="hlink" folHlink="folHlink"/>
  <p:sldLayoutIdLst>
    <p:sldLayoutId id="2147483655" r:id="rId1"/>
    <p:sldLayoutId id="214748366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56878-ABEC-AF9A-D2CE-3CA826B6E387}"/>
              </a:ext>
            </a:extLst>
          </p:cNvPr>
          <p:cNvSpPr txBox="1"/>
          <p:nvPr/>
        </p:nvSpPr>
        <p:spPr>
          <a:xfrm>
            <a:off x="465221" y="320841"/>
            <a:ext cx="7795276" cy="2215991"/>
          </a:xfrm>
          <a:prstGeom prst="rect">
            <a:avLst/>
          </a:prstGeom>
          <a:noFill/>
        </p:spPr>
        <p:txBody>
          <a:bodyPr wrap="none" rtlCol="0">
            <a:spAutoFit/>
          </a:bodyPr>
          <a:lstStyle/>
          <a:p>
            <a:r>
              <a:rPr lang="en-US" altLang="ja-JP" sz="6600" b="1" i="0" u="none" strike="noStrike" dirty="0">
                <a:solidFill>
                  <a:srgbClr val="F9FCFD"/>
                </a:solidFill>
                <a:effectLst/>
                <a:latin typeface="Arial" panose="020B0604020202020204" pitchFamily="34" charset="0"/>
              </a:rPr>
              <a:t>(</a:t>
            </a:r>
            <a:r>
              <a:rPr lang="ja-JP" altLang="en-US" sz="6600" b="1" i="0" u="none" strike="noStrike" dirty="0">
                <a:solidFill>
                  <a:srgbClr val="F9FCFD"/>
                </a:solidFill>
                <a:effectLst/>
                <a:latin typeface="MS Mincho" panose="02020609040205080304" pitchFamily="49" charset="-128"/>
                <a:ea typeface="MS Mincho" panose="02020609040205080304" pitchFamily="49" charset="-128"/>
              </a:rPr>
              <a:t>ﾉ</a:t>
            </a:r>
            <a:r>
              <a:rPr lang="en-US" altLang="ja-JP" sz="6600" b="1" i="0" u="none" strike="noStrike" dirty="0">
                <a:solidFill>
                  <a:srgbClr val="F9FCFD"/>
                </a:solidFill>
                <a:effectLst/>
                <a:latin typeface="Arial" panose="020B0604020202020204" pitchFamily="34" charset="0"/>
              </a:rPr>
              <a:t>›_‹)</a:t>
            </a:r>
            <a:r>
              <a:rPr lang="ja-JP" altLang="en-US" sz="6600" b="1" i="0" u="none" strike="noStrike" dirty="0">
                <a:solidFill>
                  <a:srgbClr val="F9FCFD"/>
                </a:solidFill>
                <a:effectLst/>
                <a:latin typeface="MS Mincho" panose="02020609040205080304" pitchFamily="49" charset="-128"/>
                <a:ea typeface="MS Mincho" panose="02020609040205080304" pitchFamily="49" charset="-128"/>
              </a:rPr>
              <a:t>ﾉ</a:t>
            </a:r>
            <a:r>
              <a:rPr lang="en-US" altLang="ko-KR" sz="6600" b="1" spc="-150" dirty="0">
                <a:solidFill>
                  <a:schemeClr val="bg1"/>
                </a:solidFill>
                <a:latin typeface="+mj-ea"/>
                <a:ea typeface="+mj-ea"/>
              </a:rPr>
              <a:t>My-</a:t>
            </a:r>
            <a:r>
              <a:rPr lang="en-US" altLang="ko-KR" sz="6600" b="1" spc="-150" dirty="0" err="1">
                <a:solidFill>
                  <a:schemeClr val="bg1"/>
                </a:solidFill>
                <a:latin typeface="+mj-ea"/>
                <a:ea typeface="+mj-ea"/>
              </a:rPr>
              <a:t>ticon</a:t>
            </a:r>
            <a:endParaRPr lang="en-US" altLang="ko-KR" sz="6600" b="1" spc="-150" dirty="0">
              <a:solidFill>
                <a:schemeClr val="bg1"/>
              </a:solidFill>
              <a:latin typeface="+mj-ea"/>
              <a:ea typeface="+mj-ea"/>
            </a:endParaRPr>
          </a:p>
          <a:p>
            <a:r>
              <a:rPr lang="en-US" altLang="ko-KR" sz="3600" spc="-150" dirty="0">
                <a:solidFill>
                  <a:schemeClr val="bg1"/>
                </a:solidFill>
              </a:rPr>
              <a:t>Special character emoticon recommendation</a:t>
            </a:r>
          </a:p>
          <a:p>
            <a:r>
              <a:rPr lang="en-US" altLang="ko-KR" sz="3600" spc="-150" dirty="0">
                <a:solidFill>
                  <a:schemeClr val="bg1"/>
                </a:solidFill>
              </a:rPr>
              <a:t>based on text emotion</a:t>
            </a:r>
            <a:endParaRPr lang="ko-KR" altLang="en-US" sz="3600" spc="-150" dirty="0">
              <a:solidFill>
                <a:schemeClr val="bg1"/>
              </a:solidFill>
            </a:endParaRPr>
          </a:p>
        </p:txBody>
      </p:sp>
      <p:sp>
        <p:nvSpPr>
          <p:cNvPr id="6" name="TextBox 5">
            <a:extLst>
              <a:ext uri="{FF2B5EF4-FFF2-40B4-BE49-F238E27FC236}">
                <a16:creationId xmlns:a16="http://schemas.microsoft.com/office/drawing/2014/main" id="{B1BEB93D-E860-DD72-63D2-BA2ACD126D65}"/>
              </a:ext>
            </a:extLst>
          </p:cNvPr>
          <p:cNvSpPr txBox="1"/>
          <p:nvPr/>
        </p:nvSpPr>
        <p:spPr>
          <a:xfrm>
            <a:off x="513347" y="2903620"/>
            <a:ext cx="1191224" cy="461665"/>
          </a:xfrm>
          <a:prstGeom prst="rect">
            <a:avLst/>
          </a:prstGeom>
          <a:noFill/>
        </p:spPr>
        <p:txBody>
          <a:bodyPr wrap="none" rtlCol="0">
            <a:spAutoFit/>
          </a:bodyPr>
          <a:lstStyle/>
          <a:p>
            <a:r>
              <a:rPr lang="en-US" altLang="ko-KR" sz="2400" dirty="0">
                <a:solidFill>
                  <a:schemeClr val="bg1"/>
                </a:solidFill>
              </a:rPr>
              <a:t>Group 8</a:t>
            </a:r>
          </a:p>
        </p:txBody>
      </p:sp>
      <p:cxnSp>
        <p:nvCxnSpPr>
          <p:cNvPr id="7" name="직선 연결선 6">
            <a:extLst>
              <a:ext uri="{FF2B5EF4-FFF2-40B4-BE49-F238E27FC236}">
                <a16:creationId xmlns:a16="http://schemas.microsoft.com/office/drawing/2014/main" id="{AA083F78-7EAC-088E-92A6-2CCA7C19FAAA}"/>
              </a:ext>
            </a:extLst>
          </p:cNvPr>
          <p:cNvCxnSpPr>
            <a:cxnSpLocks/>
          </p:cNvCxnSpPr>
          <p:nvPr/>
        </p:nvCxnSpPr>
        <p:spPr>
          <a:xfrm>
            <a:off x="513347" y="2542674"/>
            <a:ext cx="1170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D9BAB71-69F0-09D6-E6D6-0FD78DA51871}"/>
              </a:ext>
            </a:extLst>
          </p:cNvPr>
          <p:cNvSpPr txBox="1"/>
          <p:nvPr/>
        </p:nvSpPr>
        <p:spPr>
          <a:xfrm>
            <a:off x="5706980" y="4505834"/>
            <a:ext cx="6120062" cy="2031325"/>
          </a:xfrm>
          <a:prstGeom prst="rect">
            <a:avLst/>
          </a:prstGeom>
          <a:noFill/>
        </p:spPr>
        <p:txBody>
          <a:bodyPr wrap="square">
            <a:spAutoFit/>
          </a:bodyPr>
          <a:lstStyle/>
          <a:p>
            <a:pPr algn="r" rtl="0">
              <a:spcBef>
                <a:spcPts val="0"/>
              </a:spcBef>
              <a:spcAft>
                <a:spcPts val="0"/>
              </a:spcAft>
            </a:pPr>
            <a:r>
              <a:rPr lang="ko-KR" altLang="en-US" sz="1800" b="0" i="0" u="none" strike="noStrike" dirty="0">
                <a:solidFill>
                  <a:schemeClr val="bg1"/>
                </a:solidFill>
                <a:effectLst/>
                <a:latin typeface="Arial" panose="020B0604020202020204" pitchFamily="34" charset="0"/>
              </a:rPr>
              <a:t>강현서</a:t>
            </a:r>
            <a:r>
              <a:rPr lang="en-US" altLang="ko-KR" sz="1800" b="0" i="0" u="none" strike="noStrike" dirty="0">
                <a:solidFill>
                  <a:schemeClr val="bg1"/>
                </a:solidFill>
                <a:effectLst/>
                <a:latin typeface="Arial" panose="020B0604020202020204" pitchFamily="34" charset="0"/>
              </a:rPr>
              <a:t>(2020314978)</a:t>
            </a:r>
            <a:endParaRPr lang="ko-KR" altLang="en-US" b="0" dirty="0">
              <a:solidFill>
                <a:schemeClr val="bg1"/>
              </a:solidFill>
              <a:effectLst/>
            </a:endParaRPr>
          </a:p>
          <a:p>
            <a:pPr algn="r" rtl="0">
              <a:spcBef>
                <a:spcPts val="0"/>
              </a:spcBef>
              <a:spcAft>
                <a:spcPts val="0"/>
              </a:spcAft>
            </a:pPr>
            <a:r>
              <a:rPr lang="ko-KR" altLang="en-US" sz="1800" b="0" i="0" u="none" strike="noStrike" dirty="0">
                <a:solidFill>
                  <a:schemeClr val="bg1"/>
                </a:solidFill>
                <a:effectLst/>
                <a:latin typeface="Arial" panose="020B0604020202020204" pitchFamily="34" charset="0"/>
              </a:rPr>
              <a:t>김성민</a:t>
            </a:r>
            <a:r>
              <a:rPr lang="en-US" altLang="ko-KR" sz="1800" b="0" i="0" u="none" strike="noStrike" dirty="0">
                <a:solidFill>
                  <a:schemeClr val="bg1"/>
                </a:solidFill>
                <a:effectLst/>
                <a:latin typeface="Arial" panose="020B0604020202020204" pitchFamily="34" charset="0"/>
              </a:rPr>
              <a:t>(2018311561)</a:t>
            </a:r>
            <a:endParaRPr lang="ko-KR" altLang="en-US" b="0" dirty="0">
              <a:solidFill>
                <a:schemeClr val="bg1"/>
              </a:solidFill>
              <a:effectLst/>
            </a:endParaRPr>
          </a:p>
          <a:p>
            <a:pPr algn="r" rtl="0">
              <a:spcBef>
                <a:spcPts val="0"/>
              </a:spcBef>
              <a:spcAft>
                <a:spcPts val="0"/>
              </a:spcAft>
            </a:pPr>
            <a:r>
              <a:rPr lang="ko-KR" altLang="en-US" sz="1800" b="0" i="0" u="none" strike="noStrike" dirty="0" err="1">
                <a:solidFill>
                  <a:schemeClr val="bg1"/>
                </a:solidFill>
                <a:effectLst/>
                <a:latin typeface="Arial" panose="020B0604020202020204" pitchFamily="34" charset="0"/>
              </a:rPr>
              <a:t>배정우</a:t>
            </a:r>
            <a:r>
              <a:rPr lang="en-US" altLang="ko-KR" sz="1800" b="0" i="0" u="none" strike="noStrike" dirty="0">
                <a:solidFill>
                  <a:schemeClr val="bg1"/>
                </a:solidFill>
                <a:effectLst/>
                <a:latin typeface="Arial" panose="020B0604020202020204" pitchFamily="34" charset="0"/>
              </a:rPr>
              <a:t>(2018310164)</a:t>
            </a:r>
            <a:endParaRPr lang="ko-KR" altLang="en-US" b="0" dirty="0">
              <a:solidFill>
                <a:schemeClr val="bg1"/>
              </a:solidFill>
              <a:effectLst/>
            </a:endParaRPr>
          </a:p>
          <a:p>
            <a:pPr algn="r" rtl="0">
              <a:spcBef>
                <a:spcPts val="0"/>
              </a:spcBef>
              <a:spcAft>
                <a:spcPts val="0"/>
              </a:spcAft>
            </a:pPr>
            <a:r>
              <a:rPr lang="ko-KR" altLang="en-US" sz="1800" b="0" i="0" u="none" strike="noStrike" dirty="0" err="1">
                <a:solidFill>
                  <a:schemeClr val="bg1"/>
                </a:solidFill>
                <a:effectLst/>
                <a:latin typeface="Arial" panose="020B0604020202020204" pitchFamily="34" charset="0"/>
              </a:rPr>
              <a:t>이금진</a:t>
            </a:r>
            <a:r>
              <a:rPr lang="en-US" altLang="ko-KR" sz="1800" b="0" i="0" u="none" strike="noStrike" dirty="0">
                <a:solidFill>
                  <a:schemeClr val="bg1"/>
                </a:solidFill>
                <a:effectLst/>
                <a:latin typeface="Arial" panose="020B0604020202020204" pitchFamily="34" charset="0"/>
              </a:rPr>
              <a:t>(2018311696)</a:t>
            </a:r>
            <a:endParaRPr lang="ko-KR" altLang="en-US" b="0" dirty="0">
              <a:solidFill>
                <a:schemeClr val="bg1"/>
              </a:solidFill>
              <a:effectLst/>
            </a:endParaRPr>
          </a:p>
          <a:p>
            <a:pPr algn="r" rtl="0">
              <a:spcBef>
                <a:spcPts val="0"/>
              </a:spcBef>
              <a:spcAft>
                <a:spcPts val="0"/>
              </a:spcAft>
            </a:pPr>
            <a:r>
              <a:rPr lang="ko-KR" altLang="en-US" sz="1800" b="0" i="0" u="none" strike="noStrike" dirty="0">
                <a:solidFill>
                  <a:schemeClr val="bg1"/>
                </a:solidFill>
                <a:effectLst/>
                <a:latin typeface="Arial" panose="020B0604020202020204" pitchFamily="34" charset="0"/>
              </a:rPr>
              <a:t>정윤수</a:t>
            </a:r>
            <a:r>
              <a:rPr lang="en-US" altLang="ko-KR" sz="1800" b="0" i="0" u="none" strike="noStrike" dirty="0">
                <a:solidFill>
                  <a:schemeClr val="bg1"/>
                </a:solidFill>
                <a:effectLst/>
                <a:latin typeface="Arial" panose="020B0604020202020204" pitchFamily="34" charset="0"/>
              </a:rPr>
              <a:t>(2018314089)</a:t>
            </a:r>
            <a:endParaRPr lang="ko-KR" altLang="en-US" b="0" dirty="0">
              <a:solidFill>
                <a:schemeClr val="bg1"/>
              </a:solidFill>
              <a:effectLst/>
            </a:endParaRPr>
          </a:p>
          <a:p>
            <a:br>
              <a:rPr lang="ko-KR" altLang="en-US" b="0" dirty="0">
                <a:solidFill>
                  <a:schemeClr val="bg1"/>
                </a:solidFill>
                <a:effectLst/>
              </a:rPr>
            </a:br>
            <a:endParaRPr lang="ko-KR" altLang="en-US" dirty="0">
              <a:solidFill>
                <a:schemeClr val="bg1"/>
              </a:solidFill>
            </a:endParaRPr>
          </a:p>
        </p:txBody>
      </p:sp>
    </p:spTree>
    <p:extLst>
      <p:ext uri="{BB962C8B-B14F-4D97-AF65-F5344CB8AC3E}">
        <p14:creationId xmlns:p14="http://schemas.microsoft.com/office/powerpoint/2010/main" val="392962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9FE6ABEF-6E94-D498-3979-5EA9C4E97650}"/>
              </a:ext>
            </a:extLst>
          </p:cNvPr>
          <p:cNvSpPr/>
          <p:nvPr/>
        </p:nvSpPr>
        <p:spPr>
          <a:xfrm>
            <a:off x="7201788" y="1056227"/>
            <a:ext cx="3983665" cy="533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5893068" cy="523220"/>
          </a:xfrm>
          <a:prstGeom prst="rect">
            <a:avLst/>
          </a:prstGeom>
          <a:noFill/>
        </p:spPr>
        <p:txBody>
          <a:bodyPr wrap="square" rtlCol="0">
            <a:spAutoFit/>
          </a:bodyPr>
          <a:lstStyle/>
          <a:p>
            <a:r>
              <a:rPr lang="en-US" altLang="ko-KR" sz="2800" b="1" spc="-150" dirty="0">
                <a:solidFill>
                  <a:schemeClr val="accent1"/>
                </a:solidFill>
              </a:rPr>
              <a:t>Emoticon Classifier – Early</a:t>
            </a:r>
            <a:r>
              <a:rPr lang="ko-KR" altLang="en-US" sz="2800" b="1" spc="-150" dirty="0">
                <a:solidFill>
                  <a:schemeClr val="accent1"/>
                </a:solidFill>
              </a:rPr>
              <a:t> </a:t>
            </a:r>
            <a:r>
              <a:rPr lang="en-US" altLang="ko-KR" sz="2800" b="1" spc="-150" dirty="0">
                <a:solidFill>
                  <a:schemeClr val="accent1"/>
                </a:solidFill>
              </a:rPr>
              <a:t>Models</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B3BB2C81-2C36-BFAF-F8BF-91BC4B766C18}"/>
              </a:ext>
            </a:extLst>
          </p:cNvPr>
          <p:cNvSpPr/>
          <p:nvPr/>
        </p:nvSpPr>
        <p:spPr>
          <a:xfrm>
            <a:off x="1006549" y="1056227"/>
            <a:ext cx="3983665" cy="533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A798A168-A91D-5510-7C40-0F61BAF4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052" y="1062297"/>
            <a:ext cx="3641147" cy="289424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AEC1B9-D421-4A09-78AF-B3E8692E0A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71" b="4811"/>
          <a:stretch/>
        </p:blipFill>
        <p:spPr bwMode="auto">
          <a:xfrm>
            <a:off x="7222118" y="1060969"/>
            <a:ext cx="3943004" cy="2896900"/>
          </a:xfrm>
          <a:prstGeom prst="rect">
            <a:avLst/>
          </a:prstGeom>
          <a:noFill/>
          <a:extLst>
            <a:ext uri="{909E8E84-426E-40DD-AFC4-6F175D3DCCD1}">
              <a14:hiddenFill xmlns:a14="http://schemas.microsoft.com/office/drawing/2010/main">
                <a:solidFill>
                  <a:srgbClr val="FFFFFF"/>
                </a:solidFill>
              </a14:hiddenFill>
            </a:ext>
          </a:extLst>
        </p:spPr>
      </p:pic>
      <p:sp>
        <p:nvSpPr>
          <p:cNvPr id="26" name="사각형: 둥근 모서리 25">
            <a:extLst>
              <a:ext uri="{FF2B5EF4-FFF2-40B4-BE49-F238E27FC236}">
                <a16:creationId xmlns:a16="http://schemas.microsoft.com/office/drawing/2014/main" id="{2B611FC8-3C7F-28A0-89D3-C8FEF1361B69}"/>
              </a:ext>
            </a:extLst>
          </p:cNvPr>
          <p:cNvSpPr/>
          <p:nvPr/>
        </p:nvSpPr>
        <p:spPr>
          <a:xfrm>
            <a:off x="1178664" y="4068381"/>
            <a:ext cx="3625534" cy="400865"/>
          </a:xfrm>
          <a:prstGeom prst="roundRect">
            <a:avLst>
              <a:gd name="adj" fmla="val 356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t>Accuracy : 0.4631</a:t>
            </a:r>
          </a:p>
        </p:txBody>
      </p:sp>
      <p:sp>
        <p:nvSpPr>
          <p:cNvPr id="34" name="사각형: 둥근 모서리 33">
            <a:extLst>
              <a:ext uri="{FF2B5EF4-FFF2-40B4-BE49-F238E27FC236}">
                <a16:creationId xmlns:a16="http://schemas.microsoft.com/office/drawing/2014/main" id="{68FF6E86-1540-5F1B-2A1F-552A7CC86B45}"/>
              </a:ext>
            </a:extLst>
          </p:cNvPr>
          <p:cNvSpPr/>
          <p:nvPr/>
        </p:nvSpPr>
        <p:spPr>
          <a:xfrm>
            <a:off x="1178664" y="4638776"/>
            <a:ext cx="3625534"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1 Dataset</a:t>
            </a:r>
          </a:p>
        </p:txBody>
      </p:sp>
      <p:sp>
        <p:nvSpPr>
          <p:cNvPr id="35" name="사각형: 둥근 모서리 34">
            <a:extLst>
              <a:ext uri="{FF2B5EF4-FFF2-40B4-BE49-F238E27FC236}">
                <a16:creationId xmlns:a16="http://schemas.microsoft.com/office/drawing/2014/main" id="{0CE10BF7-6A36-D973-25C9-71B78413D63D}"/>
              </a:ext>
            </a:extLst>
          </p:cNvPr>
          <p:cNvSpPr/>
          <p:nvPr/>
        </p:nvSpPr>
        <p:spPr>
          <a:xfrm>
            <a:off x="1178664" y="5213852"/>
            <a:ext cx="3625534"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7 Emotions</a:t>
            </a:r>
          </a:p>
        </p:txBody>
      </p:sp>
      <p:sp>
        <p:nvSpPr>
          <p:cNvPr id="36" name="사각형: 둥근 모서리 35">
            <a:extLst>
              <a:ext uri="{FF2B5EF4-FFF2-40B4-BE49-F238E27FC236}">
                <a16:creationId xmlns:a16="http://schemas.microsoft.com/office/drawing/2014/main" id="{087BE430-F556-E25B-22FE-07B31BCC195A}"/>
              </a:ext>
            </a:extLst>
          </p:cNvPr>
          <p:cNvSpPr/>
          <p:nvPr/>
        </p:nvSpPr>
        <p:spPr>
          <a:xfrm>
            <a:off x="1178664" y="5780289"/>
            <a:ext cx="3625534"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LSTM</a:t>
            </a:r>
          </a:p>
        </p:txBody>
      </p:sp>
      <p:sp>
        <p:nvSpPr>
          <p:cNvPr id="37" name="사각형: 둥근 모서리 36">
            <a:extLst>
              <a:ext uri="{FF2B5EF4-FFF2-40B4-BE49-F238E27FC236}">
                <a16:creationId xmlns:a16="http://schemas.microsoft.com/office/drawing/2014/main" id="{91575F3B-1926-C200-FCD4-D82F1C249981}"/>
              </a:ext>
            </a:extLst>
          </p:cNvPr>
          <p:cNvSpPr/>
          <p:nvPr/>
        </p:nvSpPr>
        <p:spPr>
          <a:xfrm>
            <a:off x="7391775" y="4068381"/>
            <a:ext cx="3625534" cy="400865"/>
          </a:xfrm>
          <a:prstGeom prst="roundRect">
            <a:avLst>
              <a:gd name="adj" fmla="val 356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t>Accuracy : 0.6675</a:t>
            </a:r>
          </a:p>
        </p:txBody>
      </p:sp>
      <p:sp>
        <p:nvSpPr>
          <p:cNvPr id="38" name="사각형: 둥근 모서리 37">
            <a:extLst>
              <a:ext uri="{FF2B5EF4-FFF2-40B4-BE49-F238E27FC236}">
                <a16:creationId xmlns:a16="http://schemas.microsoft.com/office/drawing/2014/main" id="{FFA5C072-5844-0DAA-7899-70A1DC339557}"/>
              </a:ext>
            </a:extLst>
          </p:cNvPr>
          <p:cNvSpPr/>
          <p:nvPr/>
        </p:nvSpPr>
        <p:spPr>
          <a:xfrm>
            <a:off x="7391775" y="4638776"/>
            <a:ext cx="3625534"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2 Datasets</a:t>
            </a:r>
          </a:p>
        </p:txBody>
      </p:sp>
      <p:sp>
        <p:nvSpPr>
          <p:cNvPr id="39" name="사각형: 둥근 모서리 38">
            <a:extLst>
              <a:ext uri="{FF2B5EF4-FFF2-40B4-BE49-F238E27FC236}">
                <a16:creationId xmlns:a16="http://schemas.microsoft.com/office/drawing/2014/main" id="{843B4CD2-3962-8546-D8E5-D038886D9F6D}"/>
              </a:ext>
            </a:extLst>
          </p:cNvPr>
          <p:cNvSpPr/>
          <p:nvPr/>
        </p:nvSpPr>
        <p:spPr>
          <a:xfrm>
            <a:off x="7391775" y="5213852"/>
            <a:ext cx="3625534"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4 Emotions</a:t>
            </a:r>
          </a:p>
        </p:txBody>
      </p:sp>
      <p:sp>
        <p:nvSpPr>
          <p:cNvPr id="40" name="사각형: 둥근 모서리 39">
            <a:extLst>
              <a:ext uri="{FF2B5EF4-FFF2-40B4-BE49-F238E27FC236}">
                <a16:creationId xmlns:a16="http://schemas.microsoft.com/office/drawing/2014/main" id="{8674CDA3-B9DA-5654-4382-28B17790978E}"/>
              </a:ext>
            </a:extLst>
          </p:cNvPr>
          <p:cNvSpPr/>
          <p:nvPr/>
        </p:nvSpPr>
        <p:spPr>
          <a:xfrm>
            <a:off x="7391775" y="5780289"/>
            <a:ext cx="3625534"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LSTM</a:t>
            </a:r>
          </a:p>
        </p:txBody>
      </p:sp>
      <p:sp>
        <p:nvSpPr>
          <p:cNvPr id="7" name="화살표: 오른쪽 6">
            <a:extLst>
              <a:ext uri="{FF2B5EF4-FFF2-40B4-BE49-F238E27FC236}">
                <a16:creationId xmlns:a16="http://schemas.microsoft.com/office/drawing/2014/main" id="{5D87FE7B-062F-2665-8C56-A68DFD78DE79}"/>
              </a:ext>
            </a:extLst>
          </p:cNvPr>
          <p:cNvSpPr/>
          <p:nvPr/>
        </p:nvSpPr>
        <p:spPr>
          <a:xfrm>
            <a:off x="5708651" y="3181842"/>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2276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26" grpId="0" animBg="1"/>
      <p:bldP spid="34" grpId="0" animBg="1"/>
      <p:bldP spid="35" grpId="0" animBg="1"/>
      <p:bldP spid="36" grpId="0" animBg="1"/>
      <p:bldP spid="37" grpId="0" animBg="1"/>
      <p:bldP spid="38" grpId="0" animBg="1"/>
      <p:bldP spid="39" grpId="0" animBg="1"/>
      <p:bldP spid="4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6380748" cy="523220"/>
          </a:xfrm>
          <a:prstGeom prst="rect">
            <a:avLst/>
          </a:prstGeom>
          <a:noFill/>
        </p:spPr>
        <p:txBody>
          <a:bodyPr wrap="square" rtlCol="0">
            <a:spAutoFit/>
          </a:bodyPr>
          <a:lstStyle/>
          <a:p>
            <a:r>
              <a:rPr lang="en-US" altLang="ko-KR" sz="2800" b="1" spc="-150" dirty="0">
                <a:solidFill>
                  <a:schemeClr val="accent1"/>
                </a:solidFill>
              </a:rPr>
              <a:t>Emoticon Classifier – Final Model</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33683038-0A78-3035-09E5-7A112B608C47}"/>
              </a:ext>
            </a:extLst>
          </p:cNvPr>
          <p:cNvPicPr>
            <a:picLocks noChangeAspect="1"/>
          </p:cNvPicPr>
          <p:nvPr/>
        </p:nvPicPr>
        <p:blipFill>
          <a:blip r:embed="rId3"/>
          <a:stretch>
            <a:fillRect/>
          </a:stretch>
        </p:blipFill>
        <p:spPr>
          <a:xfrm>
            <a:off x="482163" y="908229"/>
            <a:ext cx="4377446" cy="3305092"/>
          </a:xfrm>
          <a:prstGeom prst="rect">
            <a:avLst/>
          </a:prstGeom>
        </p:spPr>
      </p:pic>
      <p:sp>
        <p:nvSpPr>
          <p:cNvPr id="21" name="사각형: 둥근 모서리 20">
            <a:extLst>
              <a:ext uri="{FF2B5EF4-FFF2-40B4-BE49-F238E27FC236}">
                <a16:creationId xmlns:a16="http://schemas.microsoft.com/office/drawing/2014/main" id="{80BA4C05-AFE1-C0DA-8553-3319914CA568}"/>
              </a:ext>
            </a:extLst>
          </p:cNvPr>
          <p:cNvSpPr/>
          <p:nvPr/>
        </p:nvSpPr>
        <p:spPr>
          <a:xfrm>
            <a:off x="6737010" y="3763038"/>
            <a:ext cx="4377446" cy="400865"/>
          </a:xfrm>
          <a:prstGeom prst="roundRect">
            <a:avLst>
              <a:gd name="adj" fmla="val 356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t>Hyper parameter</a:t>
            </a:r>
          </a:p>
        </p:txBody>
      </p:sp>
      <p:sp>
        <p:nvSpPr>
          <p:cNvPr id="22" name="사각형: 둥근 모서리 21">
            <a:extLst>
              <a:ext uri="{FF2B5EF4-FFF2-40B4-BE49-F238E27FC236}">
                <a16:creationId xmlns:a16="http://schemas.microsoft.com/office/drawing/2014/main" id="{474B6258-DC60-13E0-6607-5C3AA8A67A73}"/>
              </a:ext>
            </a:extLst>
          </p:cNvPr>
          <p:cNvSpPr/>
          <p:nvPr/>
        </p:nvSpPr>
        <p:spPr>
          <a:xfrm>
            <a:off x="6737010" y="4425864"/>
            <a:ext cx="2188091"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learning rate</a:t>
            </a:r>
          </a:p>
        </p:txBody>
      </p:sp>
      <p:sp>
        <p:nvSpPr>
          <p:cNvPr id="23" name="사각형: 둥근 모서리 22">
            <a:extLst>
              <a:ext uri="{FF2B5EF4-FFF2-40B4-BE49-F238E27FC236}">
                <a16:creationId xmlns:a16="http://schemas.microsoft.com/office/drawing/2014/main" id="{4397B604-2866-587A-FB17-474F7C0691D9}"/>
              </a:ext>
            </a:extLst>
          </p:cNvPr>
          <p:cNvSpPr/>
          <p:nvPr/>
        </p:nvSpPr>
        <p:spPr>
          <a:xfrm>
            <a:off x="9180595" y="4425864"/>
            <a:ext cx="1933861"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5e-6</a:t>
            </a:r>
          </a:p>
        </p:txBody>
      </p:sp>
      <p:sp>
        <p:nvSpPr>
          <p:cNvPr id="24" name="사각형: 둥근 모서리 23">
            <a:extLst>
              <a:ext uri="{FF2B5EF4-FFF2-40B4-BE49-F238E27FC236}">
                <a16:creationId xmlns:a16="http://schemas.microsoft.com/office/drawing/2014/main" id="{33F0B6F2-C3CF-AB4D-0410-25D087618A7D}"/>
              </a:ext>
            </a:extLst>
          </p:cNvPr>
          <p:cNvSpPr/>
          <p:nvPr/>
        </p:nvSpPr>
        <p:spPr>
          <a:xfrm>
            <a:off x="6737010" y="4992189"/>
            <a:ext cx="2188091"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epoch</a:t>
            </a:r>
          </a:p>
        </p:txBody>
      </p:sp>
      <p:sp>
        <p:nvSpPr>
          <p:cNvPr id="25" name="사각형: 둥근 모서리 24">
            <a:extLst>
              <a:ext uri="{FF2B5EF4-FFF2-40B4-BE49-F238E27FC236}">
                <a16:creationId xmlns:a16="http://schemas.microsoft.com/office/drawing/2014/main" id="{612FB02D-61EB-91C1-C4DB-63D9C50C6870}"/>
              </a:ext>
            </a:extLst>
          </p:cNvPr>
          <p:cNvSpPr/>
          <p:nvPr/>
        </p:nvSpPr>
        <p:spPr>
          <a:xfrm>
            <a:off x="9180595" y="4992189"/>
            <a:ext cx="1933861"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10</a:t>
            </a:r>
          </a:p>
        </p:txBody>
      </p:sp>
      <p:sp>
        <p:nvSpPr>
          <p:cNvPr id="27" name="사각형: 둥근 모서리 26">
            <a:extLst>
              <a:ext uri="{FF2B5EF4-FFF2-40B4-BE49-F238E27FC236}">
                <a16:creationId xmlns:a16="http://schemas.microsoft.com/office/drawing/2014/main" id="{91F2C1AE-5283-FB61-962A-7AEBE2493D3B}"/>
              </a:ext>
            </a:extLst>
          </p:cNvPr>
          <p:cNvSpPr/>
          <p:nvPr/>
        </p:nvSpPr>
        <p:spPr>
          <a:xfrm>
            <a:off x="6737010" y="5558514"/>
            <a:ext cx="2188091"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gamma</a:t>
            </a:r>
          </a:p>
        </p:txBody>
      </p:sp>
      <p:sp>
        <p:nvSpPr>
          <p:cNvPr id="29" name="사각형: 둥근 모서리 28">
            <a:extLst>
              <a:ext uri="{FF2B5EF4-FFF2-40B4-BE49-F238E27FC236}">
                <a16:creationId xmlns:a16="http://schemas.microsoft.com/office/drawing/2014/main" id="{57FE3C9A-199F-B5CB-27E5-07CB23209625}"/>
              </a:ext>
            </a:extLst>
          </p:cNvPr>
          <p:cNvSpPr/>
          <p:nvPr/>
        </p:nvSpPr>
        <p:spPr>
          <a:xfrm>
            <a:off x="9180595" y="5558514"/>
            <a:ext cx="1933861"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0.5</a:t>
            </a:r>
          </a:p>
        </p:txBody>
      </p:sp>
      <p:sp>
        <p:nvSpPr>
          <p:cNvPr id="30" name="사각형: 둥근 모서리 29">
            <a:extLst>
              <a:ext uri="{FF2B5EF4-FFF2-40B4-BE49-F238E27FC236}">
                <a16:creationId xmlns:a16="http://schemas.microsoft.com/office/drawing/2014/main" id="{8F7FB12D-595E-5D45-6B15-C915662EC45D}"/>
              </a:ext>
            </a:extLst>
          </p:cNvPr>
          <p:cNvSpPr/>
          <p:nvPr/>
        </p:nvSpPr>
        <p:spPr>
          <a:xfrm>
            <a:off x="6737010" y="6131024"/>
            <a:ext cx="2188091"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max length</a:t>
            </a:r>
          </a:p>
        </p:txBody>
      </p:sp>
      <p:sp>
        <p:nvSpPr>
          <p:cNvPr id="31" name="사각형: 둥근 모서리 30">
            <a:extLst>
              <a:ext uri="{FF2B5EF4-FFF2-40B4-BE49-F238E27FC236}">
                <a16:creationId xmlns:a16="http://schemas.microsoft.com/office/drawing/2014/main" id="{6B4A8E34-667B-120F-B9D4-B376BA9C1578}"/>
              </a:ext>
            </a:extLst>
          </p:cNvPr>
          <p:cNvSpPr/>
          <p:nvPr/>
        </p:nvSpPr>
        <p:spPr>
          <a:xfrm>
            <a:off x="9180595" y="6131024"/>
            <a:ext cx="1933861"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25</a:t>
            </a:r>
          </a:p>
        </p:txBody>
      </p:sp>
      <p:sp>
        <p:nvSpPr>
          <p:cNvPr id="35" name="사각형: 둥근 모서리 34">
            <a:extLst>
              <a:ext uri="{FF2B5EF4-FFF2-40B4-BE49-F238E27FC236}">
                <a16:creationId xmlns:a16="http://schemas.microsoft.com/office/drawing/2014/main" id="{284AD4D5-AC4F-C6BD-7395-8BF2D003FEEE}"/>
              </a:ext>
            </a:extLst>
          </p:cNvPr>
          <p:cNvSpPr/>
          <p:nvPr/>
        </p:nvSpPr>
        <p:spPr>
          <a:xfrm>
            <a:off x="482163" y="4419116"/>
            <a:ext cx="4377446" cy="400865"/>
          </a:xfrm>
          <a:prstGeom prst="roundRect">
            <a:avLst>
              <a:gd name="adj" fmla="val 356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t>Accuracy : 0.6938</a:t>
            </a:r>
          </a:p>
        </p:txBody>
      </p:sp>
      <p:sp>
        <p:nvSpPr>
          <p:cNvPr id="36" name="사각형: 둥근 모서리 35">
            <a:extLst>
              <a:ext uri="{FF2B5EF4-FFF2-40B4-BE49-F238E27FC236}">
                <a16:creationId xmlns:a16="http://schemas.microsoft.com/office/drawing/2014/main" id="{C4B36995-D919-774D-16E4-2202D4425A80}"/>
              </a:ext>
            </a:extLst>
          </p:cNvPr>
          <p:cNvSpPr/>
          <p:nvPr/>
        </p:nvSpPr>
        <p:spPr>
          <a:xfrm>
            <a:off x="482163" y="4989511"/>
            <a:ext cx="4377446"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2 Datasets</a:t>
            </a:r>
          </a:p>
        </p:txBody>
      </p:sp>
      <p:sp>
        <p:nvSpPr>
          <p:cNvPr id="37" name="사각형: 둥근 모서리 36">
            <a:extLst>
              <a:ext uri="{FF2B5EF4-FFF2-40B4-BE49-F238E27FC236}">
                <a16:creationId xmlns:a16="http://schemas.microsoft.com/office/drawing/2014/main" id="{492B8D0F-14A1-B50A-31C6-7D8D253644AC}"/>
              </a:ext>
            </a:extLst>
          </p:cNvPr>
          <p:cNvSpPr/>
          <p:nvPr/>
        </p:nvSpPr>
        <p:spPr>
          <a:xfrm>
            <a:off x="482163" y="5564587"/>
            <a:ext cx="4377446" cy="400865"/>
          </a:xfrm>
          <a:prstGeom prst="roundRect">
            <a:avLst>
              <a:gd name="adj" fmla="val 35602"/>
            </a:avLst>
          </a:prstGeom>
          <a:solidFill>
            <a:schemeClr val="bg1"/>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4 Emotions</a:t>
            </a:r>
          </a:p>
        </p:txBody>
      </p:sp>
      <p:sp>
        <p:nvSpPr>
          <p:cNvPr id="38" name="사각형: 둥근 모서리 37">
            <a:extLst>
              <a:ext uri="{FF2B5EF4-FFF2-40B4-BE49-F238E27FC236}">
                <a16:creationId xmlns:a16="http://schemas.microsoft.com/office/drawing/2014/main" id="{61598C76-BC6F-66CB-CD48-9A65FCD62C32}"/>
              </a:ext>
            </a:extLst>
          </p:cNvPr>
          <p:cNvSpPr/>
          <p:nvPr/>
        </p:nvSpPr>
        <p:spPr>
          <a:xfrm>
            <a:off x="482163" y="6131024"/>
            <a:ext cx="4377446" cy="400865"/>
          </a:xfrm>
          <a:prstGeom prst="roundRect">
            <a:avLst>
              <a:gd name="adj" fmla="val 356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200" dirty="0">
                <a:solidFill>
                  <a:schemeClr val="tx1"/>
                </a:solidFill>
              </a:rPr>
              <a:t>Electra Classifier</a:t>
            </a:r>
          </a:p>
        </p:txBody>
      </p:sp>
      <p:pic>
        <p:nvPicPr>
          <p:cNvPr id="8" name="그림 7">
            <a:extLst>
              <a:ext uri="{FF2B5EF4-FFF2-40B4-BE49-F238E27FC236}">
                <a16:creationId xmlns:a16="http://schemas.microsoft.com/office/drawing/2014/main" id="{787DB8E6-AF1B-CC93-20AA-BD8A06D87001}"/>
              </a:ext>
            </a:extLst>
          </p:cNvPr>
          <p:cNvPicPr>
            <a:picLocks noChangeAspect="1"/>
          </p:cNvPicPr>
          <p:nvPr/>
        </p:nvPicPr>
        <p:blipFill>
          <a:blip r:embed="rId4"/>
          <a:stretch>
            <a:fillRect/>
          </a:stretch>
        </p:blipFill>
        <p:spPr>
          <a:xfrm>
            <a:off x="5822610" y="610408"/>
            <a:ext cx="2702482" cy="2993839"/>
          </a:xfrm>
          <a:prstGeom prst="rect">
            <a:avLst/>
          </a:prstGeom>
        </p:spPr>
      </p:pic>
      <p:pic>
        <p:nvPicPr>
          <p:cNvPr id="10" name="그림 9">
            <a:extLst>
              <a:ext uri="{FF2B5EF4-FFF2-40B4-BE49-F238E27FC236}">
                <a16:creationId xmlns:a16="http://schemas.microsoft.com/office/drawing/2014/main" id="{401D13DE-79DB-D752-420D-B744ADB01E05}"/>
              </a:ext>
            </a:extLst>
          </p:cNvPr>
          <p:cNvPicPr>
            <a:picLocks noChangeAspect="1"/>
          </p:cNvPicPr>
          <p:nvPr/>
        </p:nvPicPr>
        <p:blipFill>
          <a:blip r:embed="rId5"/>
          <a:stretch>
            <a:fillRect/>
          </a:stretch>
        </p:blipFill>
        <p:spPr>
          <a:xfrm>
            <a:off x="9038051" y="2059639"/>
            <a:ext cx="2501993" cy="1158017"/>
          </a:xfrm>
          <a:prstGeom prst="rect">
            <a:avLst/>
          </a:prstGeom>
        </p:spPr>
      </p:pic>
      <p:cxnSp>
        <p:nvCxnSpPr>
          <p:cNvPr id="15" name="직선 연결선 14">
            <a:extLst>
              <a:ext uri="{FF2B5EF4-FFF2-40B4-BE49-F238E27FC236}">
                <a16:creationId xmlns:a16="http://schemas.microsoft.com/office/drawing/2014/main" id="{4C37C9ED-293C-07B4-B6ED-2337E57BA621}"/>
              </a:ext>
            </a:extLst>
          </p:cNvPr>
          <p:cNvCxnSpPr>
            <a:cxnSpLocks/>
          </p:cNvCxnSpPr>
          <p:nvPr/>
        </p:nvCxnSpPr>
        <p:spPr>
          <a:xfrm>
            <a:off x="8460475" y="2380979"/>
            <a:ext cx="577576" cy="768106"/>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직선 연결선 25">
            <a:extLst>
              <a:ext uri="{FF2B5EF4-FFF2-40B4-BE49-F238E27FC236}">
                <a16:creationId xmlns:a16="http://schemas.microsoft.com/office/drawing/2014/main" id="{D2A866C0-6EEA-7DE0-3E62-1D3AF9A86BCF}"/>
              </a:ext>
            </a:extLst>
          </p:cNvPr>
          <p:cNvCxnSpPr>
            <a:cxnSpLocks/>
            <a:stCxn id="8" idx="3"/>
          </p:cNvCxnSpPr>
          <p:nvPr/>
        </p:nvCxnSpPr>
        <p:spPr>
          <a:xfrm flipV="1">
            <a:off x="8525092" y="2107327"/>
            <a:ext cx="512959" cy="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9" name="그림 38">
            <a:extLst>
              <a:ext uri="{FF2B5EF4-FFF2-40B4-BE49-F238E27FC236}">
                <a16:creationId xmlns:a16="http://schemas.microsoft.com/office/drawing/2014/main" id="{47B48448-AAA2-E51E-0B0D-765CBCD3477C}"/>
              </a:ext>
            </a:extLst>
          </p:cNvPr>
          <p:cNvPicPr>
            <a:picLocks noChangeAspect="1"/>
          </p:cNvPicPr>
          <p:nvPr/>
        </p:nvPicPr>
        <p:blipFill>
          <a:blip r:embed="rId6"/>
          <a:stretch>
            <a:fillRect/>
          </a:stretch>
        </p:blipFill>
        <p:spPr>
          <a:xfrm>
            <a:off x="7104532" y="625140"/>
            <a:ext cx="1538648" cy="1048941"/>
          </a:xfrm>
          <a:prstGeom prst="rect">
            <a:avLst/>
          </a:prstGeom>
        </p:spPr>
      </p:pic>
      <p:cxnSp>
        <p:nvCxnSpPr>
          <p:cNvPr id="40" name="직선 연결선 39">
            <a:extLst>
              <a:ext uri="{FF2B5EF4-FFF2-40B4-BE49-F238E27FC236}">
                <a16:creationId xmlns:a16="http://schemas.microsoft.com/office/drawing/2014/main" id="{2CBEC56C-8232-CA9D-D5BF-8463C6131C64}"/>
              </a:ext>
            </a:extLst>
          </p:cNvPr>
          <p:cNvCxnSpPr>
            <a:cxnSpLocks/>
          </p:cNvCxnSpPr>
          <p:nvPr/>
        </p:nvCxnSpPr>
        <p:spPr>
          <a:xfrm>
            <a:off x="6839110" y="1415629"/>
            <a:ext cx="271825" cy="171408"/>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직선 연결선 42">
            <a:extLst>
              <a:ext uri="{FF2B5EF4-FFF2-40B4-BE49-F238E27FC236}">
                <a16:creationId xmlns:a16="http://schemas.microsoft.com/office/drawing/2014/main" id="{D9066115-DB74-9854-99F3-DFFAB0938BBF}"/>
              </a:ext>
            </a:extLst>
          </p:cNvPr>
          <p:cNvCxnSpPr>
            <a:cxnSpLocks/>
          </p:cNvCxnSpPr>
          <p:nvPr/>
        </p:nvCxnSpPr>
        <p:spPr>
          <a:xfrm flipV="1">
            <a:off x="6814798" y="759498"/>
            <a:ext cx="289734" cy="356798"/>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직사각형 46">
            <a:extLst>
              <a:ext uri="{FF2B5EF4-FFF2-40B4-BE49-F238E27FC236}">
                <a16:creationId xmlns:a16="http://schemas.microsoft.com/office/drawing/2014/main" id="{CBCFD224-AAB8-6E3F-841F-06BCE2506809}"/>
              </a:ext>
            </a:extLst>
          </p:cNvPr>
          <p:cNvSpPr/>
          <p:nvPr/>
        </p:nvSpPr>
        <p:spPr>
          <a:xfrm>
            <a:off x="7968321" y="3312919"/>
            <a:ext cx="300489" cy="1629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1672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29" grpId="0" animBg="1"/>
      <p:bldP spid="30" grpId="0" animBg="1"/>
      <p:bldP spid="31" grpId="0" animBg="1"/>
      <p:bldP spid="35" grpId="0" animBg="1"/>
      <p:bldP spid="36" grpId="0" animBg="1"/>
      <p:bldP spid="37" grpId="0" animBg="1"/>
      <p:bldP spid="38"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2026517" cy="523220"/>
          </a:xfrm>
          <a:prstGeom prst="rect">
            <a:avLst/>
          </a:prstGeom>
          <a:noFill/>
        </p:spPr>
        <p:txBody>
          <a:bodyPr wrap="none" rtlCol="0">
            <a:spAutoFit/>
          </a:bodyPr>
          <a:lstStyle/>
          <a:p>
            <a:r>
              <a:rPr lang="en-US" altLang="ko-KR" sz="2800" b="1" spc="-150" dirty="0">
                <a:solidFill>
                  <a:schemeClr val="accent1"/>
                </a:solidFill>
              </a:rPr>
              <a:t>Sentence Bert</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화살표: 오른쪽 14">
            <a:extLst>
              <a:ext uri="{FF2B5EF4-FFF2-40B4-BE49-F238E27FC236}">
                <a16:creationId xmlns:a16="http://schemas.microsoft.com/office/drawing/2014/main" id="{2F695A94-FDF4-C68D-D845-F692DA8D488A}"/>
              </a:ext>
            </a:extLst>
          </p:cNvPr>
          <p:cNvSpPr/>
          <p:nvPr/>
        </p:nvSpPr>
        <p:spPr>
          <a:xfrm>
            <a:off x="5926068" y="2164075"/>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110A910E-7CB6-82C2-DBB6-070724696D5F}"/>
              </a:ext>
            </a:extLst>
          </p:cNvPr>
          <p:cNvSpPr/>
          <p:nvPr/>
        </p:nvSpPr>
        <p:spPr>
          <a:xfrm>
            <a:off x="990746" y="1035628"/>
            <a:ext cx="9908890" cy="490558"/>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Word based emoticon recommendation</a:t>
            </a:r>
            <a:endParaRPr lang="ko-KR" altLang="en-US" sz="2800" dirty="0"/>
          </a:p>
        </p:txBody>
      </p:sp>
      <p:sp>
        <p:nvSpPr>
          <p:cNvPr id="21" name="사각형: 둥근 모서리 20">
            <a:extLst>
              <a:ext uri="{FF2B5EF4-FFF2-40B4-BE49-F238E27FC236}">
                <a16:creationId xmlns:a16="http://schemas.microsoft.com/office/drawing/2014/main" id="{0BC8CDA2-E457-53FF-851A-67ADDAE5D33A}"/>
              </a:ext>
            </a:extLst>
          </p:cNvPr>
          <p:cNvSpPr/>
          <p:nvPr/>
        </p:nvSpPr>
        <p:spPr>
          <a:xfrm>
            <a:off x="990746" y="4370409"/>
            <a:ext cx="4260704"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Vocabulary</a:t>
            </a:r>
            <a:r>
              <a:rPr lang="ko-KR" altLang="en-US" sz="2800" dirty="0"/>
              <a:t> </a:t>
            </a:r>
            <a:r>
              <a:rPr lang="en-US" altLang="ko-KR" sz="2800" dirty="0"/>
              <a:t>is</a:t>
            </a:r>
            <a:r>
              <a:rPr lang="ko-KR" altLang="en-US" sz="2800" dirty="0"/>
              <a:t> </a:t>
            </a:r>
            <a:r>
              <a:rPr lang="en-US" altLang="ko-KR" sz="2800" dirty="0"/>
              <a:t>limited</a:t>
            </a:r>
            <a:endParaRPr lang="ko-KR" altLang="en-US" sz="2800" dirty="0"/>
          </a:p>
        </p:txBody>
      </p:sp>
      <p:sp>
        <p:nvSpPr>
          <p:cNvPr id="22" name="사각형: 둥근 모서리 21">
            <a:extLst>
              <a:ext uri="{FF2B5EF4-FFF2-40B4-BE49-F238E27FC236}">
                <a16:creationId xmlns:a16="http://schemas.microsoft.com/office/drawing/2014/main" id="{A191745D-C8C9-9EC1-9FE7-46A45573A8BF}"/>
              </a:ext>
            </a:extLst>
          </p:cNvPr>
          <p:cNvSpPr/>
          <p:nvPr/>
        </p:nvSpPr>
        <p:spPr>
          <a:xfrm>
            <a:off x="990746" y="5100659"/>
            <a:ext cx="4260704" cy="1186178"/>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Doesn’t identify and use adjectives well</a:t>
            </a:r>
            <a:endParaRPr lang="ko-KR" altLang="en-US" sz="2800" dirty="0"/>
          </a:p>
        </p:txBody>
      </p:sp>
      <p:sp>
        <p:nvSpPr>
          <p:cNvPr id="23" name="화살표: 오른쪽 22">
            <a:extLst>
              <a:ext uri="{FF2B5EF4-FFF2-40B4-BE49-F238E27FC236}">
                <a16:creationId xmlns:a16="http://schemas.microsoft.com/office/drawing/2014/main" id="{25254026-2BC6-D9C6-FFAE-AD28E15240CE}"/>
              </a:ext>
            </a:extLst>
          </p:cNvPr>
          <p:cNvSpPr/>
          <p:nvPr/>
        </p:nvSpPr>
        <p:spPr>
          <a:xfrm>
            <a:off x="5926068" y="4824228"/>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Google Shape;78;p14">
            <a:extLst>
              <a:ext uri="{FF2B5EF4-FFF2-40B4-BE49-F238E27FC236}">
                <a16:creationId xmlns:a16="http://schemas.microsoft.com/office/drawing/2014/main" id="{40A3AD58-8F82-CEF4-7D03-F4B91482359D}"/>
              </a:ext>
            </a:extLst>
          </p:cNvPr>
          <p:cNvPicPr preferRelativeResize="0"/>
          <p:nvPr/>
        </p:nvPicPr>
        <p:blipFill rotWithShape="1">
          <a:blip r:embed="rId3">
            <a:alphaModFix/>
          </a:blip>
          <a:srcRect t="46974"/>
          <a:stretch/>
        </p:blipFill>
        <p:spPr>
          <a:xfrm>
            <a:off x="7375387" y="1765876"/>
            <a:ext cx="3524249" cy="1947435"/>
          </a:xfrm>
          <a:prstGeom prst="rect">
            <a:avLst/>
          </a:prstGeom>
          <a:noFill/>
          <a:ln>
            <a:noFill/>
          </a:ln>
        </p:spPr>
      </p:pic>
      <p:pic>
        <p:nvPicPr>
          <p:cNvPr id="7" name="Google Shape;79;p14">
            <a:extLst>
              <a:ext uri="{FF2B5EF4-FFF2-40B4-BE49-F238E27FC236}">
                <a16:creationId xmlns:a16="http://schemas.microsoft.com/office/drawing/2014/main" id="{DCE0858F-6344-7F4A-5EAA-7F5F0D01EBC5}"/>
              </a:ext>
            </a:extLst>
          </p:cNvPr>
          <p:cNvPicPr preferRelativeResize="0"/>
          <p:nvPr/>
        </p:nvPicPr>
        <p:blipFill>
          <a:blip r:embed="rId4">
            <a:alphaModFix/>
          </a:blip>
          <a:stretch>
            <a:fillRect/>
          </a:stretch>
        </p:blipFill>
        <p:spPr>
          <a:xfrm>
            <a:off x="990746" y="1765877"/>
            <a:ext cx="4260704" cy="1525028"/>
          </a:xfrm>
          <a:prstGeom prst="rect">
            <a:avLst/>
          </a:prstGeom>
          <a:noFill/>
          <a:ln>
            <a:noFill/>
          </a:ln>
        </p:spPr>
      </p:pic>
      <p:sp>
        <p:nvSpPr>
          <p:cNvPr id="11" name="사각형: 둥근 모서리 10">
            <a:extLst>
              <a:ext uri="{FF2B5EF4-FFF2-40B4-BE49-F238E27FC236}">
                <a16:creationId xmlns:a16="http://schemas.microsoft.com/office/drawing/2014/main" id="{2B7EA874-9D33-5E57-1D9A-8555E47F5FCB}"/>
              </a:ext>
            </a:extLst>
          </p:cNvPr>
          <p:cNvSpPr/>
          <p:nvPr/>
        </p:nvSpPr>
        <p:spPr>
          <a:xfrm>
            <a:off x="7375387" y="4824228"/>
            <a:ext cx="3524249" cy="888218"/>
          </a:xfrm>
          <a:prstGeom prst="roundRect">
            <a:avLst>
              <a:gd name="adj" fmla="val 17102"/>
            </a:avLst>
          </a:prstGeom>
          <a:solidFill>
            <a:srgbClr val="8267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t>KR-SBERT</a:t>
            </a:r>
            <a:endParaRPr lang="ko-KR" altLang="en-US" sz="2800" dirty="0"/>
          </a:p>
        </p:txBody>
      </p:sp>
      <p:sp>
        <p:nvSpPr>
          <p:cNvPr id="13" name="TextBox 12">
            <a:extLst>
              <a:ext uri="{FF2B5EF4-FFF2-40B4-BE49-F238E27FC236}">
                <a16:creationId xmlns:a16="http://schemas.microsoft.com/office/drawing/2014/main" id="{245DD464-6F55-1ECA-CBE1-602E9694F5CA}"/>
              </a:ext>
            </a:extLst>
          </p:cNvPr>
          <p:cNvSpPr txBox="1"/>
          <p:nvPr/>
        </p:nvSpPr>
        <p:spPr>
          <a:xfrm>
            <a:off x="5461710" y="2983562"/>
            <a:ext cx="1703416" cy="369332"/>
          </a:xfrm>
          <a:prstGeom prst="rect">
            <a:avLst/>
          </a:prstGeom>
          <a:noFill/>
        </p:spPr>
        <p:txBody>
          <a:bodyPr wrap="square" rtlCol="0">
            <a:spAutoFit/>
          </a:bodyPr>
          <a:lstStyle/>
          <a:p>
            <a:pPr algn="ctr"/>
            <a:r>
              <a:rPr lang="en-US" altLang="ko-KR" dirty="0"/>
              <a:t>Noun Extraction</a:t>
            </a:r>
            <a:endParaRPr lang="ko-KR" altLang="en-US" dirty="0"/>
          </a:p>
        </p:txBody>
      </p:sp>
    </p:spTree>
    <p:extLst>
      <p:ext uri="{BB962C8B-B14F-4D97-AF65-F5344CB8AC3E}">
        <p14:creationId xmlns:p14="http://schemas.microsoft.com/office/powerpoint/2010/main" val="118601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P spid="23" grpId="0" animBg="1"/>
      <p:bldP spid="11"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2026517" cy="523220"/>
          </a:xfrm>
          <a:prstGeom prst="rect">
            <a:avLst/>
          </a:prstGeom>
          <a:noFill/>
        </p:spPr>
        <p:txBody>
          <a:bodyPr wrap="none" rtlCol="0">
            <a:spAutoFit/>
          </a:bodyPr>
          <a:lstStyle/>
          <a:p>
            <a:r>
              <a:rPr lang="en-US" altLang="ko-KR" sz="2800" b="1" spc="-150" dirty="0">
                <a:solidFill>
                  <a:schemeClr val="accent1"/>
                </a:solidFill>
              </a:rPr>
              <a:t>Sentence Bert</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사각형: 둥근 모서리 7">
            <a:extLst>
              <a:ext uri="{FF2B5EF4-FFF2-40B4-BE49-F238E27FC236}">
                <a16:creationId xmlns:a16="http://schemas.microsoft.com/office/drawing/2014/main" id="{FBD1D5BC-18F7-5DAD-AAF0-F793C8F14537}"/>
              </a:ext>
            </a:extLst>
          </p:cNvPr>
          <p:cNvSpPr/>
          <p:nvPr/>
        </p:nvSpPr>
        <p:spPr>
          <a:xfrm>
            <a:off x="6096000" y="2562268"/>
            <a:ext cx="5473700"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No fine-tuning</a:t>
            </a:r>
            <a:endParaRPr lang="ko-KR" altLang="en-US" sz="2800" dirty="0"/>
          </a:p>
        </p:txBody>
      </p:sp>
      <p:sp>
        <p:nvSpPr>
          <p:cNvPr id="9" name="사각형: 둥근 모서리 8">
            <a:extLst>
              <a:ext uri="{FF2B5EF4-FFF2-40B4-BE49-F238E27FC236}">
                <a16:creationId xmlns:a16="http://schemas.microsoft.com/office/drawing/2014/main" id="{A94A174B-3FB4-64EA-BC61-E0D62DB3870D}"/>
              </a:ext>
            </a:extLst>
          </p:cNvPr>
          <p:cNvSpPr/>
          <p:nvPr/>
        </p:nvSpPr>
        <p:spPr>
          <a:xfrm>
            <a:off x="6096000" y="3429000"/>
            <a:ext cx="1749692"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sentence</a:t>
            </a:r>
            <a:endParaRPr lang="ko-KR" altLang="en-US" sz="2800" dirty="0"/>
          </a:p>
        </p:txBody>
      </p:sp>
      <p:pic>
        <p:nvPicPr>
          <p:cNvPr id="11" name="그림 10">
            <a:extLst>
              <a:ext uri="{FF2B5EF4-FFF2-40B4-BE49-F238E27FC236}">
                <a16:creationId xmlns:a16="http://schemas.microsoft.com/office/drawing/2014/main" id="{BAA11A39-31A4-8376-1ED1-9BF717997AAC}"/>
              </a:ext>
            </a:extLst>
          </p:cNvPr>
          <p:cNvPicPr>
            <a:picLocks noChangeAspect="1"/>
          </p:cNvPicPr>
          <p:nvPr/>
        </p:nvPicPr>
        <p:blipFill>
          <a:blip r:embed="rId3"/>
          <a:stretch>
            <a:fillRect/>
          </a:stretch>
        </p:blipFill>
        <p:spPr>
          <a:xfrm>
            <a:off x="1163053" y="2209818"/>
            <a:ext cx="4260704" cy="4210913"/>
          </a:xfrm>
          <a:prstGeom prst="rect">
            <a:avLst/>
          </a:prstGeom>
        </p:spPr>
      </p:pic>
      <p:pic>
        <p:nvPicPr>
          <p:cNvPr id="15" name="그림 14">
            <a:extLst>
              <a:ext uri="{FF2B5EF4-FFF2-40B4-BE49-F238E27FC236}">
                <a16:creationId xmlns:a16="http://schemas.microsoft.com/office/drawing/2014/main" id="{A4E7CD5D-C71A-32F5-1B65-D7F049162369}"/>
              </a:ext>
            </a:extLst>
          </p:cNvPr>
          <p:cNvPicPr>
            <a:picLocks noChangeAspect="1"/>
          </p:cNvPicPr>
          <p:nvPr/>
        </p:nvPicPr>
        <p:blipFill>
          <a:blip r:embed="rId4"/>
          <a:stretch>
            <a:fillRect/>
          </a:stretch>
        </p:blipFill>
        <p:spPr>
          <a:xfrm>
            <a:off x="1163052" y="1519204"/>
            <a:ext cx="4260705" cy="353423"/>
          </a:xfrm>
          <a:prstGeom prst="rect">
            <a:avLst/>
          </a:prstGeom>
        </p:spPr>
      </p:pic>
      <p:sp>
        <p:nvSpPr>
          <p:cNvPr id="16" name="화살표: 오른쪽 15">
            <a:extLst>
              <a:ext uri="{FF2B5EF4-FFF2-40B4-BE49-F238E27FC236}">
                <a16:creationId xmlns:a16="http://schemas.microsoft.com/office/drawing/2014/main" id="{0DE90DB7-91F1-A55F-4C79-F2D49BEC9108}"/>
              </a:ext>
            </a:extLst>
          </p:cNvPr>
          <p:cNvSpPr/>
          <p:nvPr/>
        </p:nvSpPr>
        <p:spPr>
          <a:xfrm rot="5400000">
            <a:off x="3190080" y="1966877"/>
            <a:ext cx="198256" cy="145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71334514-2173-EB55-2B2A-C150F3F198AF}"/>
              </a:ext>
            </a:extLst>
          </p:cNvPr>
          <p:cNvSpPr/>
          <p:nvPr/>
        </p:nvSpPr>
        <p:spPr>
          <a:xfrm>
            <a:off x="1163052" y="928223"/>
            <a:ext cx="4260705" cy="437428"/>
          </a:xfrm>
          <a:prstGeom prst="roundRect">
            <a:avLst>
              <a:gd name="adj" fmla="val 17102"/>
            </a:avLst>
          </a:prstGeom>
          <a:solidFill>
            <a:srgbClr val="8267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t>KR-SBERT</a:t>
            </a:r>
            <a:endParaRPr lang="ko-KR" altLang="en-US" sz="2800" dirty="0"/>
          </a:p>
        </p:txBody>
      </p:sp>
      <p:sp>
        <p:nvSpPr>
          <p:cNvPr id="2" name="사각형: 둥근 모서리 1">
            <a:extLst>
              <a:ext uri="{FF2B5EF4-FFF2-40B4-BE49-F238E27FC236}">
                <a16:creationId xmlns:a16="http://schemas.microsoft.com/office/drawing/2014/main" id="{ED28088C-CFDD-2DC0-6A40-770560B00474}"/>
              </a:ext>
            </a:extLst>
          </p:cNvPr>
          <p:cNvSpPr/>
          <p:nvPr/>
        </p:nvSpPr>
        <p:spPr>
          <a:xfrm>
            <a:off x="8529747" y="3428999"/>
            <a:ext cx="3039953" cy="490559"/>
          </a:xfrm>
          <a:prstGeom prst="roundRect">
            <a:avLst>
              <a:gd name="adj" fmla="val 17102"/>
            </a:avLst>
          </a:prstGeom>
          <a:solidFill>
            <a:srgbClr val="8267C5"/>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embedding vector</a:t>
            </a:r>
            <a:endParaRPr lang="ko-KR" altLang="en-US" sz="2800" dirty="0"/>
          </a:p>
        </p:txBody>
      </p:sp>
      <p:sp>
        <p:nvSpPr>
          <p:cNvPr id="7" name="화살표: 오른쪽 6">
            <a:extLst>
              <a:ext uri="{FF2B5EF4-FFF2-40B4-BE49-F238E27FC236}">
                <a16:creationId xmlns:a16="http://schemas.microsoft.com/office/drawing/2014/main" id="{861F50AA-189F-F8E1-D50C-38D0FBC6D70D}"/>
              </a:ext>
            </a:extLst>
          </p:cNvPr>
          <p:cNvSpPr/>
          <p:nvPr/>
        </p:nvSpPr>
        <p:spPr>
          <a:xfrm>
            <a:off x="8000716" y="3492422"/>
            <a:ext cx="374006" cy="374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E3DC9527-E7A5-E37E-11D7-8B3E4C66D863}"/>
              </a:ext>
            </a:extLst>
          </p:cNvPr>
          <p:cNvSpPr/>
          <p:nvPr/>
        </p:nvSpPr>
        <p:spPr>
          <a:xfrm>
            <a:off x="6096000" y="4236513"/>
            <a:ext cx="1749692" cy="1040477"/>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Cosine Similarity</a:t>
            </a:r>
            <a:endParaRPr lang="ko-KR" altLang="en-US" sz="2800" dirty="0"/>
          </a:p>
        </p:txBody>
      </p:sp>
      <p:sp>
        <p:nvSpPr>
          <p:cNvPr id="20" name="사각형: 둥근 모서리 19">
            <a:extLst>
              <a:ext uri="{FF2B5EF4-FFF2-40B4-BE49-F238E27FC236}">
                <a16:creationId xmlns:a16="http://schemas.microsoft.com/office/drawing/2014/main" id="{7FFC08D4-50B8-76FC-E994-D424B8A5EC0B}"/>
              </a:ext>
            </a:extLst>
          </p:cNvPr>
          <p:cNvSpPr/>
          <p:nvPr/>
        </p:nvSpPr>
        <p:spPr>
          <a:xfrm>
            <a:off x="8529747" y="4236512"/>
            <a:ext cx="3039953" cy="1040475"/>
          </a:xfrm>
          <a:prstGeom prst="roundRect">
            <a:avLst>
              <a:gd name="adj" fmla="val 17102"/>
            </a:avLst>
          </a:prstGeom>
          <a:solidFill>
            <a:srgbClr val="8267C5"/>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infer meaning of sentence</a:t>
            </a:r>
            <a:endParaRPr lang="ko-KR" altLang="en-US" sz="2800" dirty="0"/>
          </a:p>
        </p:txBody>
      </p:sp>
      <p:sp>
        <p:nvSpPr>
          <p:cNvPr id="21" name="화살표: 오른쪽 20">
            <a:extLst>
              <a:ext uri="{FF2B5EF4-FFF2-40B4-BE49-F238E27FC236}">
                <a16:creationId xmlns:a16="http://schemas.microsoft.com/office/drawing/2014/main" id="{70428A23-68CA-4FAB-EE1F-9A251C06CCC5}"/>
              </a:ext>
            </a:extLst>
          </p:cNvPr>
          <p:cNvSpPr/>
          <p:nvPr/>
        </p:nvSpPr>
        <p:spPr>
          <a:xfrm>
            <a:off x="8000716" y="4569746"/>
            <a:ext cx="374006" cy="374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9240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2" grpId="0" animBg="1"/>
      <p:bldP spid="7"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2634247" cy="523220"/>
          </a:xfrm>
          <a:prstGeom prst="rect">
            <a:avLst/>
          </a:prstGeom>
          <a:noFill/>
        </p:spPr>
        <p:txBody>
          <a:bodyPr wrap="none" rtlCol="0">
            <a:spAutoFit/>
          </a:bodyPr>
          <a:lstStyle/>
          <a:p>
            <a:r>
              <a:rPr lang="en-US" altLang="ko-KR" sz="2800" b="1" spc="-150" dirty="0">
                <a:solidFill>
                  <a:schemeClr val="accent1"/>
                </a:solidFill>
              </a:rPr>
              <a:t>Emoticon Datasets</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1" name="표 10">
            <a:extLst>
              <a:ext uri="{FF2B5EF4-FFF2-40B4-BE49-F238E27FC236}">
                <a16:creationId xmlns:a16="http://schemas.microsoft.com/office/drawing/2014/main" id="{69B0C933-D287-6BDF-5CCE-25B3963FB9AA}"/>
              </a:ext>
            </a:extLst>
          </p:cNvPr>
          <p:cNvGraphicFramePr>
            <a:graphicFrameLocks noGrp="1"/>
          </p:cNvGraphicFramePr>
          <p:nvPr>
            <p:extLst>
              <p:ext uri="{D42A27DB-BD31-4B8C-83A1-F6EECF244321}">
                <p14:modId xmlns:p14="http://schemas.microsoft.com/office/powerpoint/2010/main" val="356033310"/>
              </p:ext>
            </p:extLst>
          </p:nvPr>
        </p:nvGraphicFramePr>
        <p:xfrm>
          <a:off x="438296" y="2126774"/>
          <a:ext cx="1911204" cy="1498600"/>
        </p:xfrm>
        <a:graphic>
          <a:graphicData uri="http://schemas.openxmlformats.org/drawingml/2006/table">
            <a:tbl>
              <a:tblPr/>
              <a:tblGrid>
                <a:gridCol w="1911204">
                  <a:extLst>
                    <a:ext uri="{9D8B030D-6E8A-4147-A177-3AD203B41FA5}">
                      <a16:colId xmlns:a16="http://schemas.microsoft.com/office/drawing/2014/main" val="1932322526"/>
                    </a:ext>
                  </a:extLst>
                </a:gridCol>
              </a:tblGrid>
              <a:tr h="133350">
                <a:tc>
                  <a:txBody>
                    <a:bodyPr/>
                    <a:lstStyle/>
                    <a:p>
                      <a:pPr rtl="0" fontAlgn="b"/>
                      <a:r>
                        <a:rPr lang="iu-Cans-CA" dirty="0">
                          <a:effectLst/>
                        </a:rPr>
                        <a:t>⸜(*ˊᗜˋ*)⸝</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270761"/>
                  </a:ext>
                </a:extLst>
              </a:tr>
              <a:tr h="133350">
                <a:tc>
                  <a:txBody>
                    <a:bodyPr/>
                    <a:lstStyle/>
                    <a:p>
                      <a:pPr rtl="0" fontAlgn="b"/>
                      <a:r>
                        <a:rPr lang="en-US" dirty="0">
                          <a:effectLst/>
                        </a:rPr>
                        <a:t>( ⁎ ᵕᴗᵕ ⁎ )</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644044"/>
                  </a:ext>
                </a:extLst>
              </a:tr>
              <a:tr h="133350">
                <a:tc>
                  <a:txBody>
                    <a:bodyPr/>
                    <a:lstStyle/>
                    <a:p>
                      <a:pPr rtl="0" fontAlgn="b"/>
                      <a:r>
                        <a:rPr lang="iu-Cans-CA" dirty="0">
                          <a:effectLst/>
                        </a:rPr>
                        <a:t>✧*.◟(ˊᗨˋ)◞.*✧</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744129"/>
                  </a:ext>
                </a:extLst>
              </a:tr>
              <a:tr h="133350">
                <a:tc>
                  <a:txBody>
                    <a:bodyPr/>
                    <a:lstStyle/>
                    <a:p>
                      <a:pPr rtl="0" fontAlgn="b"/>
                      <a:r>
                        <a:rPr lang="bo-CN" dirty="0">
                          <a:effectLst/>
                        </a:rPr>
                        <a:t>♪ ( ᷇࿀ ᷆ </a:t>
                      </a:r>
                      <a:r>
                        <a:rPr lang="ar-AE" dirty="0">
                          <a:effectLst/>
                        </a:rPr>
                        <a:t>و(و "</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225675"/>
                  </a:ext>
                </a:extLst>
              </a:tr>
              <a:tr h="133350">
                <a:tc>
                  <a:txBody>
                    <a:bodyPr/>
                    <a:lstStyle/>
                    <a:p>
                      <a:pPr rtl="0" fontAlgn="b"/>
                      <a:r>
                        <a:rPr lang="ko-KR" altLang="en-US" dirty="0">
                          <a:effectLst/>
                        </a:rPr>
                        <a:t>✺◟</a:t>
                      </a:r>
                      <a:r>
                        <a:rPr lang="en-US" altLang="ko-KR" dirty="0">
                          <a:effectLst/>
                        </a:rPr>
                        <a:t>(</a:t>
                      </a:r>
                      <a:r>
                        <a:rPr lang="ko-KR" altLang="en-US" dirty="0">
                          <a:effectLst/>
                        </a:rPr>
                        <a:t>＾∇＾</a:t>
                      </a:r>
                      <a:r>
                        <a:rPr lang="en-US" altLang="ko-KR"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067456"/>
                  </a:ext>
                </a:extLst>
              </a:tr>
            </a:tbl>
          </a:graphicData>
        </a:graphic>
      </p:graphicFrame>
      <p:graphicFrame>
        <p:nvGraphicFramePr>
          <p:cNvPr id="12" name="표 11">
            <a:extLst>
              <a:ext uri="{FF2B5EF4-FFF2-40B4-BE49-F238E27FC236}">
                <a16:creationId xmlns:a16="http://schemas.microsoft.com/office/drawing/2014/main" id="{03EC7C76-F09A-61A5-A903-18F340DD9B60}"/>
              </a:ext>
            </a:extLst>
          </p:cNvPr>
          <p:cNvGraphicFramePr>
            <a:graphicFrameLocks noGrp="1"/>
          </p:cNvGraphicFramePr>
          <p:nvPr>
            <p:extLst>
              <p:ext uri="{D42A27DB-BD31-4B8C-83A1-F6EECF244321}">
                <p14:modId xmlns:p14="http://schemas.microsoft.com/office/powerpoint/2010/main" val="3991572650"/>
              </p:ext>
            </p:extLst>
          </p:nvPr>
        </p:nvGraphicFramePr>
        <p:xfrm>
          <a:off x="438296" y="4819174"/>
          <a:ext cx="1911204" cy="1498600"/>
        </p:xfrm>
        <a:graphic>
          <a:graphicData uri="http://schemas.openxmlformats.org/drawingml/2006/table">
            <a:tbl>
              <a:tblPr/>
              <a:tblGrid>
                <a:gridCol w="1911204">
                  <a:extLst>
                    <a:ext uri="{9D8B030D-6E8A-4147-A177-3AD203B41FA5}">
                      <a16:colId xmlns:a16="http://schemas.microsoft.com/office/drawing/2014/main" val="24115991"/>
                    </a:ext>
                  </a:extLst>
                </a:gridCol>
              </a:tblGrid>
              <a:tr h="133350">
                <a:tc>
                  <a:txBody>
                    <a:bodyPr/>
                    <a:lstStyle/>
                    <a:p>
                      <a:pPr rtl="0" fontAlgn="b"/>
                      <a:r>
                        <a:rPr lang="en-US">
                          <a:effectLst/>
                        </a:rPr>
                        <a:t>( ᴗ_ᴗ̩̩ )</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662971"/>
                  </a:ext>
                </a:extLst>
              </a:tr>
              <a:tr h="133350">
                <a:tc>
                  <a:txBody>
                    <a:bodyPr/>
                    <a:lstStyle/>
                    <a:p>
                      <a:pPr rtl="0" fontAlgn="b"/>
                      <a:r>
                        <a:rPr lang="en-US" altLang="ko-KR" sz="1800" i="0" kern="1200" dirty="0">
                          <a:solidFill>
                            <a:schemeClr val="tx1"/>
                          </a:solidFill>
                          <a:effectLst/>
                          <a:latin typeface="+mn-lt"/>
                          <a:ea typeface="+mn-ea"/>
                          <a:cs typeface="+mn-cs"/>
                        </a:rPr>
                        <a:t>(☍﹏⁰)</a:t>
                      </a:r>
                      <a:endParaRPr lang="ii-CN" alt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234633"/>
                  </a:ext>
                </a:extLst>
              </a:tr>
              <a:tr h="133350">
                <a:tc>
                  <a:txBody>
                    <a:bodyPr/>
                    <a:lstStyle/>
                    <a:p>
                      <a:pPr rtl="0" fontAlgn="b"/>
                      <a:r>
                        <a:rPr lang="en-US" altLang="ko-KR" sz="1800" i="0" kern="1200" dirty="0">
                          <a:solidFill>
                            <a:schemeClr val="tx1"/>
                          </a:solidFill>
                          <a:effectLst/>
                          <a:latin typeface="+mn-lt"/>
                          <a:ea typeface="+mn-ea"/>
                          <a:cs typeface="+mn-cs"/>
                        </a:rPr>
                        <a:t>(</a:t>
                      </a:r>
                      <a:r>
                        <a:rPr lang="en-US" altLang="ko-KR" sz="1800" i="0" kern="1200" dirty="0" err="1">
                          <a:solidFill>
                            <a:schemeClr val="tx1"/>
                          </a:solidFill>
                          <a:effectLst/>
                          <a:latin typeface="+mn-lt"/>
                          <a:ea typeface="+mn-ea"/>
                          <a:cs typeface="+mn-cs"/>
                        </a:rPr>
                        <a:t>oT</a:t>
                      </a:r>
                      <a:r>
                        <a:rPr lang="en-US" altLang="ko-KR" sz="1800" i="0" kern="1200" dirty="0">
                          <a:solidFill>
                            <a:schemeClr val="tx1"/>
                          </a:solidFill>
                          <a:effectLst/>
                          <a:latin typeface="+mn-lt"/>
                          <a:ea typeface="+mn-ea"/>
                          <a:cs typeface="+mn-cs"/>
                        </a:rPr>
                        <a:t>-T)</a:t>
                      </a:r>
                      <a:r>
                        <a:rPr lang="ko-KR" altLang="en-US" sz="1800" i="0" kern="1200" dirty="0">
                          <a:solidFill>
                            <a:schemeClr val="tx1"/>
                          </a:solidFill>
                          <a:effectLst/>
                          <a:latin typeface="+mn-lt"/>
                          <a:ea typeface="+mn-ea"/>
                          <a:cs typeface="+mn-cs"/>
                        </a:rPr>
                        <a:t>尸</a:t>
                      </a:r>
                      <a:endParaRPr lang="te-IN"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630250"/>
                  </a:ext>
                </a:extLst>
              </a:tr>
              <a:tr h="133350">
                <a:tc>
                  <a:txBody>
                    <a:bodyPr/>
                    <a:lstStyle/>
                    <a:p>
                      <a:pPr rtl="0" fontAlgn="b"/>
                      <a:r>
                        <a:rPr lang="bo-CN">
                          <a:effectLst/>
                        </a:rPr>
                        <a:t>༼ ༎</a:t>
                      </a:r>
                      <a:r>
                        <a:rPr lang="lo-LA">
                          <a:effectLst/>
                        </a:rPr>
                        <a:t>ຶ </a:t>
                      </a:r>
                      <a:r>
                        <a:rPr lang="si-LK">
                          <a:effectLst/>
                        </a:rPr>
                        <a:t>෴ </a:t>
                      </a:r>
                      <a:r>
                        <a:rPr lang="bo-CN">
                          <a:effectLst/>
                        </a:rPr>
                        <a:t>༎</a:t>
                      </a:r>
                      <a:r>
                        <a:rPr lang="lo-LA">
                          <a:effectLst/>
                        </a:rPr>
                        <a:t>ຶ</a:t>
                      </a:r>
                      <a:r>
                        <a:rPr lang="bo-CN">
                          <a:effectLst/>
                        </a:rPr>
                        <a:t>༽</a:t>
                      </a:r>
                      <a:endParaRPr lang="bo-CN"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785348"/>
                  </a:ext>
                </a:extLst>
              </a:tr>
              <a:tr h="133350">
                <a:tc>
                  <a:txBody>
                    <a:bodyPr/>
                    <a:lstStyle/>
                    <a:p>
                      <a:pPr rtl="0" fontAlgn="b"/>
                      <a:r>
                        <a:rPr lang="en-US" altLang="ko-KR" dirty="0">
                          <a:effectLst/>
                        </a:rPr>
                        <a:t>.•°(° </a:t>
                      </a:r>
                      <a:r>
                        <a:rPr lang="ko-KR" altLang="en-US" dirty="0">
                          <a:effectLst/>
                        </a:rPr>
                        <a:t>＞⌓＜</a:t>
                      </a:r>
                      <a:r>
                        <a:rPr lang="en-US" altLang="ko-KR"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868991"/>
                  </a:ext>
                </a:extLst>
              </a:tr>
            </a:tbl>
          </a:graphicData>
        </a:graphic>
      </p:graphicFrame>
      <p:graphicFrame>
        <p:nvGraphicFramePr>
          <p:cNvPr id="13" name="표 12">
            <a:extLst>
              <a:ext uri="{FF2B5EF4-FFF2-40B4-BE49-F238E27FC236}">
                <a16:creationId xmlns:a16="http://schemas.microsoft.com/office/drawing/2014/main" id="{B3897CA5-15D9-E19E-3279-ACAE9196B6BB}"/>
              </a:ext>
            </a:extLst>
          </p:cNvPr>
          <p:cNvGraphicFramePr>
            <a:graphicFrameLocks noGrp="1"/>
          </p:cNvGraphicFramePr>
          <p:nvPr>
            <p:extLst>
              <p:ext uri="{D42A27DB-BD31-4B8C-83A1-F6EECF244321}">
                <p14:modId xmlns:p14="http://schemas.microsoft.com/office/powerpoint/2010/main" val="585747382"/>
              </p:ext>
            </p:extLst>
          </p:nvPr>
        </p:nvGraphicFramePr>
        <p:xfrm>
          <a:off x="6096000" y="2126774"/>
          <a:ext cx="1911204" cy="1498600"/>
        </p:xfrm>
        <a:graphic>
          <a:graphicData uri="http://schemas.openxmlformats.org/drawingml/2006/table">
            <a:tbl>
              <a:tblPr/>
              <a:tblGrid>
                <a:gridCol w="1911204">
                  <a:extLst>
                    <a:ext uri="{9D8B030D-6E8A-4147-A177-3AD203B41FA5}">
                      <a16:colId xmlns:a16="http://schemas.microsoft.com/office/drawing/2014/main" val="2111227815"/>
                    </a:ext>
                  </a:extLst>
                </a:gridCol>
              </a:tblGrid>
              <a:tr h="133350">
                <a:tc>
                  <a:txBody>
                    <a:bodyPr/>
                    <a:lstStyle/>
                    <a:p>
                      <a:pPr rtl="0" fontAlgn="b"/>
                      <a:r>
                        <a:rPr lang="el-GR" dirty="0">
                          <a:effectLst/>
                        </a:rPr>
                        <a:t>Σ(； ･`</a:t>
                      </a:r>
                      <a:r>
                        <a:rPr lang="az-Cyrl-AZ" dirty="0">
                          <a:effectLst/>
                        </a:rPr>
                        <a:t>д･´)</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055131"/>
                  </a:ext>
                </a:extLst>
              </a:tr>
              <a:tr h="133350">
                <a:tc>
                  <a:txBody>
                    <a:bodyPr/>
                    <a:lstStyle/>
                    <a:p>
                      <a:pPr rtl="0" fontAlgn="b"/>
                      <a:r>
                        <a:rPr lang="el-GR">
                          <a:effectLst/>
                        </a:rPr>
                        <a:t>Σ(●</a:t>
                      </a:r>
                      <a:r>
                        <a:rPr lang="ii-CN" altLang="en-US">
                          <a:effectLst/>
                        </a:rPr>
                        <a:t>ꉺ▱ꉺ●</a:t>
                      </a:r>
                      <a:r>
                        <a:rPr lang="en-US" altLang="ii-CN">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32560"/>
                  </a:ext>
                </a:extLst>
              </a:tr>
              <a:tr h="133350">
                <a:tc>
                  <a:txBody>
                    <a:bodyPr/>
                    <a:lstStyle/>
                    <a:p>
                      <a:pPr rtl="0" fontAlgn="b"/>
                      <a:r>
                        <a:rPr lang="en-US" dirty="0">
                          <a:effectLst/>
                        </a:rPr>
                        <a:t>∑(O_O；)</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968128"/>
                  </a:ext>
                </a:extLst>
              </a:tr>
              <a:tr h="133350">
                <a:tc>
                  <a:txBody>
                    <a:bodyPr/>
                    <a:lstStyle/>
                    <a:p>
                      <a:pPr rtl="0" fontAlgn="b"/>
                      <a:r>
                        <a:rPr lang="en-US" altLang="ko-KR"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996471"/>
                  </a:ext>
                </a:extLst>
              </a:tr>
              <a:tr h="133350">
                <a:tc>
                  <a:txBody>
                    <a:bodyPr/>
                    <a:lstStyle/>
                    <a:p>
                      <a:pPr rtl="0" fontAlgn="b"/>
                      <a:r>
                        <a:rPr lang="en-US" altLang="ja-JP" dirty="0">
                          <a:effectLst/>
                        </a:rPr>
                        <a:t>(</a:t>
                      </a:r>
                      <a:r>
                        <a:rPr lang="ja-JP" altLang="en-US" dirty="0">
                          <a:effectLst/>
                        </a:rPr>
                        <a:t>」゜ロ゜</a:t>
                      </a:r>
                      <a:r>
                        <a:rPr lang="en-US" altLang="ja-JP" dirty="0">
                          <a:effectLst/>
                        </a:rPr>
                        <a:t>)</a:t>
                      </a:r>
                      <a:r>
                        <a:rPr lang="ja-JP" altLang="en-US"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039424"/>
                  </a:ext>
                </a:extLst>
              </a:tr>
            </a:tbl>
          </a:graphicData>
        </a:graphic>
      </p:graphicFrame>
      <p:graphicFrame>
        <p:nvGraphicFramePr>
          <p:cNvPr id="14" name="표 13">
            <a:extLst>
              <a:ext uri="{FF2B5EF4-FFF2-40B4-BE49-F238E27FC236}">
                <a16:creationId xmlns:a16="http://schemas.microsoft.com/office/drawing/2014/main" id="{952DB6BD-9EEA-54F3-164D-E6B84F97886A}"/>
              </a:ext>
            </a:extLst>
          </p:cNvPr>
          <p:cNvGraphicFramePr>
            <a:graphicFrameLocks noGrp="1"/>
          </p:cNvGraphicFramePr>
          <p:nvPr>
            <p:extLst>
              <p:ext uri="{D42A27DB-BD31-4B8C-83A1-F6EECF244321}">
                <p14:modId xmlns:p14="http://schemas.microsoft.com/office/powerpoint/2010/main" val="19988101"/>
              </p:ext>
            </p:extLst>
          </p:nvPr>
        </p:nvGraphicFramePr>
        <p:xfrm>
          <a:off x="6096000" y="4819174"/>
          <a:ext cx="1911204" cy="1498600"/>
        </p:xfrm>
        <a:graphic>
          <a:graphicData uri="http://schemas.openxmlformats.org/drawingml/2006/table">
            <a:tbl>
              <a:tblPr/>
              <a:tblGrid>
                <a:gridCol w="1911204">
                  <a:extLst>
                    <a:ext uri="{9D8B030D-6E8A-4147-A177-3AD203B41FA5}">
                      <a16:colId xmlns:a16="http://schemas.microsoft.com/office/drawing/2014/main" val="1266798957"/>
                    </a:ext>
                  </a:extLst>
                </a:gridCol>
              </a:tblGrid>
              <a:tr h="133350">
                <a:tc>
                  <a:txBody>
                    <a:bodyPr/>
                    <a:lstStyle/>
                    <a:p>
                      <a:pPr rtl="0" fontAlgn="b"/>
                      <a:r>
                        <a:rPr lang="iu-Cans-CA" dirty="0">
                          <a:effectLst/>
                        </a:rPr>
                        <a:t>ᕕ(</a:t>
                      </a:r>
                      <a:r>
                        <a:rPr lang="ii-CN" altLang="en-US" dirty="0">
                          <a:effectLst/>
                        </a:rPr>
                        <a:t>ꐦ</a:t>
                      </a:r>
                      <a:r>
                        <a:rPr lang="en-US" altLang="ii-CN" dirty="0">
                          <a:effectLst/>
                        </a:rPr>
                        <a:t>°᷄</a:t>
                      </a:r>
                      <a:r>
                        <a:rPr lang="az-Cyrl-AZ" dirty="0">
                          <a:effectLst/>
                        </a:rPr>
                        <a:t>д°᷅)</a:t>
                      </a:r>
                      <a:r>
                        <a:rPr lang="iu-Cans-CA" dirty="0">
                          <a:effectLst/>
                        </a:rPr>
                        <a:t>ᕗ</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411292"/>
                  </a:ext>
                </a:extLst>
              </a:tr>
              <a:tr h="133350">
                <a:tc>
                  <a:txBody>
                    <a:bodyPr/>
                    <a:lstStyle/>
                    <a:p>
                      <a:pPr rtl="0" fontAlgn="b"/>
                      <a:r>
                        <a:rPr lang="en-US" altLang="ko-KR" sz="1800" i="0" kern="1200" dirty="0">
                          <a:solidFill>
                            <a:schemeClr val="tx1"/>
                          </a:solidFill>
                          <a:effectLst/>
                          <a:latin typeface="+mn-lt"/>
                          <a:ea typeface="+mn-ea"/>
                          <a:cs typeface="+mn-cs"/>
                        </a:rPr>
                        <a:t>(*</a:t>
                      </a:r>
                      <a:r>
                        <a:rPr lang="ko-KR" altLang="en-US" sz="1800" i="0" kern="1200" dirty="0">
                          <a:solidFill>
                            <a:schemeClr val="tx1"/>
                          </a:solidFill>
                          <a:effectLst/>
                          <a:latin typeface="+mn-lt"/>
                          <a:ea typeface="+mn-ea"/>
                          <a:cs typeface="+mn-cs"/>
                        </a:rPr>
                        <a:t>｀□</a:t>
                      </a:r>
                      <a:r>
                        <a:rPr lang="en-US" altLang="ko-KR" sz="1800" i="0" kern="1200" dirty="0">
                          <a:solidFill>
                            <a:schemeClr val="tx1"/>
                          </a:solidFill>
                          <a:effectLst/>
                          <a:latin typeface="+mn-lt"/>
                          <a:ea typeface="+mn-ea"/>
                          <a:cs typeface="+mn-cs"/>
                        </a:rPr>
                        <a:t>)&lt;</a:t>
                      </a:r>
                      <a:r>
                        <a:rPr lang="ko-KR" altLang="en-US" sz="1800" i="0" kern="1200" dirty="0">
                          <a:solidFill>
                            <a:schemeClr val="tx1"/>
                          </a:solidFill>
                          <a:effectLst/>
                          <a:latin typeface="+mn-lt"/>
                          <a:ea typeface="+mn-ea"/>
                          <a:cs typeface="+mn-cs"/>
                        </a:rPr>
                        <a:t>炎炎炎炎</a:t>
                      </a:r>
                      <a:endParaRPr lang="ko-KR" alt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88256"/>
                  </a:ext>
                </a:extLst>
              </a:tr>
              <a:tr h="133350">
                <a:tc>
                  <a:txBody>
                    <a:bodyPr/>
                    <a:lstStyle/>
                    <a:p>
                      <a:pPr rtl="0" fontAlgn="b"/>
                      <a:r>
                        <a:rPr lang="ja-JP" altLang="en-US" dirty="0">
                          <a:effectLst/>
                        </a:rPr>
                        <a:t>ヾ</a:t>
                      </a:r>
                      <a:r>
                        <a:rPr lang="en-US" altLang="ja-JP" dirty="0">
                          <a:effectLst/>
                        </a:rPr>
                        <a:t>( ·`⌓´·)</a:t>
                      </a:r>
                      <a:r>
                        <a:rPr lang="ja-JP" altLang="en-US" dirty="0">
                          <a:effectLst/>
                        </a:rPr>
                        <a:t>ﾉﾞ</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308730"/>
                  </a:ext>
                </a:extLst>
              </a:tr>
              <a:tr h="133350">
                <a:tc>
                  <a:txBody>
                    <a:bodyPr/>
                    <a:lstStyle/>
                    <a:p>
                      <a:pPr rtl="0" fontAlgn="b"/>
                      <a:r>
                        <a:rPr lang="bo-CN" altLang="ko-KR" sz="1800" i="0" kern="1200" dirty="0">
                          <a:solidFill>
                            <a:schemeClr val="tx1"/>
                          </a:solidFill>
                          <a:effectLst/>
                          <a:latin typeface="+mn-lt"/>
                          <a:ea typeface="+mn-ea"/>
                          <a:cs typeface="+mn-cs"/>
                        </a:rPr>
                        <a:t>༼</a:t>
                      </a:r>
                      <a:r>
                        <a:rPr lang="th-TH" altLang="ko-KR" sz="1800" i="0" kern="1200" dirty="0">
                          <a:solidFill>
                            <a:schemeClr val="tx1"/>
                          </a:solidFill>
                          <a:effectLst/>
                          <a:latin typeface="+mn-lt"/>
                          <a:ea typeface="+mn-ea"/>
                          <a:cs typeface="+mn-cs"/>
                        </a:rPr>
                        <a:t>ง ͠</a:t>
                      </a:r>
                      <a:r>
                        <a:rPr lang="lo-LA" altLang="ko-KR" sz="1800" i="0" kern="1200" dirty="0">
                          <a:solidFill>
                            <a:schemeClr val="tx1"/>
                          </a:solidFill>
                          <a:effectLst/>
                          <a:latin typeface="+mn-lt"/>
                          <a:ea typeface="+mn-ea"/>
                          <a:cs typeface="+mn-cs"/>
                        </a:rPr>
                        <a:t>ຈ ͟</a:t>
                      </a:r>
                      <a:r>
                        <a:rPr lang="ar-AE" altLang="ko-KR" sz="1800" i="0" kern="1200" dirty="0">
                          <a:solidFill>
                            <a:schemeClr val="tx1"/>
                          </a:solidFill>
                          <a:effectLst/>
                          <a:latin typeface="+mn-lt"/>
                          <a:ea typeface="+mn-ea"/>
                          <a:cs typeface="+mn-cs"/>
                        </a:rPr>
                        <a:t>ل͜ ͠</a:t>
                      </a:r>
                      <a:r>
                        <a:rPr lang="lo-LA" altLang="ko-KR" sz="1800" i="0" kern="1200" dirty="0">
                          <a:solidFill>
                            <a:schemeClr val="tx1"/>
                          </a:solidFill>
                          <a:effectLst/>
                          <a:latin typeface="+mn-lt"/>
                          <a:ea typeface="+mn-ea"/>
                          <a:cs typeface="+mn-cs"/>
                        </a:rPr>
                        <a:t>ຈ</a:t>
                      </a:r>
                      <a:r>
                        <a:rPr lang="bo-CN" altLang="ko-KR" sz="1800" i="0" kern="1200" dirty="0">
                          <a:solidFill>
                            <a:schemeClr val="tx1"/>
                          </a:solidFill>
                          <a:effectLst/>
                          <a:latin typeface="+mn-lt"/>
                          <a:ea typeface="+mn-ea"/>
                          <a:cs typeface="+mn-cs"/>
                        </a:rPr>
                        <a:t>༽</a:t>
                      </a:r>
                      <a:r>
                        <a:rPr lang="en-US" altLang="ko-KR" sz="1800" i="0" kern="1200" dirty="0">
                          <a:solidFill>
                            <a:schemeClr val="tx1"/>
                          </a:solidFill>
                          <a:effectLst/>
                          <a:latin typeface="+mn-lt"/>
                          <a:ea typeface="+mn-ea"/>
                          <a:cs typeface="+mn-cs"/>
                        </a:rPr>
                        <a:t>o:[]:::::::&gt;</a:t>
                      </a:r>
                      <a:endParaRPr lang="en-US" altLang="ii-CN"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577960"/>
                  </a:ext>
                </a:extLst>
              </a:tr>
              <a:tr h="133350">
                <a:tc>
                  <a:txBody>
                    <a:bodyPr/>
                    <a:lstStyle/>
                    <a:p>
                      <a:pPr rtl="0" fontAlgn="b"/>
                      <a:r>
                        <a:rPr lang="en-US" dirty="0" err="1">
                          <a:effectLst/>
                        </a:rPr>
                        <a:t>ʰᵘʰ</a:t>
                      </a:r>
                      <a:r>
                        <a:rPr lang="en-US" dirty="0">
                          <a:effectLst/>
                        </a:rPr>
                        <a:t> (</a:t>
                      </a:r>
                      <a:r>
                        <a:rPr lang="ii-CN" altLang="en-US" dirty="0">
                          <a:effectLst/>
                        </a:rPr>
                        <a:t>ꐦ○</a:t>
                      </a:r>
                      <a:r>
                        <a:rPr lang="en-US" altLang="ii-CN" dirty="0">
                          <a:effectLst/>
                        </a:rPr>
                        <a:t>_○</a:t>
                      </a:r>
                      <a:r>
                        <a:rPr lang="ii-CN" altLang="en-US"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897415"/>
                  </a:ext>
                </a:extLst>
              </a:tr>
            </a:tbl>
          </a:graphicData>
        </a:graphic>
      </p:graphicFrame>
      <p:sp>
        <p:nvSpPr>
          <p:cNvPr id="15" name="사각형: 둥근 모서리 14">
            <a:extLst>
              <a:ext uri="{FF2B5EF4-FFF2-40B4-BE49-F238E27FC236}">
                <a16:creationId xmlns:a16="http://schemas.microsoft.com/office/drawing/2014/main" id="{DDBA7203-E28D-723D-D68D-590793A5FD37}"/>
              </a:ext>
            </a:extLst>
          </p:cNvPr>
          <p:cNvSpPr/>
          <p:nvPr/>
        </p:nvSpPr>
        <p:spPr>
          <a:xfrm>
            <a:off x="438296" y="1492012"/>
            <a:ext cx="1911204"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Happy</a:t>
            </a:r>
            <a:endParaRPr lang="ko-KR" altLang="en-US" sz="2600" dirty="0"/>
          </a:p>
        </p:txBody>
      </p:sp>
      <p:sp>
        <p:nvSpPr>
          <p:cNvPr id="16" name="사각형: 둥근 모서리 15">
            <a:extLst>
              <a:ext uri="{FF2B5EF4-FFF2-40B4-BE49-F238E27FC236}">
                <a16:creationId xmlns:a16="http://schemas.microsoft.com/office/drawing/2014/main" id="{B816EA12-A76A-5484-07F1-A59AFF10A2F2}"/>
              </a:ext>
            </a:extLst>
          </p:cNvPr>
          <p:cNvSpPr/>
          <p:nvPr/>
        </p:nvSpPr>
        <p:spPr>
          <a:xfrm>
            <a:off x="6096000" y="1492012"/>
            <a:ext cx="1911204"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Surprise</a:t>
            </a:r>
            <a:endParaRPr lang="ko-KR" altLang="en-US" sz="2600" dirty="0"/>
          </a:p>
        </p:txBody>
      </p:sp>
      <p:sp>
        <p:nvSpPr>
          <p:cNvPr id="17" name="사각형: 둥근 모서리 16">
            <a:extLst>
              <a:ext uri="{FF2B5EF4-FFF2-40B4-BE49-F238E27FC236}">
                <a16:creationId xmlns:a16="http://schemas.microsoft.com/office/drawing/2014/main" id="{090B1595-DB5D-1AB0-DD9A-0C18F4CDF4FC}"/>
              </a:ext>
            </a:extLst>
          </p:cNvPr>
          <p:cNvSpPr/>
          <p:nvPr/>
        </p:nvSpPr>
        <p:spPr>
          <a:xfrm>
            <a:off x="438296" y="4184412"/>
            <a:ext cx="1911204"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Sad</a:t>
            </a:r>
            <a:endParaRPr lang="ko-KR" altLang="en-US" sz="2600" dirty="0"/>
          </a:p>
        </p:txBody>
      </p:sp>
      <p:sp>
        <p:nvSpPr>
          <p:cNvPr id="18" name="사각형: 둥근 모서리 17">
            <a:extLst>
              <a:ext uri="{FF2B5EF4-FFF2-40B4-BE49-F238E27FC236}">
                <a16:creationId xmlns:a16="http://schemas.microsoft.com/office/drawing/2014/main" id="{B523EED9-A637-DF19-69D5-8C509A4F05DD}"/>
              </a:ext>
            </a:extLst>
          </p:cNvPr>
          <p:cNvSpPr/>
          <p:nvPr/>
        </p:nvSpPr>
        <p:spPr>
          <a:xfrm>
            <a:off x="6096000" y="4184412"/>
            <a:ext cx="1911204"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Anger</a:t>
            </a:r>
            <a:endParaRPr lang="ko-KR" altLang="en-US" sz="2600" dirty="0"/>
          </a:p>
        </p:txBody>
      </p:sp>
      <p:graphicFrame>
        <p:nvGraphicFramePr>
          <p:cNvPr id="19" name="표 18">
            <a:extLst>
              <a:ext uri="{FF2B5EF4-FFF2-40B4-BE49-F238E27FC236}">
                <a16:creationId xmlns:a16="http://schemas.microsoft.com/office/drawing/2014/main" id="{0F56C1E4-20EA-9F92-7D1A-3B52D8D17A11}"/>
              </a:ext>
            </a:extLst>
          </p:cNvPr>
          <p:cNvGraphicFramePr>
            <a:graphicFrameLocks noGrp="1"/>
          </p:cNvGraphicFramePr>
          <p:nvPr>
            <p:extLst>
              <p:ext uri="{D42A27DB-BD31-4B8C-83A1-F6EECF244321}">
                <p14:modId xmlns:p14="http://schemas.microsoft.com/office/powerpoint/2010/main" val="4133413832"/>
              </p:ext>
            </p:extLst>
          </p:nvPr>
        </p:nvGraphicFramePr>
        <p:xfrm>
          <a:off x="2705246" y="2126774"/>
          <a:ext cx="3035154" cy="1498600"/>
        </p:xfrm>
        <a:graphic>
          <a:graphicData uri="http://schemas.openxmlformats.org/drawingml/2006/table">
            <a:tbl>
              <a:tblPr/>
              <a:tblGrid>
                <a:gridCol w="3035154">
                  <a:extLst>
                    <a:ext uri="{9D8B030D-6E8A-4147-A177-3AD203B41FA5}">
                      <a16:colId xmlns:a16="http://schemas.microsoft.com/office/drawing/2014/main" val="1932322526"/>
                    </a:ext>
                  </a:extLst>
                </a:gridCol>
              </a:tblGrid>
              <a:tr h="133350">
                <a:tc>
                  <a:txBody>
                    <a:bodyPr/>
                    <a:lstStyle/>
                    <a:p>
                      <a:pPr rtl="0" fontAlgn="b"/>
                      <a:r>
                        <a:rPr lang="ko-KR" altLang="en-US" dirty="0">
                          <a:effectLst/>
                        </a:rPr>
                        <a:t>오늘 아침 너무 상쾌하다</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270761"/>
                  </a:ext>
                </a:extLst>
              </a:tr>
              <a:tr h="133350">
                <a:tc>
                  <a:txBody>
                    <a:bodyPr/>
                    <a:lstStyle/>
                    <a:p>
                      <a:pPr rtl="0" fontAlgn="b"/>
                      <a:r>
                        <a:rPr lang="ko-KR" altLang="en-US" dirty="0">
                          <a:effectLst/>
                        </a:rPr>
                        <a:t>기분이 참 좋네</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644044"/>
                  </a:ext>
                </a:extLst>
              </a:tr>
              <a:tr h="133350">
                <a:tc>
                  <a:txBody>
                    <a:bodyPr/>
                    <a:lstStyle/>
                    <a:p>
                      <a:pPr rtl="0" fontAlgn="b"/>
                      <a:r>
                        <a:rPr lang="ko-KR" altLang="en-US" dirty="0">
                          <a:effectLst/>
                        </a:rPr>
                        <a:t>내가 제일 빛나</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744129"/>
                  </a:ext>
                </a:extLst>
              </a:tr>
              <a:tr h="133350">
                <a:tc>
                  <a:txBody>
                    <a:bodyPr/>
                    <a:lstStyle/>
                    <a:p>
                      <a:pPr rtl="0" fontAlgn="b"/>
                      <a:r>
                        <a:rPr lang="ko-KR" altLang="en-US" dirty="0" err="1">
                          <a:effectLst/>
                        </a:rPr>
                        <a:t>둠칫둠칫</a:t>
                      </a:r>
                      <a:r>
                        <a:rPr lang="ko-KR" altLang="en-US" dirty="0">
                          <a:effectLst/>
                        </a:rPr>
                        <a:t> 신난다</a:t>
                      </a:r>
                      <a:endParaRPr lang="ar-AE"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225675"/>
                  </a:ext>
                </a:extLst>
              </a:tr>
              <a:tr h="133350">
                <a:tc>
                  <a:txBody>
                    <a:bodyPr/>
                    <a:lstStyle/>
                    <a:p>
                      <a:pPr rtl="0" fontAlgn="b"/>
                      <a:r>
                        <a:rPr lang="ko-KR" altLang="en-US" dirty="0">
                          <a:effectLst/>
                        </a:rPr>
                        <a:t>오늘도 좋은 하루 보내</a:t>
                      </a:r>
                      <a:endParaRPr lang="en-US" altLang="ko-KR"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067456"/>
                  </a:ext>
                </a:extLst>
              </a:tr>
            </a:tbl>
          </a:graphicData>
        </a:graphic>
      </p:graphicFrame>
      <p:graphicFrame>
        <p:nvGraphicFramePr>
          <p:cNvPr id="20" name="표 19">
            <a:extLst>
              <a:ext uri="{FF2B5EF4-FFF2-40B4-BE49-F238E27FC236}">
                <a16:creationId xmlns:a16="http://schemas.microsoft.com/office/drawing/2014/main" id="{6D7DB689-F172-7D51-6FEC-B260626766E8}"/>
              </a:ext>
            </a:extLst>
          </p:cNvPr>
          <p:cNvGraphicFramePr>
            <a:graphicFrameLocks noGrp="1"/>
          </p:cNvGraphicFramePr>
          <p:nvPr>
            <p:extLst>
              <p:ext uri="{D42A27DB-BD31-4B8C-83A1-F6EECF244321}">
                <p14:modId xmlns:p14="http://schemas.microsoft.com/office/powerpoint/2010/main" val="748306957"/>
              </p:ext>
            </p:extLst>
          </p:nvPr>
        </p:nvGraphicFramePr>
        <p:xfrm>
          <a:off x="2705246" y="4819174"/>
          <a:ext cx="3035154" cy="1498600"/>
        </p:xfrm>
        <a:graphic>
          <a:graphicData uri="http://schemas.openxmlformats.org/drawingml/2006/table">
            <a:tbl>
              <a:tblPr/>
              <a:tblGrid>
                <a:gridCol w="3035154">
                  <a:extLst>
                    <a:ext uri="{9D8B030D-6E8A-4147-A177-3AD203B41FA5}">
                      <a16:colId xmlns:a16="http://schemas.microsoft.com/office/drawing/2014/main" val="1932322526"/>
                    </a:ext>
                  </a:extLst>
                </a:gridCol>
              </a:tblGrid>
              <a:tr h="133350">
                <a:tc>
                  <a:txBody>
                    <a:bodyPr/>
                    <a:lstStyle/>
                    <a:p>
                      <a:pPr rtl="0" fontAlgn="b"/>
                      <a:r>
                        <a:rPr lang="ko-KR" altLang="en-US" dirty="0">
                          <a:effectLst/>
                        </a:rPr>
                        <a:t>나는 가끔씩 눈물을 흘린다</a:t>
                      </a:r>
                      <a:r>
                        <a:rPr lang="en-US" altLang="ko-KR" dirty="0">
                          <a:effectLst/>
                        </a:rPr>
                        <a:t>…</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270761"/>
                  </a:ext>
                </a:extLst>
              </a:tr>
              <a:tr h="133350">
                <a:tc>
                  <a:txBody>
                    <a:bodyPr/>
                    <a:lstStyle/>
                    <a:p>
                      <a:pPr rtl="0" fontAlgn="b"/>
                      <a:r>
                        <a:rPr lang="ko-KR" altLang="en-US" dirty="0">
                          <a:effectLst/>
                        </a:rPr>
                        <a:t>눈물이 찔끔 나네</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644044"/>
                  </a:ext>
                </a:extLst>
              </a:tr>
              <a:tr h="133350">
                <a:tc>
                  <a:txBody>
                    <a:bodyPr/>
                    <a:lstStyle/>
                    <a:p>
                      <a:pPr rtl="0" fontAlgn="b"/>
                      <a:r>
                        <a:rPr lang="ko-KR" altLang="en-US" dirty="0">
                          <a:effectLst/>
                        </a:rPr>
                        <a:t>항복이야 내가 </a:t>
                      </a:r>
                      <a:r>
                        <a:rPr lang="ko-KR" altLang="en-US" dirty="0" err="1">
                          <a:effectLst/>
                        </a:rPr>
                        <a:t>잘못했어</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744129"/>
                  </a:ext>
                </a:extLst>
              </a:tr>
              <a:tr h="133350">
                <a:tc>
                  <a:txBody>
                    <a:bodyPr/>
                    <a:lstStyle/>
                    <a:p>
                      <a:pPr rtl="0" fontAlgn="b"/>
                      <a:r>
                        <a:rPr lang="ko-KR" altLang="en-US" dirty="0" err="1">
                          <a:effectLst/>
                        </a:rPr>
                        <a:t>광광</a:t>
                      </a:r>
                      <a:r>
                        <a:rPr lang="ko-KR" altLang="en-US" dirty="0">
                          <a:effectLst/>
                        </a:rPr>
                        <a:t> 울었다</a:t>
                      </a:r>
                      <a:endParaRPr lang="ar-AE"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225675"/>
                  </a:ext>
                </a:extLst>
              </a:tr>
              <a:tr h="133350">
                <a:tc>
                  <a:txBody>
                    <a:bodyPr/>
                    <a:lstStyle/>
                    <a:p>
                      <a:pPr rtl="0" fontAlgn="b"/>
                      <a:r>
                        <a:rPr lang="ko-KR" altLang="en-US" dirty="0">
                          <a:effectLst/>
                        </a:rPr>
                        <a:t>어린애가 엉엉 울고 있다</a:t>
                      </a:r>
                      <a:r>
                        <a:rPr lang="en-US" altLang="ko-KR"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067456"/>
                  </a:ext>
                </a:extLst>
              </a:tr>
            </a:tbl>
          </a:graphicData>
        </a:graphic>
      </p:graphicFrame>
      <p:graphicFrame>
        <p:nvGraphicFramePr>
          <p:cNvPr id="21" name="표 20">
            <a:extLst>
              <a:ext uri="{FF2B5EF4-FFF2-40B4-BE49-F238E27FC236}">
                <a16:creationId xmlns:a16="http://schemas.microsoft.com/office/drawing/2014/main" id="{2B89CADB-7BD9-D548-656E-809D9DB08240}"/>
              </a:ext>
            </a:extLst>
          </p:cNvPr>
          <p:cNvGraphicFramePr>
            <a:graphicFrameLocks noGrp="1"/>
          </p:cNvGraphicFramePr>
          <p:nvPr>
            <p:extLst>
              <p:ext uri="{D42A27DB-BD31-4B8C-83A1-F6EECF244321}">
                <p14:modId xmlns:p14="http://schemas.microsoft.com/office/powerpoint/2010/main" val="1707132337"/>
              </p:ext>
            </p:extLst>
          </p:nvPr>
        </p:nvGraphicFramePr>
        <p:xfrm>
          <a:off x="8362804" y="2126774"/>
          <a:ext cx="3035154" cy="1498600"/>
        </p:xfrm>
        <a:graphic>
          <a:graphicData uri="http://schemas.openxmlformats.org/drawingml/2006/table">
            <a:tbl>
              <a:tblPr/>
              <a:tblGrid>
                <a:gridCol w="3035154">
                  <a:extLst>
                    <a:ext uri="{9D8B030D-6E8A-4147-A177-3AD203B41FA5}">
                      <a16:colId xmlns:a16="http://schemas.microsoft.com/office/drawing/2014/main" val="1932322526"/>
                    </a:ext>
                  </a:extLst>
                </a:gridCol>
              </a:tblGrid>
              <a:tr h="133350">
                <a:tc>
                  <a:txBody>
                    <a:bodyPr/>
                    <a:lstStyle/>
                    <a:p>
                      <a:pPr rtl="0" fontAlgn="b"/>
                      <a:r>
                        <a:rPr lang="ko-KR" altLang="en-US" dirty="0">
                          <a:effectLst/>
                        </a:rPr>
                        <a:t>띠용</a:t>
                      </a:r>
                      <a:r>
                        <a:rPr lang="en-US" altLang="ko-KR" dirty="0">
                          <a:effectLst/>
                        </a:rPr>
                        <a:t> </a:t>
                      </a:r>
                      <a:r>
                        <a:rPr lang="ko-KR" altLang="en-US" dirty="0">
                          <a:effectLst/>
                        </a:rPr>
                        <a:t>이게 뭐지</a:t>
                      </a:r>
                      <a:r>
                        <a:rPr lang="en-US" altLang="ko-KR" dirty="0">
                          <a:effectLst/>
                        </a:rPr>
                        <a:t>?</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270761"/>
                  </a:ext>
                </a:extLst>
              </a:tr>
              <a:tr h="133350">
                <a:tc>
                  <a:txBody>
                    <a:bodyPr/>
                    <a:lstStyle/>
                    <a:p>
                      <a:pPr rtl="0" fontAlgn="b"/>
                      <a:r>
                        <a:rPr lang="ko-KR" altLang="en-US" dirty="0">
                          <a:effectLst/>
                        </a:rPr>
                        <a:t>그게 무슨 소리야</a:t>
                      </a:r>
                      <a:r>
                        <a:rPr lang="en-US" altLang="ko-KR" dirty="0">
                          <a:effectLst/>
                        </a:rPr>
                        <a:t>?</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644044"/>
                  </a:ext>
                </a:extLst>
              </a:tr>
              <a:tr h="133350">
                <a:tc>
                  <a:txBody>
                    <a:bodyPr/>
                    <a:lstStyle/>
                    <a:p>
                      <a:pPr rtl="0" fontAlgn="b"/>
                      <a:r>
                        <a:rPr lang="ko-KR" altLang="en-US" dirty="0">
                          <a:effectLst/>
                        </a:rPr>
                        <a:t>누구세요</a:t>
                      </a:r>
                      <a:r>
                        <a:rPr lang="en-US" altLang="ko-KR" dirty="0">
                          <a:effectLst/>
                        </a:rPr>
                        <a:t>?</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744129"/>
                  </a:ext>
                </a:extLst>
              </a:tr>
              <a:tr h="133350">
                <a:tc>
                  <a:txBody>
                    <a:bodyPr/>
                    <a:lstStyle/>
                    <a:p>
                      <a:pPr rtl="0" fontAlgn="b"/>
                      <a:r>
                        <a:rPr lang="ko-KR" altLang="en-US" dirty="0">
                          <a:effectLst/>
                        </a:rPr>
                        <a:t>새가 </a:t>
                      </a:r>
                      <a:r>
                        <a:rPr lang="ko-KR" altLang="en-US" dirty="0" err="1">
                          <a:effectLst/>
                        </a:rPr>
                        <a:t>당황스러워한다</a:t>
                      </a:r>
                      <a:r>
                        <a:rPr lang="en-US" altLang="ko-KR" dirty="0">
                          <a:effectLst/>
                        </a:rPr>
                        <a:t>.</a:t>
                      </a:r>
                      <a:endParaRPr lang="ar-AE"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225675"/>
                  </a:ext>
                </a:extLst>
              </a:tr>
              <a:tr h="133350">
                <a:tc>
                  <a:txBody>
                    <a:bodyPr/>
                    <a:lstStyle/>
                    <a:p>
                      <a:pPr rtl="0" fontAlgn="b"/>
                      <a:r>
                        <a:rPr lang="ko-KR" altLang="en-US" dirty="0">
                          <a:effectLst/>
                        </a:rPr>
                        <a:t>이거 완전 놀라운 사실인데</a:t>
                      </a:r>
                      <a:r>
                        <a:rPr lang="en-US" altLang="ko-KR" dirty="0">
                          <a:effectLst/>
                        </a:rPr>
                        <a: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067456"/>
                  </a:ext>
                </a:extLst>
              </a:tr>
            </a:tbl>
          </a:graphicData>
        </a:graphic>
      </p:graphicFrame>
      <p:graphicFrame>
        <p:nvGraphicFramePr>
          <p:cNvPr id="22" name="표 21">
            <a:extLst>
              <a:ext uri="{FF2B5EF4-FFF2-40B4-BE49-F238E27FC236}">
                <a16:creationId xmlns:a16="http://schemas.microsoft.com/office/drawing/2014/main" id="{8804B2AB-6720-CE9C-341F-3A51B9CA1297}"/>
              </a:ext>
            </a:extLst>
          </p:cNvPr>
          <p:cNvGraphicFramePr>
            <a:graphicFrameLocks noGrp="1"/>
          </p:cNvGraphicFramePr>
          <p:nvPr>
            <p:extLst>
              <p:ext uri="{D42A27DB-BD31-4B8C-83A1-F6EECF244321}">
                <p14:modId xmlns:p14="http://schemas.microsoft.com/office/powerpoint/2010/main" val="3723786291"/>
              </p:ext>
            </p:extLst>
          </p:nvPr>
        </p:nvGraphicFramePr>
        <p:xfrm>
          <a:off x="8362804" y="4819174"/>
          <a:ext cx="3035154" cy="1498600"/>
        </p:xfrm>
        <a:graphic>
          <a:graphicData uri="http://schemas.openxmlformats.org/drawingml/2006/table">
            <a:tbl>
              <a:tblPr/>
              <a:tblGrid>
                <a:gridCol w="3035154">
                  <a:extLst>
                    <a:ext uri="{9D8B030D-6E8A-4147-A177-3AD203B41FA5}">
                      <a16:colId xmlns:a16="http://schemas.microsoft.com/office/drawing/2014/main" val="1932322526"/>
                    </a:ext>
                  </a:extLst>
                </a:gridCol>
              </a:tblGrid>
              <a:tr h="133350">
                <a:tc>
                  <a:txBody>
                    <a:bodyPr/>
                    <a:lstStyle/>
                    <a:p>
                      <a:pPr rtl="0" fontAlgn="b"/>
                      <a:r>
                        <a:rPr lang="ko-KR" altLang="en-US" dirty="0">
                          <a:effectLst/>
                        </a:rPr>
                        <a:t>나랑 지금 </a:t>
                      </a:r>
                      <a:r>
                        <a:rPr lang="ko-KR" altLang="en-US" dirty="0" err="1">
                          <a:effectLst/>
                        </a:rPr>
                        <a:t>싸우자는거야</a:t>
                      </a:r>
                      <a:r>
                        <a:rPr lang="en-US" altLang="ko-KR" dirty="0">
                          <a:effectLst/>
                        </a:rPr>
                        <a:t>?</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270761"/>
                  </a:ext>
                </a:extLst>
              </a:tr>
              <a:tr h="133350">
                <a:tc>
                  <a:txBody>
                    <a:bodyPr/>
                    <a:lstStyle/>
                    <a:p>
                      <a:pPr rtl="0" fontAlgn="b"/>
                      <a:r>
                        <a:rPr lang="ko-KR" altLang="en-US" dirty="0">
                          <a:effectLst/>
                        </a:rPr>
                        <a:t>잔소리를 하고 있다</a:t>
                      </a:r>
                      <a:r>
                        <a:rPr lang="en-US" altLang="ko-KR" dirty="0">
                          <a:effectLst/>
                        </a:rPr>
                        <a:t>.</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644044"/>
                  </a:ext>
                </a:extLst>
              </a:tr>
              <a:tr h="133350">
                <a:tc>
                  <a:txBody>
                    <a:bodyPr/>
                    <a:lstStyle/>
                    <a:p>
                      <a:pPr rtl="0" fontAlgn="b"/>
                      <a:r>
                        <a:rPr lang="ko-KR" altLang="en-US" dirty="0">
                          <a:effectLst/>
                        </a:rPr>
                        <a:t>아니 이건 아니지</a:t>
                      </a:r>
                      <a:endParaRPr lang="iu-Cans-CA"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744129"/>
                  </a:ext>
                </a:extLst>
              </a:tr>
              <a:tr h="133350">
                <a:tc>
                  <a:txBody>
                    <a:bodyPr/>
                    <a:lstStyle/>
                    <a:p>
                      <a:pPr rtl="0" fontAlgn="b"/>
                      <a:r>
                        <a:rPr lang="ko-KR" altLang="en-US" dirty="0">
                          <a:effectLst/>
                        </a:rPr>
                        <a:t>법보다 칼이 </a:t>
                      </a:r>
                      <a:r>
                        <a:rPr lang="ko-KR" altLang="en-US" dirty="0" err="1">
                          <a:effectLst/>
                        </a:rPr>
                        <a:t>빠르다네</a:t>
                      </a:r>
                      <a:r>
                        <a:rPr lang="ko-KR" altLang="en-US" dirty="0">
                          <a:effectLst/>
                        </a:rPr>
                        <a:t> 친구</a:t>
                      </a:r>
                      <a:endParaRPr lang="ar-AE"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225675"/>
                  </a:ext>
                </a:extLst>
              </a:tr>
              <a:tr h="133350">
                <a:tc>
                  <a:txBody>
                    <a:bodyPr/>
                    <a:lstStyle/>
                    <a:p>
                      <a:pPr rtl="0" fontAlgn="b"/>
                      <a:r>
                        <a:rPr lang="ko-KR" altLang="en-US" dirty="0">
                          <a:effectLst/>
                        </a:rPr>
                        <a:t>하 어이가 없네</a:t>
                      </a:r>
                      <a:endParaRPr lang="en-US" altLang="ko-KR"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067456"/>
                  </a:ext>
                </a:extLst>
              </a:tr>
            </a:tbl>
          </a:graphicData>
        </a:graphic>
      </p:graphicFrame>
    </p:spTree>
    <p:extLst>
      <p:ext uri="{BB962C8B-B14F-4D97-AF65-F5344CB8AC3E}">
        <p14:creationId xmlns:p14="http://schemas.microsoft.com/office/powerpoint/2010/main" val="18117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8633EDE9-AB97-2BB3-DFCD-AF99AAFCF8F2}"/>
              </a:ext>
            </a:extLst>
          </p:cNvPr>
          <p:cNvSpPr/>
          <p:nvPr/>
        </p:nvSpPr>
        <p:spPr>
          <a:xfrm>
            <a:off x="477800" y="2371885"/>
            <a:ext cx="2045184" cy="2750171"/>
          </a:xfrm>
          <a:prstGeom prst="roundRect">
            <a:avLst>
              <a:gd name="adj" fmla="val 3952"/>
            </a:avLst>
          </a:prstGeom>
          <a:solidFill>
            <a:schemeClr val="bg1"/>
          </a:solidFill>
          <a:ln w="127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000" dirty="0"/>
          </a:p>
        </p:txBody>
      </p:sp>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3</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4704429" cy="523220"/>
          </a:xfrm>
          <a:prstGeom prst="rect">
            <a:avLst/>
          </a:prstGeom>
          <a:noFill/>
        </p:spPr>
        <p:txBody>
          <a:bodyPr wrap="none" rtlCol="0">
            <a:spAutoFit/>
          </a:bodyPr>
          <a:lstStyle/>
          <a:p>
            <a:r>
              <a:rPr lang="en-US" altLang="ko-KR" sz="2800" b="1" spc="-150" dirty="0">
                <a:solidFill>
                  <a:schemeClr val="accent1"/>
                </a:solidFill>
              </a:rPr>
              <a:t>Similarity Based Recommendation</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사각형: 둥근 모서리 24">
            <a:extLst>
              <a:ext uri="{FF2B5EF4-FFF2-40B4-BE49-F238E27FC236}">
                <a16:creationId xmlns:a16="http://schemas.microsoft.com/office/drawing/2014/main" id="{B6EE8239-5553-2843-3BDF-38D01934AF9F}"/>
              </a:ext>
            </a:extLst>
          </p:cNvPr>
          <p:cNvSpPr/>
          <p:nvPr/>
        </p:nvSpPr>
        <p:spPr>
          <a:xfrm>
            <a:off x="531158" y="2494255"/>
            <a:ext cx="1935369" cy="455630"/>
          </a:xfrm>
          <a:prstGeom prst="roundRect">
            <a:avLst>
              <a:gd name="adj" fmla="val 17102"/>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000" dirty="0">
                <a:solidFill>
                  <a:schemeClr val="tx1"/>
                </a:solidFill>
              </a:rPr>
              <a:t>Emotion Score</a:t>
            </a:r>
            <a:endParaRPr lang="ko-KR" altLang="en-US" sz="2000" dirty="0">
              <a:solidFill>
                <a:schemeClr val="tx1"/>
              </a:solidFill>
            </a:endParaRPr>
          </a:p>
        </p:txBody>
      </p:sp>
      <p:sp>
        <p:nvSpPr>
          <p:cNvPr id="26" name="사각형: 둥근 모서리 25">
            <a:extLst>
              <a:ext uri="{FF2B5EF4-FFF2-40B4-BE49-F238E27FC236}">
                <a16:creationId xmlns:a16="http://schemas.microsoft.com/office/drawing/2014/main" id="{AFBA47C9-83D9-159B-F439-3FFCB5042712}"/>
              </a:ext>
            </a:extLst>
          </p:cNvPr>
          <p:cNvSpPr/>
          <p:nvPr/>
        </p:nvSpPr>
        <p:spPr>
          <a:xfrm>
            <a:off x="531158" y="4040346"/>
            <a:ext cx="1932091" cy="934692"/>
          </a:xfrm>
          <a:prstGeom prst="roundRect">
            <a:avLst>
              <a:gd name="adj" fmla="val 17102"/>
            </a:avLst>
          </a:prstGeom>
          <a:solidFill>
            <a:srgbClr val="8267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000" dirty="0"/>
              <a:t>Sentence</a:t>
            </a:r>
          </a:p>
          <a:p>
            <a:pPr algn="ctr"/>
            <a:r>
              <a:rPr lang="en-US" altLang="ko-KR" sz="2000" dirty="0"/>
              <a:t>Embedding</a:t>
            </a:r>
            <a:endParaRPr lang="ko-KR" altLang="en-US" sz="2000" dirty="0"/>
          </a:p>
        </p:txBody>
      </p:sp>
      <p:sp>
        <p:nvSpPr>
          <p:cNvPr id="21" name="사각형: 둥근 모서리 20">
            <a:extLst>
              <a:ext uri="{FF2B5EF4-FFF2-40B4-BE49-F238E27FC236}">
                <a16:creationId xmlns:a16="http://schemas.microsoft.com/office/drawing/2014/main" id="{9CE95238-8353-B487-348D-60169493EC2C}"/>
              </a:ext>
            </a:extLst>
          </p:cNvPr>
          <p:cNvSpPr/>
          <p:nvPr/>
        </p:nvSpPr>
        <p:spPr>
          <a:xfrm>
            <a:off x="482163" y="1814708"/>
            <a:ext cx="2045185" cy="444296"/>
          </a:xfrm>
          <a:prstGeom prst="roundRect">
            <a:avLst>
              <a:gd name="adj" fmla="val 171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input vector</a:t>
            </a:r>
            <a:endParaRPr lang="ko-KR" altLang="en-US" sz="2000" dirty="0"/>
          </a:p>
        </p:txBody>
      </p:sp>
      <p:sp>
        <p:nvSpPr>
          <p:cNvPr id="22" name="사각형: 둥근 모서리 21">
            <a:extLst>
              <a:ext uri="{FF2B5EF4-FFF2-40B4-BE49-F238E27FC236}">
                <a16:creationId xmlns:a16="http://schemas.microsoft.com/office/drawing/2014/main" id="{EAB19835-F3A7-D2C4-8EE2-04029C13BBDE}"/>
              </a:ext>
            </a:extLst>
          </p:cNvPr>
          <p:cNvSpPr/>
          <p:nvPr/>
        </p:nvSpPr>
        <p:spPr>
          <a:xfrm>
            <a:off x="4624626" y="1814708"/>
            <a:ext cx="2942748" cy="444296"/>
          </a:xfrm>
          <a:prstGeom prst="roundRect">
            <a:avLst>
              <a:gd name="adj" fmla="val 171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cosine similarity rank</a:t>
            </a:r>
            <a:endParaRPr lang="ko-KR" altLang="en-US" sz="2000" dirty="0"/>
          </a:p>
        </p:txBody>
      </p:sp>
      <p:sp>
        <p:nvSpPr>
          <p:cNvPr id="24" name="사각형: 둥근 모서리 23">
            <a:extLst>
              <a:ext uri="{FF2B5EF4-FFF2-40B4-BE49-F238E27FC236}">
                <a16:creationId xmlns:a16="http://schemas.microsoft.com/office/drawing/2014/main" id="{E4C5DDF1-CB3E-A521-A2D8-FA6D6D831CC5}"/>
              </a:ext>
            </a:extLst>
          </p:cNvPr>
          <p:cNvSpPr/>
          <p:nvPr/>
        </p:nvSpPr>
        <p:spPr>
          <a:xfrm>
            <a:off x="534436" y="3021833"/>
            <a:ext cx="1932091" cy="455630"/>
          </a:xfrm>
          <a:prstGeom prst="roundRect">
            <a:avLst>
              <a:gd name="adj" fmla="val 17102"/>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000" dirty="0">
                <a:solidFill>
                  <a:schemeClr val="tx1"/>
                </a:solidFill>
              </a:rPr>
              <a:t>weight</a:t>
            </a:r>
            <a:endParaRPr lang="ko-KR" altLang="en-US" sz="2000" dirty="0">
              <a:solidFill>
                <a:schemeClr val="tx1"/>
              </a:solidFill>
            </a:endParaRPr>
          </a:p>
        </p:txBody>
      </p:sp>
      <p:sp>
        <p:nvSpPr>
          <p:cNvPr id="13" name="화살표: 오른쪽 12">
            <a:extLst>
              <a:ext uri="{FF2B5EF4-FFF2-40B4-BE49-F238E27FC236}">
                <a16:creationId xmlns:a16="http://schemas.microsoft.com/office/drawing/2014/main" id="{FF74124F-F532-89B8-5510-7D253C1F2323}"/>
              </a:ext>
            </a:extLst>
          </p:cNvPr>
          <p:cNvSpPr/>
          <p:nvPr/>
        </p:nvSpPr>
        <p:spPr>
          <a:xfrm>
            <a:off x="3188635" y="2855948"/>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360568BD-76BD-E28A-C6B7-D9C36736AAFA}"/>
              </a:ext>
            </a:extLst>
          </p:cNvPr>
          <p:cNvSpPr/>
          <p:nvPr/>
        </p:nvSpPr>
        <p:spPr>
          <a:xfrm>
            <a:off x="4624624" y="2357675"/>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1</a:t>
            </a:r>
            <a:endParaRPr lang="ko-KR" altLang="en-US" sz="2000" dirty="0"/>
          </a:p>
        </p:txBody>
      </p:sp>
      <p:sp>
        <p:nvSpPr>
          <p:cNvPr id="20" name="사각형: 둥근 모서리 19">
            <a:extLst>
              <a:ext uri="{FF2B5EF4-FFF2-40B4-BE49-F238E27FC236}">
                <a16:creationId xmlns:a16="http://schemas.microsoft.com/office/drawing/2014/main" id="{B12FFABE-39D5-9DDB-EC2B-FC0F348282A5}"/>
              </a:ext>
            </a:extLst>
          </p:cNvPr>
          <p:cNvSpPr/>
          <p:nvPr/>
        </p:nvSpPr>
        <p:spPr>
          <a:xfrm>
            <a:off x="4624624" y="2801971"/>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2</a:t>
            </a:r>
            <a:endParaRPr lang="ko-KR" altLang="en-US" sz="2000" dirty="0"/>
          </a:p>
        </p:txBody>
      </p:sp>
      <p:sp>
        <p:nvSpPr>
          <p:cNvPr id="30" name="사각형: 둥근 모서리 29">
            <a:extLst>
              <a:ext uri="{FF2B5EF4-FFF2-40B4-BE49-F238E27FC236}">
                <a16:creationId xmlns:a16="http://schemas.microsoft.com/office/drawing/2014/main" id="{1F1405E7-6004-B5FF-5E2B-DAA5526CAB87}"/>
              </a:ext>
            </a:extLst>
          </p:cNvPr>
          <p:cNvSpPr/>
          <p:nvPr/>
        </p:nvSpPr>
        <p:spPr>
          <a:xfrm>
            <a:off x="4624624" y="3246267"/>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3</a:t>
            </a:r>
            <a:endParaRPr lang="ko-KR" altLang="en-US" sz="2000" dirty="0"/>
          </a:p>
        </p:txBody>
      </p:sp>
      <p:sp>
        <p:nvSpPr>
          <p:cNvPr id="31" name="사각형: 둥근 모서리 30">
            <a:extLst>
              <a:ext uri="{FF2B5EF4-FFF2-40B4-BE49-F238E27FC236}">
                <a16:creationId xmlns:a16="http://schemas.microsoft.com/office/drawing/2014/main" id="{4581727F-AB42-9886-D995-EDF6B14F1E85}"/>
              </a:ext>
            </a:extLst>
          </p:cNvPr>
          <p:cNvSpPr/>
          <p:nvPr/>
        </p:nvSpPr>
        <p:spPr>
          <a:xfrm>
            <a:off x="4624624" y="3695072"/>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4</a:t>
            </a:r>
            <a:endParaRPr lang="ko-KR" altLang="en-US" sz="2000" dirty="0"/>
          </a:p>
        </p:txBody>
      </p:sp>
      <p:sp>
        <p:nvSpPr>
          <p:cNvPr id="32" name="사각형: 둥근 모서리 31">
            <a:extLst>
              <a:ext uri="{FF2B5EF4-FFF2-40B4-BE49-F238E27FC236}">
                <a16:creationId xmlns:a16="http://schemas.microsoft.com/office/drawing/2014/main" id="{B36051DF-4E94-B12A-0D58-6CFAD10E330D}"/>
              </a:ext>
            </a:extLst>
          </p:cNvPr>
          <p:cNvSpPr/>
          <p:nvPr/>
        </p:nvSpPr>
        <p:spPr>
          <a:xfrm>
            <a:off x="4624624" y="4139368"/>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5</a:t>
            </a:r>
            <a:endParaRPr lang="ko-KR" altLang="en-US" sz="2000" dirty="0"/>
          </a:p>
        </p:txBody>
      </p:sp>
      <p:sp>
        <p:nvSpPr>
          <p:cNvPr id="33" name="사각형: 둥근 모서리 32">
            <a:extLst>
              <a:ext uri="{FF2B5EF4-FFF2-40B4-BE49-F238E27FC236}">
                <a16:creationId xmlns:a16="http://schemas.microsoft.com/office/drawing/2014/main" id="{466D56F5-75BE-343A-C135-66E0086103C8}"/>
              </a:ext>
            </a:extLst>
          </p:cNvPr>
          <p:cNvSpPr/>
          <p:nvPr/>
        </p:nvSpPr>
        <p:spPr>
          <a:xfrm>
            <a:off x="4624624" y="4583664"/>
            <a:ext cx="1445941" cy="444296"/>
          </a:xfrm>
          <a:prstGeom prst="roundRect">
            <a:avLst>
              <a:gd name="adj" fmla="val 17102"/>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sentence 6</a:t>
            </a:r>
            <a:endParaRPr lang="ko-KR" altLang="en-US" sz="2000" dirty="0"/>
          </a:p>
        </p:txBody>
      </p:sp>
      <p:sp>
        <p:nvSpPr>
          <p:cNvPr id="34" name="타원 33">
            <a:extLst>
              <a:ext uri="{FF2B5EF4-FFF2-40B4-BE49-F238E27FC236}">
                <a16:creationId xmlns:a16="http://schemas.microsoft.com/office/drawing/2014/main" id="{69FF9C35-D762-61F0-4FD9-4A44F706DDEF}"/>
              </a:ext>
            </a:extLst>
          </p:cNvPr>
          <p:cNvSpPr/>
          <p:nvPr/>
        </p:nvSpPr>
        <p:spPr>
          <a:xfrm>
            <a:off x="5606827" y="5202847"/>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061977DE-6615-50CD-2FEA-0B1A5FA9CE66}"/>
              </a:ext>
            </a:extLst>
          </p:cNvPr>
          <p:cNvSpPr/>
          <p:nvPr/>
        </p:nvSpPr>
        <p:spPr>
          <a:xfrm>
            <a:off x="5606827" y="5385035"/>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a:extLst>
              <a:ext uri="{FF2B5EF4-FFF2-40B4-BE49-F238E27FC236}">
                <a16:creationId xmlns:a16="http://schemas.microsoft.com/office/drawing/2014/main" id="{09744263-B157-D671-582F-AB606D80C3FB}"/>
              </a:ext>
            </a:extLst>
          </p:cNvPr>
          <p:cNvSpPr/>
          <p:nvPr/>
        </p:nvSpPr>
        <p:spPr>
          <a:xfrm>
            <a:off x="5606827" y="5567223"/>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사각형: 둥근 모서리 36">
            <a:extLst>
              <a:ext uri="{FF2B5EF4-FFF2-40B4-BE49-F238E27FC236}">
                <a16:creationId xmlns:a16="http://schemas.microsoft.com/office/drawing/2014/main" id="{CC253E60-9E9F-D5A4-4C55-1F68185F61D8}"/>
              </a:ext>
            </a:extLst>
          </p:cNvPr>
          <p:cNvSpPr/>
          <p:nvPr/>
        </p:nvSpPr>
        <p:spPr>
          <a:xfrm>
            <a:off x="6121431" y="2357675"/>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a</a:t>
            </a:r>
            <a:endParaRPr lang="ko-KR" altLang="en-US" sz="2000" dirty="0"/>
          </a:p>
        </p:txBody>
      </p:sp>
      <p:sp>
        <p:nvSpPr>
          <p:cNvPr id="38" name="사각형: 둥근 모서리 37">
            <a:extLst>
              <a:ext uri="{FF2B5EF4-FFF2-40B4-BE49-F238E27FC236}">
                <a16:creationId xmlns:a16="http://schemas.microsoft.com/office/drawing/2014/main" id="{7C3CC1AE-5C13-8726-24CB-C77D8E05291B}"/>
              </a:ext>
            </a:extLst>
          </p:cNvPr>
          <p:cNvSpPr/>
          <p:nvPr/>
        </p:nvSpPr>
        <p:spPr>
          <a:xfrm>
            <a:off x="6121431" y="2811019"/>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b</a:t>
            </a:r>
            <a:endParaRPr lang="ko-KR" altLang="en-US" sz="2000" dirty="0"/>
          </a:p>
        </p:txBody>
      </p:sp>
      <p:sp>
        <p:nvSpPr>
          <p:cNvPr id="39" name="사각형: 둥근 모서리 38">
            <a:extLst>
              <a:ext uri="{FF2B5EF4-FFF2-40B4-BE49-F238E27FC236}">
                <a16:creationId xmlns:a16="http://schemas.microsoft.com/office/drawing/2014/main" id="{3CBAC7AC-8264-6786-578C-7EC1A7E7E63D}"/>
              </a:ext>
            </a:extLst>
          </p:cNvPr>
          <p:cNvSpPr/>
          <p:nvPr/>
        </p:nvSpPr>
        <p:spPr>
          <a:xfrm>
            <a:off x="6121431" y="3255315"/>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c</a:t>
            </a:r>
            <a:endParaRPr lang="ko-KR" altLang="en-US" sz="2000" dirty="0"/>
          </a:p>
        </p:txBody>
      </p:sp>
      <p:sp>
        <p:nvSpPr>
          <p:cNvPr id="40" name="사각형: 둥근 모서리 39">
            <a:extLst>
              <a:ext uri="{FF2B5EF4-FFF2-40B4-BE49-F238E27FC236}">
                <a16:creationId xmlns:a16="http://schemas.microsoft.com/office/drawing/2014/main" id="{A31EA03E-0B83-CB67-4492-5A325E4EA7D6}"/>
              </a:ext>
            </a:extLst>
          </p:cNvPr>
          <p:cNvSpPr/>
          <p:nvPr/>
        </p:nvSpPr>
        <p:spPr>
          <a:xfrm>
            <a:off x="6121431" y="3699611"/>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a</a:t>
            </a:r>
            <a:endParaRPr lang="ko-KR" altLang="en-US" sz="2000" dirty="0"/>
          </a:p>
        </p:txBody>
      </p:sp>
      <p:sp>
        <p:nvSpPr>
          <p:cNvPr id="41" name="사각형: 둥근 모서리 40">
            <a:extLst>
              <a:ext uri="{FF2B5EF4-FFF2-40B4-BE49-F238E27FC236}">
                <a16:creationId xmlns:a16="http://schemas.microsoft.com/office/drawing/2014/main" id="{1BEA0081-AC16-BB7D-4E60-98894F43F91A}"/>
              </a:ext>
            </a:extLst>
          </p:cNvPr>
          <p:cNvSpPr/>
          <p:nvPr/>
        </p:nvSpPr>
        <p:spPr>
          <a:xfrm>
            <a:off x="6121431" y="4139368"/>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d</a:t>
            </a:r>
            <a:endParaRPr lang="ko-KR" altLang="en-US" sz="2000" dirty="0"/>
          </a:p>
        </p:txBody>
      </p:sp>
      <p:sp>
        <p:nvSpPr>
          <p:cNvPr id="42" name="사각형: 둥근 모서리 41">
            <a:extLst>
              <a:ext uri="{FF2B5EF4-FFF2-40B4-BE49-F238E27FC236}">
                <a16:creationId xmlns:a16="http://schemas.microsoft.com/office/drawing/2014/main" id="{304072C7-69F6-1236-9F11-590F52F7BA91}"/>
              </a:ext>
            </a:extLst>
          </p:cNvPr>
          <p:cNvSpPr/>
          <p:nvPr/>
        </p:nvSpPr>
        <p:spPr>
          <a:xfrm>
            <a:off x="6121431" y="4583664"/>
            <a:ext cx="1445941" cy="444296"/>
          </a:xfrm>
          <a:prstGeom prst="roundRect">
            <a:avLst>
              <a:gd name="adj" fmla="val 17102"/>
            </a:avLst>
          </a:prstGeom>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c</a:t>
            </a:r>
            <a:endParaRPr lang="ko-KR" altLang="en-US" sz="2000" dirty="0"/>
          </a:p>
        </p:txBody>
      </p:sp>
      <p:sp>
        <p:nvSpPr>
          <p:cNvPr id="44" name="사각형: 둥근 모서리 43">
            <a:extLst>
              <a:ext uri="{FF2B5EF4-FFF2-40B4-BE49-F238E27FC236}">
                <a16:creationId xmlns:a16="http://schemas.microsoft.com/office/drawing/2014/main" id="{E46A3C72-D49E-FA66-595C-7E3C7A291307}"/>
              </a:ext>
            </a:extLst>
          </p:cNvPr>
          <p:cNvSpPr/>
          <p:nvPr/>
        </p:nvSpPr>
        <p:spPr>
          <a:xfrm>
            <a:off x="9664650" y="1814708"/>
            <a:ext cx="2045185" cy="444296"/>
          </a:xfrm>
          <a:prstGeom prst="roundRect">
            <a:avLst>
              <a:gd name="adj" fmla="val 171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Recommended</a:t>
            </a:r>
            <a:endParaRPr lang="ko-KR" altLang="en-US" sz="2000" dirty="0"/>
          </a:p>
        </p:txBody>
      </p:sp>
      <p:sp>
        <p:nvSpPr>
          <p:cNvPr id="45" name="사각형: 둥근 모서리 44">
            <a:extLst>
              <a:ext uri="{FF2B5EF4-FFF2-40B4-BE49-F238E27FC236}">
                <a16:creationId xmlns:a16="http://schemas.microsoft.com/office/drawing/2014/main" id="{90625C52-E7E2-0F31-E97C-217E0C92F943}"/>
              </a:ext>
            </a:extLst>
          </p:cNvPr>
          <p:cNvSpPr/>
          <p:nvPr/>
        </p:nvSpPr>
        <p:spPr>
          <a:xfrm>
            <a:off x="9664650" y="2361907"/>
            <a:ext cx="2045185" cy="444296"/>
          </a:xfrm>
          <a:prstGeom prst="roundRect">
            <a:avLst>
              <a:gd name="adj" fmla="val 17102"/>
            </a:avLst>
          </a:prstGeom>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a</a:t>
            </a:r>
            <a:endParaRPr lang="ko-KR" altLang="en-US" sz="2000" dirty="0"/>
          </a:p>
        </p:txBody>
      </p:sp>
      <p:sp>
        <p:nvSpPr>
          <p:cNvPr id="46" name="사각형: 둥근 모서리 45">
            <a:extLst>
              <a:ext uri="{FF2B5EF4-FFF2-40B4-BE49-F238E27FC236}">
                <a16:creationId xmlns:a16="http://schemas.microsoft.com/office/drawing/2014/main" id="{8EED9254-D4D0-5477-4574-21C067F115F6}"/>
              </a:ext>
            </a:extLst>
          </p:cNvPr>
          <p:cNvSpPr/>
          <p:nvPr/>
        </p:nvSpPr>
        <p:spPr>
          <a:xfrm>
            <a:off x="9664650" y="2883779"/>
            <a:ext cx="2045185" cy="444296"/>
          </a:xfrm>
          <a:prstGeom prst="roundRect">
            <a:avLst>
              <a:gd name="adj" fmla="val 17102"/>
            </a:avLst>
          </a:prstGeom>
          <a:solidFill>
            <a:srgbClr val="00B0F0"/>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2000" dirty="0"/>
              <a:t>emoticon c</a:t>
            </a:r>
            <a:endParaRPr lang="ko-KR" altLang="en-US" sz="2000" dirty="0"/>
          </a:p>
        </p:txBody>
      </p:sp>
      <p:sp>
        <p:nvSpPr>
          <p:cNvPr id="47" name="타원 46">
            <a:extLst>
              <a:ext uri="{FF2B5EF4-FFF2-40B4-BE49-F238E27FC236}">
                <a16:creationId xmlns:a16="http://schemas.microsoft.com/office/drawing/2014/main" id="{0026926F-1798-0109-DAC5-4B4B5CC515D8}"/>
              </a:ext>
            </a:extLst>
          </p:cNvPr>
          <p:cNvSpPr/>
          <p:nvPr/>
        </p:nvSpPr>
        <p:spPr>
          <a:xfrm>
            <a:off x="10606466" y="3595193"/>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26897FA0-A7B8-5971-7F54-54D3522CE622}"/>
              </a:ext>
            </a:extLst>
          </p:cNvPr>
          <p:cNvSpPr/>
          <p:nvPr/>
        </p:nvSpPr>
        <p:spPr>
          <a:xfrm>
            <a:off x="10606466" y="3777381"/>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1C8C8839-77BB-1D3E-91AB-95CA65FD06D0}"/>
              </a:ext>
            </a:extLst>
          </p:cNvPr>
          <p:cNvSpPr/>
          <p:nvPr/>
        </p:nvSpPr>
        <p:spPr>
          <a:xfrm>
            <a:off x="10606466" y="3959569"/>
            <a:ext cx="80777" cy="8077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화살표: 오른쪽 1">
            <a:extLst>
              <a:ext uri="{FF2B5EF4-FFF2-40B4-BE49-F238E27FC236}">
                <a16:creationId xmlns:a16="http://schemas.microsoft.com/office/drawing/2014/main" id="{E286987C-DA1F-8CAE-50C0-1655302E9984}"/>
              </a:ext>
            </a:extLst>
          </p:cNvPr>
          <p:cNvSpPr/>
          <p:nvPr/>
        </p:nvSpPr>
        <p:spPr>
          <a:xfrm>
            <a:off x="8228661" y="2855948"/>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십자형 9">
            <a:extLst>
              <a:ext uri="{FF2B5EF4-FFF2-40B4-BE49-F238E27FC236}">
                <a16:creationId xmlns:a16="http://schemas.microsoft.com/office/drawing/2014/main" id="{0FE59763-85B5-5276-28C1-E64029CBB2AD}"/>
              </a:ext>
            </a:extLst>
          </p:cNvPr>
          <p:cNvSpPr/>
          <p:nvPr/>
        </p:nvSpPr>
        <p:spPr>
          <a:xfrm>
            <a:off x="1356686" y="3603648"/>
            <a:ext cx="281033" cy="281033"/>
          </a:xfrm>
          <a:prstGeom prst="plus">
            <a:avLst>
              <a:gd name="adj" fmla="val 395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dirty="0"/>
          </a:p>
        </p:txBody>
      </p:sp>
      <p:sp>
        <p:nvSpPr>
          <p:cNvPr id="12" name="화살표: 오른쪽 11">
            <a:extLst>
              <a:ext uri="{FF2B5EF4-FFF2-40B4-BE49-F238E27FC236}">
                <a16:creationId xmlns:a16="http://schemas.microsoft.com/office/drawing/2014/main" id="{AB2B2F8E-8CDB-3D04-7D7D-0C64BC04F479}"/>
              </a:ext>
            </a:extLst>
          </p:cNvPr>
          <p:cNvSpPr/>
          <p:nvPr/>
        </p:nvSpPr>
        <p:spPr>
          <a:xfrm rot="5400000">
            <a:off x="1349866" y="5255956"/>
            <a:ext cx="295856" cy="192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3BCB22A1-2B7A-79FE-90D5-7971A0918642}"/>
              </a:ext>
            </a:extLst>
          </p:cNvPr>
          <p:cNvSpPr/>
          <p:nvPr/>
        </p:nvSpPr>
        <p:spPr>
          <a:xfrm>
            <a:off x="482163" y="5620427"/>
            <a:ext cx="2045185" cy="444296"/>
          </a:xfrm>
          <a:prstGeom prst="roundRect">
            <a:avLst>
              <a:gd name="adj" fmla="val 17102"/>
            </a:avLst>
          </a:prstGeom>
          <a:gradFill flip="none" rotWithShape="1">
            <a:gsLst>
              <a:gs pos="0">
                <a:srgbClr val="FFC000"/>
              </a:gs>
              <a:gs pos="100000">
                <a:srgbClr val="8267C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err="1"/>
              <a:t>Concated</a:t>
            </a:r>
            <a:r>
              <a:rPr lang="en-US" altLang="ko-KR" sz="2000" dirty="0"/>
              <a:t> vector</a:t>
            </a:r>
            <a:endParaRPr lang="ko-KR" altLang="en-US" sz="2000" dirty="0"/>
          </a:p>
        </p:txBody>
      </p:sp>
    </p:spTree>
    <p:extLst>
      <p:ext uri="{BB962C8B-B14F-4D97-AF65-F5344CB8AC3E}">
        <p14:creationId xmlns:p14="http://schemas.microsoft.com/office/powerpoint/2010/main" val="307870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mph" presetSubtype="2" fill="hold" grpId="1" nodeType="clickEffect">
                                  <p:stCondLst>
                                    <p:cond delay="0"/>
                                  </p:stCondLst>
                                  <p:childTnLst>
                                    <p:animClr clrSpc="rgb" dir="cw">
                                      <p:cBhvr>
                                        <p:cTn id="65" dur="500" fill="hold"/>
                                        <p:tgtEl>
                                          <p:spTgt spid="37"/>
                                        </p:tgtEl>
                                        <p:attrNameLst>
                                          <p:attrName>fillcolor</p:attrName>
                                        </p:attrNameLst>
                                      </p:cBhvr>
                                      <p:to>
                                        <a:srgbClr val="FF3300"/>
                                      </p:to>
                                    </p:animClr>
                                    <p:set>
                                      <p:cBhvr>
                                        <p:cTn id="66" dur="500" fill="hold"/>
                                        <p:tgtEl>
                                          <p:spTgt spid="37"/>
                                        </p:tgtEl>
                                        <p:attrNameLst>
                                          <p:attrName>fill.type</p:attrName>
                                        </p:attrNameLst>
                                      </p:cBhvr>
                                      <p:to>
                                        <p:strVal val="solid"/>
                                      </p:to>
                                    </p:set>
                                    <p:set>
                                      <p:cBhvr>
                                        <p:cTn id="67" dur="500" fill="hold"/>
                                        <p:tgtEl>
                                          <p:spTgt spid="37"/>
                                        </p:tgtEl>
                                        <p:attrNameLst>
                                          <p:attrName>fill.on</p:attrName>
                                        </p:attrNameLst>
                                      </p:cBhvr>
                                      <p:to>
                                        <p:strVal val="true"/>
                                      </p:to>
                                    </p:set>
                                  </p:childTnLst>
                                </p:cTn>
                              </p:par>
                              <p:par>
                                <p:cTn id="68" presetID="1" presetClass="emph" presetSubtype="2" fill="hold" grpId="1" nodeType="withEffect">
                                  <p:stCondLst>
                                    <p:cond delay="0"/>
                                  </p:stCondLst>
                                  <p:childTnLst>
                                    <p:animClr clrSpc="rgb" dir="cw">
                                      <p:cBhvr>
                                        <p:cTn id="69" dur="500" fill="hold"/>
                                        <p:tgtEl>
                                          <p:spTgt spid="40"/>
                                        </p:tgtEl>
                                        <p:attrNameLst>
                                          <p:attrName>fillcolor</p:attrName>
                                        </p:attrNameLst>
                                      </p:cBhvr>
                                      <p:to>
                                        <a:srgbClr val="FF3300"/>
                                      </p:to>
                                    </p:animClr>
                                    <p:set>
                                      <p:cBhvr>
                                        <p:cTn id="70" dur="500" fill="hold"/>
                                        <p:tgtEl>
                                          <p:spTgt spid="40"/>
                                        </p:tgtEl>
                                        <p:attrNameLst>
                                          <p:attrName>fill.type</p:attrName>
                                        </p:attrNameLst>
                                      </p:cBhvr>
                                      <p:to>
                                        <p:strVal val="solid"/>
                                      </p:to>
                                    </p:set>
                                    <p:set>
                                      <p:cBhvr>
                                        <p:cTn id="71" dur="500" fill="hold"/>
                                        <p:tgtEl>
                                          <p:spTgt spid="40"/>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500" fill="hold"/>
                                        <p:tgtEl>
                                          <p:spTgt spid="39"/>
                                        </p:tgtEl>
                                        <p:attrNameLst>
                                          <p:attrName>fillcolor</p:attrName>
                                        </p:attrNameLst>
                                      </p:cBhvr>
                                      <p:to>
                                        <a:srgbClr val="00B0F0"/>
                                      </p:to>
                                    </p:animClr>
                                    <p:set>
                                      <p:cBhvr>
                                        <p:cTn id="99" dur="500" fill="hold"/>
                                        <p:tgtEl>
                                          <p:spTgt spid="39"/>
                                        </p:tgtEl>
                                        <p:attrNameLst>
                                          <p:attrName>fill.type</p:attrName>
                                        </p:attrNameLst>
                                      </p:cBhvr>
                                      <p:to>
                                        <p:strVal val="solid"/>
                                      </p:to>
                                    </p:set>
                                    <p:set>
                                      <p:cBhvr>
                                        <p:cTn id="100" dur="500" fill="hold"/>
                                        <p:tgtEl>
                                          <p:spTgt spid="39"/>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500" fill="hold"/>
                                        <p:tgtEl>
                                          <p:spTgt spid="42"/>
                                        </p:tgtEl>
                                        <p:attrNameLst>
                                          <p:attrName>fillcolor</p:attrName>
                                        </p:attrNameLst>
                                      </p:cBhvr>
                                      <p:to>
                                        <a:srgbClr val="00B0F0"/>
                                      </p:to>
                                    </p:animClr>
                                    <p:set>
                                      <p:cBhvr>
                                        <p:cTn id="103" dur="500" fill="hold"/>
                                        <p:tgtEl>
                                          <p:spTgt spid="42"/>
                                        </p:tgtEl>
                                        <p:attrNameLst>
                                          <p:attrName>fill.type</p:attrName>
                                        </p:attrNameLst>
                                      </p:cBhvr>
                                      <p:to>
                                        <p:strVal val="solid"/>
                                      </p:to>
                                    </p:set>
                                    <p:set>
                                      <p:cBhvr>
                                        <p:cTn id="104" dur="500" fill="hold"/>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26" grpId="0" animBg="1"/>
      <p:bldP spid="21" grpId="0" animBg="1"/>
      <p:bldP spid="22" grpId="0" animBg="1"/>
      <p:bldP spid="24" grpId="0" animBg="1"/>
      <p:bldP spid="13" grpId="0" animBg="1"/>
      <p:bldP spid="19" grpId="0" animBg="1"/>
      <p:bldP spid="20" grpId="0" animBg="1"/>
      <p:bldP spid="30" grpId="0" animBg="1"/>
      <p:bldP spid="31" grpId="0" animBg="1"/>
      <p:bldP spid="32" grpId="0" animBg="1"/>
      <p:bldP spid="33" grpId="0" animBg="1"/>
      <p:bldP spid="34" grpId="0" animBg="1"/>
      <p:bldP spid="35" grpId="0" animBg="1"/>
      <p:bldP spid="36" grpId="0" animBg="1"/>
      <p:bldP spid="37" grpId="0" animBg="1"/>
      <p:bldP spid="37" grpId="1" animBg="1"/>
      <p:bldP spid="38" grpId="0" animBg="1"/>
      <p:bldP spid="39" grpId="0" animBg="1"/>
      <p:bldP spid="40" grpId="0" animBg="1"/>
      <p:bldP spid="40" grpId="1" animBg="1"/>
      <p:bldP spid="41" grpId="0" animBg="1"/>
      <p:bldP spid="42" grpId="0" animBg="1"/>
      <p:bldP spid="44" grpId="0" animBg="1"/>
      <p:bldP spid="45" grpId="0" animBg="1"/>
      <p:bldP spid="46" grpId="0" animBg="1"/>
      <p:bldP spid="47" grpId="0" animBg="1"/>
      <p:bldP spid="48" grpId="0" animBg="1"/>
      <p:bldP spid="49" grpId="0" animBg="1"/>
      <p:bldP spid="2" grpId="0" animBg="1"/>
      <p:bldP spid="10"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DC16E78-8819-8219-C770-75C3BD1E4D45}"/>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1E4D379F-0D7A-E10A-C2FD-B3F877B38412}"/>
                </a:ext>
              </a:extLst>
            </p:cNvPr>
            <p:cNvSpPr txBox="1"/>
            <p:nvPr/>
          </p:nvSpPr>
          <p:spPr>
            <a:xfrm>
              <a:off x="6817895" y="310803"/>
              <a:ext cx="1917513" cy="3154710"/>
            </a:xfrm>
            <a:prstGeom prst="rect">
              <a:avLst/>
            </a:prstGeom>
            <a:noFill/>
          </p:spPr>
          <p:txBody>
            <a:bodyPr wrap="none" rtlCol="0">
              <a:spAutoFit/>
            </a:bodyPr>
            <a:lstStyle/>
            <a:p>
              <a:r>
                <a:rPr lang="en-US" altLang="ko-KR" sz="19900" b="1" dirty="0">
                  <a:solidFill>
                    <a:schemeClr val="bg1"/>
                  </a:solidFill>
                  <a:latin typeface="+mj-ea"/>
                  <a:ea typeface="+mj-ea"/>
                </a:rPr>
                <a:t>4</a:t>
              </a:r>
              <a:endParaRPr lang="ko-KR" altLang="en-US" sz="19900" b="1" dirty="0">
                <a:solidFill>
                  <a:schemeClr val="bg1"/>
                </a:solidFill>
                <a:latin typeface="+mj-ea"/>
                <a:ea typeface="+mj-ea"/>
              </a:endParaRPr>
            </a:p>
          </p:txBody>
        </p:sp>
        <p:sp>
          <p:nvSpPr>
            <p:cNvPr id="3" name="TextBox 2">
              <a:extLst>
                <a:ext uri="{FF2B5EF4-FFF2-40B4-BE49-F238E27FC236}">
                  <a16:creationId xmlns:a16="http://schemas.microsoft.com/office/drawing/2014/main" id="{773F2969-8E1F-0403-B6B6-037C4B0D5DB2}"/>
                </a:ext>
              </a:extLst>
            </p:cNvPr>
            <p:cNvSpPr txBox="1"/>
            <p:nvPr/>
          </p:nvSpPr>
          <p:spPr>
            <a:xfrm>
              <a:off x="6817895" y="3350782"/>
              <a:ext cx="2581156" cy="830997"/>
            </a:xfrm>
            <a:prstGeom prst="rect">
              <a:avLst/>
            </a:prstGeom>
            <a:noFill/>
          </p:spPr>
          <p:txBody>
            <a:bodyPr wrap="none" rtlCol="0">
              <a:spAutoFit/>
            </a:bodyPr>
            <a:lstStyle/>
            <a:p>
              <a:r>
                <a:rPr lang="en-US" altLang="ko-KR" sz="4800" b="1" spc="-300" dirty="0">
                  <a:solidFill>
                    <a:schemeClr val="bg1"/>
                  </a:solidFill>
                  <a:latin typeface="+mn-ea"/>
                </a:rPr>
                <a:t>Conclusion</a:t>
              </a:r>
              <a:endParaRPr lang="ko-KR" altLang="en-US" sz="4800" b="1" spc="-300" dirty="0">
                <a:solidFill>
                  <a:schemeClr val="bg1"/>
                </a:solidFill>
                <a:latin typeface="+mn-ea"/>
              </a:endParaRPr>
            </a:p>
          </p:txBody>
        </p:sp>
        <p:cxnSp>
          <p:nvCxnSpPr>
            <p:cNvPr id="4" name="직선 연결선 3">
              <a:extLst>
                <a:ext uri="{FF2B5EF4-FFF2-40B4-BE49-F238E27FC236}">
                  <a16:creationId xmlns:a16="http://schemas.microsoft.com/office/drawing/2014/main" id="{F9894119-F233-DC33-68F5-7374CF0E569E}"/>
                </a:ext>
              </a:extLst>
            </p:cNvPr>
            <p:cNvCxnSpPr>
              <a:cxnSpLocks/>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1021128-BA25-D6FF-656C-87D086ADE451}"/>
                </a:ext>
              </a:extLst>
            </p:cNvPr>
            <p:cNvCxnSpPr>
              <a:cxnSpLocks/>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193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40908" cy="338554"/>
          </a:xfrm>
          <a:prstGeom prst="rect">
            <a:avLst/>
          </a:prstGeom>
          <a:noFill/>
        </p:spPr>
        <p:txBody>
          <a:bodyPr wrap="none" rtlCol="0">
            <a:spAutoFit/>
          </a:bodyPr>
          <a:lstStyle/>
          <a:p>
            <a:r>
              <a:rPr lang="en-US" altLang="ko-KR" sz="1600" dirty="0">
                <a:solidFill>
                  <a:schemeClr val="accent1"/>
                </a:solidFill>
              </a:rPr>
              <a:t>Part 4</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6433428" cy="523220"/>
          </a:xfrm>
          <a:prstGeom prst="rect">
            <a:avLst/>
          </a:prstGeom>
          <a:noFill/>
        </p:spPr>
        <p:txBody>
          <a:bodyPr wrap="none" rtlCol="0">
            <a:spAutoFit/>
          </a:bodyPr>
          <a:lstStyle/>
          <a:p>
            <a:r>
              <a:rPr lang="en-US" altLang="ko-KR" sz="2800" b="1" spc="-150" dirty="0">
                <a:solidFill>
                  <a:schemeClr val="accent1"/>
                </a:solidFill>
              </a:rPr>
              <a:t>Evaluation Metric - Hit</a:t>
            </a:r>
            <a:r>
              <a:rPr lang="ko-KR" altLang="en-US" sz="2800" b="1" spc="-150" dirty="0">
                <a:solidFill>
                  <a:schemeClr val="accent1"/>
                </a:solidFill>
              </a:rPr>
              <a:t> </a:t>
            </a:r>
            <a:r>
              <a:rPr lang="en-US" altLang="ko-KR" sz="2800" b="1" spc="-150" dirty="0">
                <a:solidFill>
                  <a:schemeClr val="accent1"/>
                </a:solidFill>
              </a:rPr>
              <a:t>Ratio, Sentence Similarity</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사각형: 둥근 모서리 7">
            <a:extLst>
              <a:ext uri="{FF2B5EF4-FFF2-40B4-BE49-F238E27FC236}">
                <a16:creationId xmlns:a16="http://schemas.microsoft.com/office/drawing/2014/main" id="{FB0990D1-AD52-0AB1-5E9B-52456C997F5B}"/>
              </a:ext>
            </a:extLst>
          </p:cNvPr>
          <p:cNvSpPr/>
          <p:nvPr/>
        </p:nvSpPr>
        <p:spPr>
          <a:xfrm>
            <a:off x="531749" y="3378669"/>
            <a:ext cx="2416832"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input sentence</a:t>
            </a:r>
            <a:endParaRPr lang="ko-KR" altLang="en-US" sz="2600" dirty="0"/>
          </a:p>
        </p:txBody>
      </p:sp>
      <p:sp>
        <p:nvSpPr>
          <p:cNvPr id="10" name="화살표: 오른쪽 9">
            <a:extLst>
              <a:ext uri="{FF2B5EF4-FFF2-40B4-BE49-F238E27FC236}">
                <a16:creationId xmlns:a16="http://schemas.microsoft.com/office/drawing/2014/main" id="{2034AF24-6349-6686-E3AA-F86E69E73C3E}"/>
              </a:ext>
            </a:extLst>
          </p:cNvPr>
          <p:cNvSpPr/>
          <p:nvPr/>
        </p:nvSpPr>
        <p:spPr>
          <a:xfrm>
            <a:off x="3087069" y="3329981"/>
            <a:ext cx="774700" cy="632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480FE723-10F4-CE94-2079-FB84AFA6B51A}"/>
              </a:ext>
            </a:extLst>
          </p:cNvPr>
          <p:cNvSpPr/>
          <p:nvPr/>
        </p:nvSpPr>
        <p:spPr>
          <a:xfrm>
            <a:off x="4000257" y="3378669"/>
            <a:ext cx="2416832" cy="49055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dirty="0"/>
              <a:t>vector</a:t>
            </a:r>
            <a:endParaRPr lang="ko-KR" altLang="en-US" sz="2600" dirty="0"/>
          </a:p>
        </p:txBody>
      </p:sp>
      <p:sp>
        <p:nvSpPr>
          <p:cNvPr id="12" name="화살표: 오른쪽 11">
            <a:extLst>
              <a:ext uri="{FF2B5EF4-FFF2-40B4-BE49-F238E27FC236}">
                <a16:creationId xmlns:a16="http://schemas.microsoft.com/office/drawing/2014/main" id="{2C8E5926-FD3A-AB16-8291-2C7194AAB4B0}"/>
              </a:ext>
            </a:extLst>
          </p:cNvPr>
          <p:cNvSpPr/>
          <p:nvPr/>
        </p:nvSpPr>
        <p:spPr>
          <a:xfrm rot="20330986">
            <a:off x="6588445" y="2448380"/>
            <a:ext cx="1243856" cy="5834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987A467-68F2-7C3B-BBC6-B5A72AD21824}"/>
              </a:ext>
            </a:extLst>
          </p:cNvPr>
          <p:cNvSpPr/>
          <p:nvPr/>
        </p:nvSpPr>
        <p:spPr>
          <a:xfrm>
            <a:off x="8191744" y="832030"/>
            <a:ext cx="2019046" cy="432003"/>
          </a:xfrm>
          <a:prstGeom prst="roundRect">
            <a:avLst>
              <a:gd name="adj" fmla="val 17102"/>
            </a:avLst>
          </a:prstGeom>
          <a:solidFill>
            <a:schemeClr val="tx1"/>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emoticon 1</a:t>
            </a:r>
            <a:endParaRPr lang="ko-KR" altLang="en-US" sz="2400" dirty="0"/>
          </a:p>
        </p:txBody>
      </p:sp>
      <p:sp>
        <p:nvSpPr>
          <p:cNvPr id="14" name="사각형: 둥근 모서리 13">
            <a:extLst>
              <a:ext uri="{FF2B5EF4-FFF2-40B4-BE49-F238E27FC236}">
                <a16:creationId xmlns:a16="http://schemas.microsoft.com/office/drawing/2014/main" id="{98662CD7-7CC7-6ED0-4875-7B89527CA6E1}"/>
              </a:ext>
            </a:extLst>
          </p:cNvPr>
          <p:cNvSpPr/>
          <p:nvPr/>
        </p:nvSpPr>
        <p:spPr>
          <a:xfrm>
            <a:off x="8191744" y="1307349"/>
            <a:ext cx="2019046" cy="432003"/>
          </a:xfrm>
          <a:prstGeom prst="roundRect">
            <a:avLst>
              <a:gd name="adj" fmla="val 17102"/>
            </a:avLst>
          </a:prstGeom>
          <a:solidFill>
            <a:schemeClr val="tx1"/>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emoticon 2</a:t>
            </a:r>
            <a:endParaRPr lang="ko-KR" altLang="en-US" sz="2400" dirty="0"/>
          </a:p>
        </p:txBody>
      </p:sp>
      <p:sp>
        <p:nvSpPr>
          <p:cNvPr id="15" name="사각형: 둥근 모서리 14">
            <a:extLst>
              <a:ext uri="{FF2B5EF4-FFF2-40B4-BE49-F238E27FC236}">
                <a16:creationId xmlns:a16="http://schemas.microsoft.com/office/drawing/2014/main" id="{E2E9E975-2567-8094-1203-B785146D27D9}"/>
              </a:ext>
            </a:extLst>
          </p:cNvPr>
          <p:cNvSpPr/>
          <p:nvPr/>
        </p:nvSpPr>
        <p:spPr>
          <a:xfrm>
            <a:off x="8191744" y="1782668"/>
            <a:ext cx="2019046" cy="432003"/>
          </a:xfrm>
          <a:prstGeom prst="roundRect">
            <a:avLst>
              <a:gd name="adj" fmla="val 17102"/>
            </a:avLst>
          </a:prstGeom>
          <a:solidFill>
            <a:schemeClr val="tx1"/>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emoticon 3</a:t>
            </a:r>
            <a:endParaRPr lang="ko-KR" altLang="en-US" sz="2400" dirty="0"/>
          </a:p>
        </p:txBody>
      </p:sp>
      <p:sp>
        <p:nvSpPr>
          <p:cNvPr id="16" name="사각형: 둥근 모서리 15">
            <a:extLst>
              <a:ext uri="{FF2B5EF4-FFF2-40B4-BE49-F238E27FC236}">
                <a16:creationId xmlns:a16="http://schemas.microsoft.com/office/drawing/2014/main" id="{C00DFAB6-12B6-B660-38AF-7526E8468335}"/>
              </a:ext>
            </a:extLst>
          </p:cNvPr>
          <p:cNvSpPr/>
          <p:nvPr/>
        </p:nvSpPr>
        <p:spPr>
          <a:xfrm>
            <a:off x="8191744" y="2257987"/>
            <a:ext cx="2019046" cy="432003"/>
          </a:xfrm>
          <a:prstGeom prst="roundRect">
            <a:avLst>
              <a:gd name="adj" fmla="val 17102"/>
            </a:avLst>
          </a:prstGeom>
          <a:solidFill>
            <a:schemeClr val="tx1"/>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emoticon 4</a:t>
            </a:r>
            <a:endParaRPr lang="ko-KR" altLang="en-US" sz="2400" dirty="0"/>
          </a:p>
        </p:txBody>
      </p:sp>
      <p:sp>
        <p:nvSpPr>
          <p:cNvPr id="17" name="사각형: 둥근 모서리 16">
            <a:extLst>
              <a:ext uri="{FF2B5EF4-FFF2-40B4-BE49-F238E27FC236}">
                <a16:creationId xmlns:a16="http://schemas.microsoft.com/office/drawing/2014/main" id="{373DC31A-3AB9-65FB-6BA4-65B655B05CBD}"/>
              </a:ext>
            </a:extLst>
          </p:cNvPr>
          <p:cNvSpPr/>
          <p:nvPr/>
        </p:nvSpPr>
        <p:spPr>
          <a:xfrm>
            <a:off x="8191744" y="2748546"/>
            <a:ext cx="2019046" cy="432003"/>
          </a:xfrm>
          <a:prstGeom prst="roundRect">
            <a:avLst>
              <a:gd name="adj" fmla="val 17102"/>
            </a:avLst>
          </a:prstGeom>
          <a:solidFill>
            <a:schemeClr val="tx1"/>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emoticon 5</a:t>
            </a:r>
            <a:endParaRPr lang="ko-KR" altLang="en-US" sz="2400" dirty="0"/>
          </a:p>
        </p:txBody>
      </p:sp>
      <p:sp>
        <p:nvSpPr>
          <p:cNvPr id="18" name="TextBox 17">
            <a:extLst>
              <a:ext uri="{FF2B5EF4-FFF2-40B4-BE49-F238E27FC236}">
                <a16:creationId xmlns:a16="http://schemas.microsoft.com/office/drawing/2014/main" id="{88684248-27E3-3439-7D95-ABDE70303D45}"/>
              </a:ext>
            </a:extLst>
          </p:cNvPr>
          <p:cNvSpPr txBox="1"/>
          <p:nvPr/>
        </p:nvSpPr>
        <p:spPr>
          <a:xfrm>
            <a:off x="10338304" y="846558"/>
            <a:ext cx="572372" cy="369332"/>
          </a:xfrm>
          <a:prstGeom prst="rect">
            <a:avLst/>
          </a:prstGeom>
          <a:noFill/>
        </p:spPr>
        <p:txBody>
          <a:bodyPr wrap="square" rtlCol="0">
            <a:spAutoFit/>
          </a:bodyPr>
          <a:lstStyle/>
          <a:p>
            <a:r>
              <a:rPr lang="en-US" altLang="ko-KR" dirty="0"/>
              <a:t>Hit!</a:t>
            </a:r>
            <a:endParaRPr lang="ko-KR" altLang="en-US" dirty="0"/>
          </a:p>
        </p:txBody>
      </p:sp>
      <p:sp>
        <p:nvSpPr>
          <p:cNvPr id="19" name="TextBox 18">
            <a:extLst>
              <a:ext uri="{FF2B5EF4-FFF2-40B4-BE49-F238E27FC236}">
                <a16:creationId xmlns:a16="http://schemas.microsoft.com/office/drawing/2014/main" id="{D3FB7971-DBD5-7FD7-F0AD-5531A455BB9B}"/>
              </a:ext>
            </a:extLst>
          </p:cNvPr>
          <p:cNvSpPr txBox="1"/>
          <p:nvPr/>
        </p:nvSpPr>
        <p:spPr>
          <a:xfrm>
            <a:off x="10338304" y="1814003"/>
            <a:ext cx="502571" cy="369332"/>
          </a:xfrm>
          <a:prstGeom prst="rect">
            <a:avLst/>
          </a:prstGeom>
          <a:noFill/>
        </p:spPr>
        <p:txBody>
          <a:bodyPr wrap="square" rtlCol="0">
            <a:spAutoFit/>
          </a:bodyPr>
          <a:lstStyle/>
          <a:p>
            <a:r>
              <a:rPr lang="en-US" altLang="ko-KR" dirty="0"/>
              <a:t>Hit!</a:t>
            </a:r>
            <a:endParaRPr lang="ko-KR" altLang="en-US" dirty="0"/>
          </a:p>
        </p:txBody>
      </p:sp>
      <p:sp>
        <p:nvSpPr>
          <p:cNvPr id="20" name="TextBox 19">
            <a:extLst>
              <a:ext uri="{FF2B5EF4-FFF2-40B4-BE49-F238E27FC236}">
                <a16:creationId xmlns:a16="http://schemas.microsoft.com/office/drawing/2014/main" id="{16034546-FFA9-A56C-E339-7C3F452F7CEC}"/>
              </a:ext>
            </a:extLst>
          </p:cNvPr>
          <p:cNvSpPr txBox="1"/>
          <p:nvPr/>
        </p:nvSpPr>
        <p:spPr>
          <a:xfrm>
            <a:off x="10338304" y="2304863"/>
            <a:ext cx="572372" cy="369332"/>
          </a:xfrm>
          <a:prstGeom prst="rect">
            <a:avLst/>
          </a:prstGeom>
          <a:noFill/>
        </p:spPr>
        <p:txBody>
          <a:bodyPr wrap="square" rtlCol="0">
            <a:spAutoFit/>
          </a:bodyPr>
          <a:lstStyle/>
          <a:p>
            <a:r>
              <a:rPr lang="en-US" altLang="ko-KR" dirty="0"/>
              <a:t>Hit!</a:t>
            </a:r>
            <a:endParaRPr lang="ko-KR" altLang="en-US" dirty="0"/>
          </a:p>
        </p:txBody>
      </p:sp>
      <p:sp>
        <p:nvSpPr>
          <p:cNvPr id="27" name="화살표: 오른쪽 26">
            <a:extLst>
              <a:ext uri="{FF2B5EF4-FFF2-40B4-BE49-F238E27FC236}">
                <a16:creationId xmlns:a16="http://schemas.microsoft.com/office/drawing/2014/main" id="{0E7CF704-FCEB-1AC7-9C26-8297D84A62C6}"/>
              </a:ext>
            </a:extLst>
          </p:cNvPr>
          <p:cNvSpPr/>
          <p:nvPr/>
        </p:nvSpPr>
        <p:spPr>
          <a:xfrm rot="1813856">
            <a:off x="6587381" y="4361715"/>
            <a:ext cx="1243856" cy="5834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D4E60A1C-3C13-EE3A-E757-DDEA40EADA8B}"/>
              </a:ext>
            </a:extLst>
          </p:cNvPr>
          <p:cNvSpPr txBox="1"/>
          <p:nvPr/>
        </p:nvSpPr>
        <p:spPr>
          <a:xfrm>
            <a:off x="5517050" y="2115275"/>
            <a:ext cx="1314655" cy="523220"/>
          </a:xfrm>
          <a:prstGeom prst="rect">
            <a:avLst/>
          </a:prstGeom>
          <a:noFill/>
        </p:spPr>
        <p:txBody>
          <a:bodyPr wrap="none" rtlCol="0">
            <a:spAutoFit/>
          </a:bodyPr>
          <a:lstStyle/>
          <a:p>
            <a:r>
              <a:rPr lang="en-US" altLang="ko-KR" sz="2800" b="1" spc="-150" dirty="0">
                <a:solidFill>
                  <a:schemeClr val="accent1"/>
                </a:solidFill>
              </a:rPr>
              <a:t>Hit</a:t>
            </a:r>
            <a:r>
              <a:rPr lang="ko-KR" altLang="en-US" sz="2800" b="1" spc="-150" dirty="0">
                <a:solidFill>
                  <a:schemeClr val="accent1"/>
                </a:solidFill>
              </a:rPr>
              <a:t> </a:t>
            </a:r>
            <a:r>
              <a:rPr lang="en-US" altLang="ko-KR" sz="2800" b="1" spc="-150" dirty="0">
                <a:solidFill>
                  <a:schemeClr val="accent1"/>
                </a:solidFill>
              </a:rPr>
              <a:t>Ratio</a:t>
            </a:r>
            <a:endParaRPr lang="ko-KR" altLang="en-US" sz="2800" b="1" spc="-150" dirty="0">
              <a:solidFill>
                <a:schemeClr val="accent1"/>
              </a:solidFill>
            </a:endParaRPr>
          </a:p>
        </p:txBody>
      </p:sp>
      <p:sp>
        <p:nvSpPr>
          <p:cNvPr id="31" name="TextBox 30">
            <a:extLst>
              <a:ext uri="{FF2B5EF4-FFF2-40B4-BE49-F238E27FC236}">
                <a16:creationId xmlns:a16="http://schemas.microsoft.com/office/drawing/2014/main" id="{99A76E2B-4F82-4E77-E325-398D3B105C9B}"/>
              </a:ext>
            </a:extLst>
          </p:cNvPr>
          <p:cNvSpPr txBox="1"/>
          <p:nvPr/>
        </p:nvSpPr>
        <p:spPr>
          <a:xfrm>
            <a:off x="4325692" y="4691108"/>
            <a:ext cx="2682466" cy="523220"/>
          </a:xfrm>
          <a:prstGeom prst="rect">
            <a:avLst/>
          </a:prstGeom>
          <a:noFill/>
        </p:spPr>
        <p:txBody>
          <a:bodyPr wrap="none" rtlCol="0">
            <a:spAutoFit/>
          </a:bodyPr>
          <a:lstStyle/>
          <a:p>
            <a:r>
              <a:rPr lang="en-US" altLang="ko-KR" sz="2800" b="1" spc="-150" dirty="0">
                <a:solidFill>
                  <a:schemeClr val="accent1"/>
                </a:solidFill>
              </a:rPr>
              <a:t>Sentence Similarity</a:t>
            </a:r>
            <a:endParaRPr lang="ko-KR" altLang="en-US" sz="2800" b="1" spc="-150" dirty="0">
              <a:solidFill>
                <a:schemeClr val="accent1"/>
              </a:solidFill>
            </a:endParaRPr>
          </a:p>
        </p:txBody>
      </p:sp>
      <p:cxnSp>
        <p:nvCxnSpPr>
          <p:cNvPr id="33" name="직선 화살표 연결선 32">
            <a:extLst>
              <a:ext uri="{FF2B5EF4-FFF2-40B4-BE49-F238E27FC236}">
                <a16:creationId xmlns:a16="http://schemas.microsoft.com/office/drawing/2014/main" id="{9A33B906-10F6-1ECC-9F4E-85829964711B}"/>
              </a:ext>
            </a:extLst>
          </p:cNvPr>
          <p:cNvCxnSpPr>
            <a:cxnSpLocks/>
          </p:cNvCxnSpPr>
          <p:nvPr/>
        </p:nvCxnSpPr>
        <p:spPr>
          <a:xfrm flipV="1">
            <a:off x="8367109" y="6111716"/>
            <a:ext cx="2222480" cy="75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065C4855-E0B7-6292-3969-1D524BE24912}"/>
              </a:ext>
            </a:extLst>
          </p:cNvPr>
          <p:cNvCxnSpPr>
            <a:cxnSpLocks/>
          </p:cNvCxnSpPr>
          <p:nvPr/>
        </p:nvCxnSpPr>
        <p:spPr>
          <a:xfrm flipV="1">
            <a:off x="8367109" y="4113068"/>
            <a:ext cx="0" cy="2074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20211DCF-A5F5-B389-9E07-16D5E609DFCA}"/>
              </a:ext>
            </a:extLst>
          </p:cNvPr>
          <p:cNvCxnSpPr>
            <a:cxnSpLocks/>
          </p:cNvCxnSpPr>
          <p:nvPr/>
        </p:nvCxnSpPr>
        <p:spPr>
          <a:xfrm flipV="1">
            <a:off x="8414315" y="4384448"/>
            <a:ext cx="872262" cy="1727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C2E9D394-159A-D09C-ED22-7960110DF894}"/>
              </a:ext>
            </a:extLst>
          </p:cNvPr>
          <p:cNvCxnSpPr>
            <a:cxnSpLocks/>
          </p:cNvCxnSpPr>
          <p:nvPr/>
        </p:nvCxnSpPr>
        <p:spPr>
          <a:xfrm flipV="1">
            <a:off x="8386309" y="4444134"/>
            <a:ext cx="1241182" cy="171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F13C10A8-ABB0-4CBF-5AE5-AB38EAA50380}"/>
              </a:ext>
            </a:extLst>
          </p:cNvPr>
          <p:cNvCxnSpPr>
            <a:cxnSpLocks/>
          </p:cNvCxnSpPr>
          <p:nvPr/>
        </p:nvCxnSpPr>
        <p:spPr>
          <a:xfrm flipV="1">
            <a:off x="8405384" y="4653449"/>
            <a:ext cx="1539202" cy="14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3957530E-3ABA-6899-89D9-FD7C999FD04E}"/>
              </a:ext>
            </a:extLst>
          </p:cNvPr>
          <p:cNvCxnSpPr>
            <a:cxnSpLocks/>
          </p:cNvCxnSpPr>
          <p:nvPr/>
        </p:nvCxnSpPr>
        <p:spPr>
          <a:xfrm flipV="1">
            <a:off x="8367108" y="4934693"/>
            <a:ext cx="1381736" cy="126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1DAA6ABA-C6AB-2CF4-D294-1D20E89FDB7D}"/>
              </a:ext>
            </a:extLst>
          </p:cNvPr>
          <p:cNvCxnSpPr>
            <a:cxnSpLocks/>
          </p:cNvCxnSpPr>
          <p:nvPr/>
        </p:nvCxnSpPr>
        <p:spPr>
          <a:xfrm flipV="1">
            <a:off x="8414315" y="4952718"/>
            <a:ext cx="1678611" cy="120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23EE17E-58A4-383B-A4B9-CBF880114239}"/>
              </a:ext>
            </a:extLst>
          </p:cNvPr>
          <p:cNvCxnSpPr>
            <a:cxnSpLocks/>
          </p:cNvCxnSpPr>
          <p:nvPr/>
        </p:nvCxnSpPr>
        <p:spPr>
          <a:xfrm flipV="1">
            <a:off x="8366110" y="5311728"/>
            <a:ext cx="1844680" cy="84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B3913570-5D4C-E9CA-E729-1121490BF97D}"/>
              </a:ext>
            </a:extLst>
          </p:cNvPr>
          <p:cNvSpPr/>
          <p:nvPr/>
        </p:nvSpPr>
        <p:spPr>
          <a:xfrm>
            <a:off x="9509759" y="4532787"/>
            <a:ext cx="712651" cy="64408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2196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13"/>
                                        </p:tgtEl>
                                        <p:attrNameLst>
                                          <p:attrName>fillcolor</p:attrName>
                                        </p:attrNameLst>
                                      </p:cBhvr>
                                      <p:to>
                                        <a:srgbClr val="00CC00"/>
                                      </p:to>
                                    </p:animClr>
                                    <p:set>
                                      <p:cBhvr>
                                        <p:cTn id="35" dur="500" fill="hold"/>
                                        <p:tgtEl>
                                          <p:spTgt spid="13"/>
                                        </p:tgtEl>
                                        <p:attrNameLst>
                                          <p:attrName>fill.type</p:attrName>
                                        </p:attrNameLst>
                                      </p:cBhvr>
                                      <p:to>
                                        <p:strVal val="solid"/>
                                      </p:to>
                                    </p:set>
                                    <p:set>
                                      <p:cBhvr>
                                        <p:cTn id="36" dur="500" fill="hold"/>
                                        <p:tgtEl>
                                          <p:spTgt spid="1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14"/>
                                        </p:tgtEl>
                                        <p:attrNameLst>
                                          <p:attrName>fillcolor</p:attrName>
                                        </p:attrNameLst>
                                      </p:cBhvr>
                                      <p:to>
                                        <a:srgbClr val="FF3300"/>
                                      </p:to>
                                    </p:animClr>
                                    <p:set>
                                      <p:cBhvr>
                                        <p:cTn id="39" dur="500" fill="hold"/>
                                        <p:tgtEl>
                                          <p:spTgt spid="14"/>
                                        </p:tgtEl>
                                        <p:attrNameLst>
                                          <p:attrName>fill.type</p:attrName>
                                        </p:attrNameLst>
                                      </p:cBhvr>
                                      <p:to>
                                        <p:strVal val="solid"/>
                                      </p:to>
                                    </p:set>
                                    <p:set>
                                      <p:cBhvr>
                                        <p:cTn id="40" dur="500" fill="hold"/>
                                        <p:tgtEl>
                                          <p:spTgt spid="1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15"/>
                                        </p:tgtEl>
                                        <p:attrNameLst>
                                          <p:attrName>fillcolor</p:attrName>
                                        </p:attrNameLst>
                                      </p:cBhvr>
                                      <p:to>
                                        <a:srgbClr val="00CC00"/>
                                      </p:to>
                                    </p:animClr>
                                    <p:set>
                                      <p:cBhvr>
                                        <p:cTn id="43" dur="500" fill="hold"/>
                                        <p:tgtEl>
                                          <p:spTgt spid="15"/>
                                        </p:tgtEl>
                                        <p:attrNameLst>
                                          <p:attrName>fill.type</p:attrName>
                                        </p:attrNameLst>
                                      </p:cBhvr>
                                      <p:to>
                                        <p:strVal val="solid"/>
                                      </p:to>
                                    </p:set>
                                    <p:set>
                                      <p:cBhvr>
                                        <p:cTn id="44" dur="500" fill="hold"/>
                                        <p:tgtEl>
                                          <p:spTgt spid="1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500" fill="hold"/>
                                        <p:tgtEl>
                                          <p:spTgt spid="16"/>
                                        </p:tgtEl>
                                        <p:attrNameLst>
                                          <p:attrName>fillcolor</p:attrName>
                                        </p:attrNameLst>
                                      </p:cBhvr>
                                      <p:to>
                                        <a:srgbClr val="00CC00"/>
                                      </p:to>
                                    </p:animClr>
                                    <p:set>
                                      <p:cBhvr>
                                        <p:cTn id="47" dur="500" fill="hold"/>
                                        <p:tgtEl>
                                          <p:spTgt spid="16"/>
                                        </p:tgtEl>
                                        <p:attrNameLst>
                                          <p:attrName>fill.type</p:attrName>
                                        </p:attrNameLst>
                                      </p:cBhvr>
                                      <p:to>
                                        <p:strVal val="solid"/>
                                      </p:to>
                                    </p:set>
                                    <p:set>
                                      <p:cBhvr>
                                        <p:cTn id="48" dur="500" fill="hold"/>
                                        <p:tgtEl>
                                          <p:spTgt spid="16"/>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17"/>
                                        </p:tgtEl>
                                        <p:attrNameLst>
                                          <p:attrName>fillcolor</p:attrName>
                                        </p:attrNameLst>
                                      </p:cBhvr>
                                      <p:to>
                                        <a:srgbClr val="FF3300"/>
                                      </p:to>
                                    </p:animClr>
                                    <p:set>
                                      <p:cBhvr>
                                        <p:cTn id="51" dur="500" fill="hold"/>
                                        <p:tgtEl>
                                          <p:spTgt spid="17"/>
                                        </p:tgtEl>
                                        <p:attrNameLst>
                                          <p:attrName>fill.type</p:attrName>
                                        </p:attrNameLst>
                                      </p:cBhvr>
                                      <p:to>
                                        <p:strVal val="solid"/>
                                      </p:to>
                                    </p:set>
                                    <p:set>
                                      <p:cBhvr>
                                        <p:cTn id="52" dur="500" fill="hold"/>
                                        <p:tgtEl>
                                          <p:spTgt spid="1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10" presetClass="entr" presetSubtype="0"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par>
                                <p:cTn id="81" presetID="10"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par>
                                <p:cTn id="87" presetID="10"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par>
                                <p:cTn id="90" presetID="10"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7" grpId="0" animBg="1"/>
      <p:bldP spid="30" grpId="0"/>
      <p:bldP spid="31"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40908" cy="338554"/>
          </a:xfrm>
          <a:prstGeom prst="rect">
            <a:avLst/>
          </a:prstGeom>
          <a:noFill/>
        </p:spPr>
        <p:txBody>
          <a:bodyPr wrap="none" rtlCol="0">
            <a:spAutoFit/>
          </a:bodyPr>
          <a:lstStyle/>
          <a:p>
            <a:r>
              <a:rPr lang="en-US" altLang="ko-KR" sz="1600" dirty="0">
                <a:solidFill>
                  <a:schemeClr val="accent1"/>
                </a:solidFill>
              </a:rPr>
              <a:t>Part 4</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6076087" cy="523220"/>
          </a:xfrm>
          <a:prstGeom prst="rect">
            <a:avLst/>
          </a:prstGeom>
          <a:noFill/>
        </p:spPr>
        <p:txBody>
          <a:bodyPr wrap="none" rtlCol="0">
            <a:spAutoFit/>
          </a:bodyPr>
          <a:lstStyle/>
          <a:p>
            <a:r>
              <a:rPr lang="en-US" altLang="ko-KR" sz="2800" b="1" spc="-150" dirty="0">
                <a:solidFill>
                  <a:schemeClr val="accent1"/>
                </a:solidFill>
              </a:rPr>
              <a:t>Evaluation Metric – Emotion Weight Decision</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534C625E-83F0-465D-5F98-240EDDA7E68B}"/>
              </a:ext>
            </a:extLst>
          </p:cNvPr>
          <p:cNvPicPr>
            <a:picLocks noChangeAspect="1"/>
          </p:cNvPicPr>
          <p:nvPr/>
        </p:nvPicPr>
        <p:blipFill>
          <a:blip r:embed="rId3"/>
          <a:stretch>
            <a:fillRect/>
          </a:stretch>
        </p:blipFill>
        <p:spPr>
          <a:xfrm>
            <a:off x="721533" y="930728"/>
            <a:ext cx="5061593" cy="3674608"/>
          </a:xfrm>
          <a:prstGeom prst="rect">
            <a:avLst/>
          </a:prstGeom>
        </p:spPr>
      </p:pic>
      <p:sp>
        <p:nvSpPr>
          <p:cNvPr id="21" name="사각형: 둥근 모서리 20">
            <a:extLst>
              <a:ext uri="{FF2B5EF4-FFF2-40B4-BE49-F238E27FC236}">
                <a16:creationId xmlns:a16="http://schemas.microsoft.com/office/drawing/2014/main" id="{14FD8B78-D4B0-12DC-B444-19D3FDDF3489}"/>
              </a:ext>
            </a:extLst>
          </p:cNvPr>
          <p:cNvSpPr/>
          <p:nvPr/>
        </p:nvSpPr>
        <p:spPr>
          <a:xfrm>
            <a:off x="8221622" y="2832581"/>
            <a:ext cx="3200400" cy="1412052"/>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600" b="1" dirty="0"/>
              <a:t>Emotion</a:t>
            </a:r>
            <a:r>
              <a:rPr lang="ko-KR" altLang="en-US" sz="2600" b="1" dirty="0"/>
              <a:t> </a:t>
            </a:r>
            <a:r>
              <a:rPr lang="en-US" altLang="ko-KR" sz="2600" b="1" dirty="0"/>
              <a:t>Weight:</a:t>
            </a:r>
          </a:p>
          <a:p>
            <a:pPr algn="ctr"/>
            <a:r>
              <a:rPr lang="en-US" altLang="ko-KR" sz="3600" b="1" dirty="0"/>
              <a:t>0.4</a:t>
            </a:r>
            <a:endParaRPr lang="ko-KR" altLang="en-US" sz="3600" b="1" dirty="0"/>
          </a:p>
        </p:txBody>
      </p:sp>
      <p:pic>
        <p:nvPicPr>
          <p:cNvPr id="8" name="그림 7">
            <a:extLst>
              <a:ext uri="{FF2B5EF4-FFF2-40B4-BE49-F238E27FC236}">
                <a16:creationId xmlns:a16="http://schemas.microsoft.com/office/drawing/2014/main" id="{B6D96C70-DC0A-4ABD-598F-BC8A6A9A5D67}"/>
              </a:ext>
            </a:extLst>
          </p:cNvPr>
          <p:cNvPicPr>
            <a:picLocks noChangeAspect="1"/>
          </p:cNvPicPr>
          <p:nvPr/>
        </p:nvPicPr>
        <p:blipFill>
          <a:blip r:embed="rId4"/>
          <a:stretch>
            <a:fillRect/>
          </a:stretch>
        </p:blipFill>
        <p:spPr>
          <a:xfrm>
            <a:off x="630699" y="4658707"/>
            <a:ext cx="2769153" cy="2025607"/>
          </a:xfrm>
          <a:prstGeom prst="rect">
            <a:avLst/>
          </a:prstGeom>
        </p:spPr>
      </p:pic>
      <p:pic>
        <p:nvPicPr>
          <p:cNvPr id="11" name="그림 10">
            <a:extLst>
              <a:ext uri="{FF2B5EF4-FFF2-40B4-BE49-F238E27FC236}">
                <a16:creationId xmlns:a16="http://schemas.microsoft.com/office/drawing/2014/main" id="{E2DB0D77-E4CC-83C5-B8BA-E1DC980790A7}"/>
              </a:ext>
            </a:extLst>
          </p:cNvPr>
          <p:cNvPicPr>
            <a:picLocks noChangeAspect="1"/>
          </p:cNvPicPr>
          <p:nvPr/>
        </p:nvPicPr>
        <p:blipFill>
          <a:blip r:embed="rId5"/>
          <a:stretch>
            <a:fillRect/>
          </a:stretch>
        </p:blipFill>
        <p:spPr>
          <a:xfrm>
            <a:off x="3399852" y="4683515"/>
            <a:ext cx="2696148" cy="1901769"/>
          </a:xfrm>
          <a:prstGeom prst="rect">
            <a:avLst/>
          </a:prstGeom>
        </p:spPr>
      </p:pic>
      <p:sp>
        <p:nvSpPr>
          <p:cNvPr id="12" name="화살표: 오른쪽 11">
            <a:extLst>
              <a:ext uri="{FF2B5EF4-FFF2-40B4-BE49-F238E27FC236}">
                <a16:creationId xmlns:a16="http://schemas.microsoft.com/office/drawing/2014/main" id="{000F65FB-DA94-A5A0-C6C4-CC00C38F7CDF}"/>
              </a:ext>
            </a:extLst>
          </p:cNvPr>
          <p:cNvSpPr/>
          <p:nvPr/>
        </p:nvSpPr>
        <p:spPr>
          <a:xfrm>
            <a:off x="6615024" y="3287128"/>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83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40908" cy="338554"/>
          </a:xfrm>
          <a:prstGeom prst="rect">
            <a:avLst/>
          </a:prstGeom>
          <a:noFill/>
        </p:spPr>
        <p:txBody>
          <a:bodyPr wrap="none" rtlCol="0">
            <a:spAutoFit/>
          </a:bodyPr>
          <a:lstStyle/>
          <a:p>
            <a:r>
              <a:rPr lang="en-US" altLang="ko-KR" sz="1600" dirty="0">
                <a:solidFill>
                  <a:schemeClr val="accent1"/>
                </a:solidFill>
              </a:rPr>
              <a:t>Part 4</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879921" cy="523220"/>
          </a:xfrm>
          <a:prstGeom prst="rect">
            <a:avLst/>
          </a:prstGeom>
          <a:noFill/>
        </p:spPr>
        <p:txBody>
          <a:bodyPr wrap="none" rtlCol="0">
            <a:spAutoFit/>
          </a:bodyPr>
          <a:lstStyle/>
          <a:p>
            <a:r>
              <a:rPr lang="en-US" altLang="ko-KR" sz="2800" b="1" spc="-300" dirty="0">
                <a:solidFill>
                  <a:schemeClr val="accent1"/>
                </a:solidFill>
              </a:rPr>
              <a:t>Result</a:t>
            </a:r>
            <a:endParaRPr lang="ko-KR" altLang="en-US" sz="2800" b="1" spc="-30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4E62FBF3-F321-3681-8B76-06E1C576A853}"/>
              </a:ext>
            </a:extLst>
          </p:cNvPr>
          <p:cNvSpPr/>
          <p:nvPr/>
        </p:nvSpPr>
        <p:spPr>
          <a:xfrm>
            <a:off x="716147" y="2910615"/>
            <a:ext cx="2192908" cy="1321284"/>
          </a:xfrm>
          <a:prstGeom prst="roundRect">
            <a:avLst>
              <a:gd name="adj" fmla="val 171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400" dirty="0">
                <a:solidFill>
                  <a:schemeClr val="tx1"/>
                </a:solidFill>
              </a:rPr>
              <a:t>“</a:t>
            </a:r>
            <a:r>
              <a:rPr lang="ko-KR" altLang="en-US" sz="1400" dirty="0" err="1">
                <a:solidFill>
                  <a:schemeClr val="tx1"/>
                </a:solidFill>
              </a:rPr>
              <a:t>강아지랑</a:t>
            </a:r>
            <a:r>
              <a:rPr lang="ko-KR" altLang="en-US" sz="1400" dirty="0">
                <a:solidFill>
                  <a:schemeClr val="tx1"/>
                </a:solidFill>
              </a:rPr>
              <a:t> 고양이 너무 귀여워서 키우고 싶어</a:t>
            </a:r>
            <a:r>
              <a:rPr lang="en-US" altLang="ko-KR" sz="1400" dirty="0">
                <a:solidFill>
                  <a:schemeClr val="tx1"/>
                </a:solidFill>
              </a:rPr>
              <a:t>"</a:t>
            </a:r>
          </a:p>
        </p:txBody>
      </p:sp>
      <p:pic>
        <p:nvPicPr>
          <p:cNvPr id="11" name="그림 10">
            <a:extLst>
              <a:ext uri="{FF2B5EF4-FFF2-40B4-BE49-F238E27FC236}">
                <a16:creationId xmlns:a16="http://schemas.microsoft.com/office/drawing/2014/main" id="{7C37E95B-1A0D-095A-BFBC-82B27AAE4BE6}"/>
              </a:ext>
            </a:extLst>
          </p:cNvPr>
          <p:cNvPicPr>
            <a:picLocks noChangeAspect="1"/>
          </p:cNvPicPr>
          <p:nvPr/>
        </p:nvPicPr>
        <p:blipFill>
          <a:blip r:embed="rId2"/>
          <a:stretch>
            <a:fillRect/>
          </a:stretch>
        </p:blipFill>
        <p:spPr>
          <a:xfrm>
            <a:off x="4437301" y="3441318"/>
            <a:ext cx="2199576" cy="2369882"/>
          </a:xfrm>
          <a:prstGeom prst="rect">
            <a:avLst/>
          </a:prstGeom>
          <a:ln>
            <a:solidFill>
              <a:schemeClr val="tx1"/>
            </a:solidFill>
          </a:ln>
        </p:spPr>
      </p:pic>
      <p:sp>
        <p:nvSpPr>
          <p:cNvPr id="18" name="사각형: 둥근 모서리 17">
            <a:extLst>
              <a:ext uri="{FF2B5EF4-FFF2-40B4-BE49-F238E27FC236}">
                <a16:creationId xmlns:a16="http://schemas.microsoft.com/office/drawing/2014/main" id="{E36CAF68-E209-A04C-626B-811340049E85}"/>
              </a:ext>
            </a:extLst>
          </p:cNvPr>
          <p:cNvSpPr/>
          <p:nvPr/>
        </p:nvSpPr>
        <p:spPr>
          <a:xfrm>
            <a:off x="716147" y="2459768"/>
            <a:ext cx="2192908" cy="317411"/>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input sentence</a:t>
            </a:r>
            <a:endParaRPr lang="ko-KR" altLang="en-US" dirty="0"/>
          </a:p>
        </p:txBody>
      </p:sp>
      <p:sp>
        <p:nvSpPr>
          <p:cNvPr id="26" name="사각형: 둥근 모서리 25">
            <a:extLst>
              <a:ext uri="{FF2B5EF4-FFF2-40B4-BE49-F238E27FC236}">
                <a16:creationId xmlns:a16="http://schemas.microsoft.com/office/drawing/2014/main" id="{3CF428EA-ED0C-D60A-0960-52357269C53B}"/>
              </a:ext>
            </a:extLst>
          </p:cNvPr>
          <p:cNvSpPr/>
          <p:nvPr/>
        </p:nvSpPr>
        <p:spPr>
          <a:xfrm>
            <a:off x="4437301" y="1441597"/>
            <a:ext cx="2199575" cy="320561"/>
          </a:xfrm>
          <a:prstGeom prst="roundRect">
            <a:avLst>
              <a:gd name="adj" fmla="val 17102"/>
            </a:avLst>
          </a:prstGeom>
          <a:solidFill>
            <a:srgbClr val="FFC000"/>
          </a:solidFill>
          <a:ln>
            <a:solidFill>
              <a:schemeClr val="tx1"/>
            </a:solid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Emotion</a:t>
            </a:r>
            <a:r>
              <a:rPr lang="ko-KR" altLang="en-US" sz="2000" dirty="0">
                <a:solidFill>
                  <a:schemeClr val="tx1"/>
                </a:solidFill>
              </a:rPr>
              <a:t> </a:t>
            </a:r>
            <a:r>
              <a:rPr lang="en-US" altLang="ko-KR" sz="2000" dirty="0">
                <a:solidFill>
                  <a:schemeClr val="tx1"/>
                </a:solidFill>
              </a:rPr>
              <a:t>Score</a:t>
            </a:r>
            <a:endParaRPr lang="ko-KR" altLang="en-US" sz="2000" dirty="0">
              <a:solidFill>
                <a:schemeClr val="tx1"/>
              </a:solidFill>
            </a:endParaRPr>
          </a:p>
        </p:txBody>
      </p:sp>
      <p:grpSp>
        <p:nvGrpSpPr>
          <p:cNvPr id="32" name="그룹 31">
            <a:extLst>
              <a:ext uri="{FF2B5EF4-FFF2-40B4-BE49-F238E27FC236}">
                <a16:creationId xmlns:a16="http://schemas.microsoft.com/office/drawing/2014/main" id="{3E18DC47-7EA6-317E-EDC9-30D3B205BAC8}"/>
              </a:ext>
            </a:extLst>
          </p:cNvPr>
          <p:cNvGrpSpPr/>
          <p:nvPr/>
        </p:nvGrpSpPr>
        <p:grpSpPr>
          <a:xfrm>
            <a:off x="4437301" y="1857365"/>
            <a:ext cx="2199575" cy="389541"/>
            <a:chOff x="3965055" y="1548376"/>
            <a:chExt cx="4005669" cy="667595"/>
          </a:xfrm>
        </p:grpSpPr>
        <p:sp>
          <p:nvSpPr>
            <p:cNvPr id="31" name="직사각형 30">
              <a:extLst>
                <a:ext uri="{FF2B5EF4-FFF2-40B4-BE49-F238E27FC236}">
                  <a16:creationId xmlns:a16="http://schemas.microsoft.com/office/drawing/2014/main" id="{F624F38C-2419-C70A-25BA-0D3D033EE964}"/>
                </a:ext>
              </a:extLst>
            </p:cNvPr>
            <p:cNvSpPr/>
            <p:nvPr/>
          </p:nvSpPr>
          <p:spPr>
            <a:xfrm>
              <a:off x="3965055" y="1548376"/>
              <a:ext cx="4005669" cy="66759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a:extLst>
                <a:ext uri="{FF2B5EF4-FFF2-40B4-BE49-F238E27FC236}">
                  <a16:creationId xmlns:a16="http://schemas.microsoft.com/office/drawing/2014/main" id="{93EAB267-2E47-0DD7-CEF9-C792F5EA2A94}"/>
                </a:ext>
              </a:extLst>
            </p:cNvPr>
            <p:cNvPicPr>
              <a:picLocks noChangeAspect="1"/>
            </p:cNvPicPr>
            <p:nvPr/>
          </p:nvPicPr>
          <p:blipFill rotWithShape="1">
            <a:blip r:embed="rId3"/>
            <a:srcRect r="50005" b="1443"/>
            <a:stretch/>
          </p:blipFill>
          <p:spPr>
            <a:xfrm>
              <a:off x="3965867" y="1548376"/>
              <a:ext cx="4004857" cy="328560"/>
            </a:xfrm>
            <a:prstGeom prst="rect">
              <a:avLst/>
            </a:prstGeom>
          </p:spPr>
        </p:pic>
        <p:pic>
          <p:nvPicPr>
            <p:cNvPr id="27" name="그림 26">
              <a:extLst>
                <a:ext uri="{FF2B5EF4-FFF2-40B4-BE49-F238E27FC236}">
                  <a16:creationId xmlns:a16="http://schemas.microsoft.com/office/drawing/2014/main" id="{CCB53652-B577-12C3-8738-C33F82B2C3FA}"/>
                </a:ext>
              </a:extLst>
            </p:cNvPr>
            <p:cNvPicPr>
              <a:picLocks noChangeAspect="1"/>
            </p:cNvPicPr>
            <p:nvPr/>
          </p:nvPicPr>
          <p:blipFill rotWithShape="1">
            <a:blip r:embed="rId3"/>
            <a:srcRect l="49995" t="-1697" b="-1"/>
            <a:stretch/>
          </p:blipFill>
          <p:spPr>
            <a:xfrm>
              <a:off x="3965056" y="1876936"/>
              <a:ext cx="4005668" cy="339035"/>
            </a:xfrm>
            <a:prstGeom prst="rect">
              <a:avLst/>
            </a:prstGeom>
          </p:spPr>
        </p:pic>
      </p:grpSp>
      <p:sp>
        <p:nvSpPr>
          <p:cNvPr id="28" name="사각형: 둥근 모서리 27">
            <a:extLst>
              <a:ext uri="{FF2B5EF4-FFF2-40B4-BE49-F238E27FC236}">
                <a16:creationId xmlns:a16="http://schemas.microsoft.com/office/drawing/2014/main" id="{DB9B5A16-70A6-1409-8CED-A7BECC43FDEF}"/>
              </a:ext>
            </a:extLst>
          </p:cNvPr>
          <p:cNvSpPr/>
          <p:nvPr/>
        </p:nvSpPr>
        <p:spPr>
          <a:xfrm>
            <a:off x="4437301" y="3006289"/>
            <a:ext cx="2199576" cy="320562"/>
          </a:xfrm>
          <a:prstGeom prst="roundRect">
            <a:avLst>
              <a:gd name="adj" fmla="val 17102"/>
            </a:avLst>
          </a:prstGeom>
          <a:solidFill>
            <a:srgbClr val="8267C5"/>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Sentence Embedding</a:t>
            </a:r>
            <a:endParaRPr lang="ko-KR" altLang="en-US" sz="1600" dirty="0"/>
          </a:p>
        </p:txBody>
      </p:sp>
      <p:sp>
        <p:nvSpPr>
          <p:cNvPr id="2" name="화살표: 오른쪽 1">
            <a:extLst>
              <a:ext uri="{FF2B5EF4-FFF2-40B4-BE49-F238E27FC236}">
                <a16:creationId xmlns:a16="http://schemas.microsoft.com/office/drawing/2014/main" id="{7EBC8658-6E11-0C2A-0AB2-F16A0941F8EB}"/>
              </a:ext>
            </a:extLst>
          </p:cNvPr>
          <p:cNvSpPr/>
          <p:nvPr/>
        </p:nvSpPr>
        <p:spPr>
          <a:xfrm rot="19555907">
            <a:off x="3441991" y="2292458"/>
            <a:ext cx="494701" cy="302110"/>
          </a:xfrm>
          <a:prstGeom prst="rightArrow">
            <a:avLst>
              <a:gd name="adj1" fmla="val 30791"/>
              <a:gd name="adj2" fmla="val 51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E945DA06-0293-E0FF-B1A7-2061A81D2399}"/>
              </a:ext>
            </a:extLst>
          </p:cNvPr>
          <p:cNvSpPr/>
          <p:nvPr/>
        </p:nvSpPr>
        <p:spPr>
          <a:xfrm rot="1750938">
            <a:off x="3425828" y="3482634"/>
            <a:ext cx="494701" cy="302110"/>
          </a:xfrm>
          <a:prstGeom prst="rightArrow">
            <a:avLst>
              <a:gd name="adj1" fmla="val 30791"/>
              <a:gd name="adj2" fmla="val 51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AE4F9F91-3FFA-6E3E-9E86-57D5DE537100}"/>
              </a:ext>
            </a:extLst>
          </p:cNvPr>
          <p:cNvSpPr/>
          <p:nvPr/>
        </p:nvSpPr>
        <p:spPr>
          <a:xfrm>
            <a:off x="8132793" y="1622092"/>
            <a:ext cx="2842063" cy="320562"/>
          </a:xfrm>
          <a:prstGeom prst="roundRect">
            <a:avLst>
              <a:gd name="adj" fmla="val 17102"/>
            </a:avLst>
          </a:prstGeom>
          <a:gradFill>
            <a:gsLst>
              <a:gs pos="0">
                <a:srgbClr val="FFC000"/>
              </a:gs>
              <a:gs pos="100000">
                <a:srgbClr val="8267C5"/>
              </a:gs>
            </a:gsLst>
            <a:lin ang="0" scaled="1"/>
          </a:gra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Normalize, Weight, </a:t>
            </a:r>
            <a:r>
              <a:rPr lang="en-US" altLang="ko-KR" sz="1600" dirty="0" err="1"/>
              <a:t>Concate</a:t>
            </a:r>
            <a:endParaRPr lang="ko-KR" altLang="en-US" sz="1600" dirty="0"/>
          </a:p>
        </p:txBody>
      </p:sp>
      <p:sp>
        <p:nvSpPr>
          <p:cNvPr id="15" name="화살표: 오른쪽 14">
            <a:extLst>
              <a:ext uri="{FF2B5EF4-FFF2-40B4-BE49-F238E27FC236}">
                <a16:creationId xmlns:a16="http://schemas.microsoft.com/office/drawing/2014/main" id="{F33C5D08-FA57-3D29-520C-364117FBDDD1}"/>
              </a:ext>
            </a:extLst>
          </p:cNvPr>
          <p:cNvSpPr/>
          <p:nvPr/>
        </p:nvSpPr>
        <p:spPr>
          <a:xfrm rot="20622407">
            <a:off x="7095435" y="3444840"/>
            <a:ext cx="494701" cy="302110"/>
          </a:xfrm>
          <a:prstGeom prst="rightArrow">
            <a:avLst>
              <a:gd name="adj1" fmla="val 30791"/>
              <a:gd name="adj2" fmla="val 51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9117E857-B77F-E6ED-ED8F-87151D0CB8D8}"/>
              </a:ext>
            </a:extLst>
          </p:cNvPr>
          <p:cNvSpPr/>
          <p:nvPr/>
        </p:nvSpPr>
        <p:spPr>
          <a:xfrm rot="1149476">
            <a:off x="7074965" y="2135386"/>
            <a:ext cx="494701" cy="302110"/>
          </a:xfrm>
          <a:prstGeom prst="rightArrow">
            <a:avLst>
              <a:gd name="adj1" fmla="val 30791"/>
              <a:gd name="adj2" fmla="val 51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81C5D8C0-FBB1-5B6A-D3FE-62BD31CFF1B8}"/>
              </a:ext>
            </a:extLst>
          </p:cNvPr>
          <p:cNvPicPr>
            <a:picLocks noChangeAspect="1"/>
          </p:cNvPicPr>
          <p:nvPr/>
        </p:nvPicPr>
        <p:blipFill>
          <a:blip r:embed="rId4"/>
          <a:stretch>
            <a:fillRect/>
          </a:stretch>
        </p:blipFill>
        <p:spPr>
          <a:xfrm>
            <a:off x="8132793" y="2100126"/>
            <a:ext cx="2842064" cy="3711074"/>
          </a:xfrm>
          <a:prstGeom prst="rect">
            <a:avLst/>
          </a:prstGeom>
          <a:ln>
            <a:solidFill>
              <a:schemeClr val="tx1"/>
            </a:solidFill>
          </a:ln>
        </p:spPr>
      </p:pic>
      <p:sp>
        <p:nvSpPr>
          <p:cNvPr id="24" name="TextBox 23">
            <a:extLst>
              <a:ext uri="{FF2B5EF4-FFF2-40B4-BE49-F238E27FC236}">
                <a16:creationId xmlns:a16="http://schemas.microsoft.com/office/drawing/2014/main" id="{35C59C29-A270-47ED-E426-89DEF72F9FEA}"/>
              </a:ext>
            </a:extLst>
          </p:cNvPr>
          <p:cNvSpPr txBox="1"/>
          <p:nvPr/>
        </p:nvSpPr>
        <p:spPr>
          <a:xfrm>
            <a:off x="5278490" y="2344436"/>
            <a:ext cx="817510" cy="369332"/>
          </a:xfrm>
          <a:prstGeom prst="rect">
            <a:avLst/>
          </a:prstGeom>
          <a:noFill/>
        </p:spPr>
        <p:txBody>
          <a:bodyPr wrap="square" rtlCol="0">
            <a:spAutoFit/>
          </a:bodyPr>
          <a:lstStyle/>
          <a:p>
            <a:r>
              <a:rPr lang="en-US" altLang="ko-KR" dirty="0"/>
              <a:t>(4, )</a:t>
            </a:r>
            <a:endParaRPr lang="ko-KR" altLang="en-US" dirty="0"/>
          </a:p>
        </p:txBody>
      </p:sp>
      <p:sp>
        <p:nvSpPr>
          <p:cNvPr id="29" name="TextBox 28">
            <a:extLst>
              <a:ext uri="{FF2B5EF4-FFF2-40B4-BE49-F238E27FC236}">
                <a16:creationId xmlns:a16="http://schemas.microsoft.com/office/drawing/2014/main" id="{0B0A5421-CFA4-9483-8F9D-753DF74527A7}"/>
              </a:ext>
            </a:extLst>
          </p:cNvPr>
          <p:cNvSpPr txBox="1"/>
          <p:nvPr/>
        </p:nvSpPr>
        <p:spPr>
          <a:xfrm>
            <a:off x="5128333" y="5838079"/>
            <a:ext cx="817510" cy="369332"/>
          </a:xfrm>
          <a:prstGeom prst="rect">
            <a:avLst/>
          </a:prstGeom>
          <a:noFill/>
        </p:spPr>
        <p:txBody>
          <a:bodyPr wrap="square" rtlCol="0">
            <a:spAutoFit/>
          </a:bodyPr>
          <a:lstStyle/>
          <a:p>
            <a:r>
              <a:rPr lang="en-US" altLang="ko-KR" dirty="0"/>
              <a:t>(768, )</a:t>
            </a:r>
            <a:endParaRPr lang="ko-KR" altLang="en-US" dirty="0"/>
          </a:p>
        </p:txBody>
      </p:sp>
      <p:sp>
        <p:nvSpPr>
          <p:cNvPr id="33" name="TextBox 32">
            <a:extLst>
              <a:ext uri="{FF2B5EF4-FFF2-40B4-BE49-F238E27FC236}">
                <a16:creationId xmlns:a16="http://schemas.microsoft.com/office/drawing/2014/main" id="{580D87EC-FB9C-BE47-1CF3-2827F243B995}"/>
              </a:ext>
            </a:extLst>
          </p:cNvPr>
          <p:cNvSpPr txBox="1"/>
          <p:nvPr/>
        </p:nvSpPr>
        <p:spPr>
          <a:xfrm>
            <a:off x="9170240" y="5838079"/>
            <a:ext cx="817510" cy="369332"/>
          </a:xfrm>
          <a:prstGeom prst="rect">
            <a:avLst/>
          </a:prstGeom>
          <a:noFill/>
        </p:spPr>
        <p:txBody>
          <a:bodyPr wrap="square" rtlCol="0">
            <a:spAutoFit/>
          </a:bodyPr>
          <a:lstStyle/>
          <a:p>
            <a:r>
              <a:rPr lang="en-US" altLang="ko-KR" dirty="0"/>
              <a:t>(772, )</a:t>
            </a:r>
            <a:endParaRPr lang="ko-KR" altLang="en-US" dirty="0"/>
          </a:p>
        </p:txBody>
      </p:sp>
    </p:spTree>
    <p:extLst>
      <p:ext uri="{BB962C8B-B14F-4D97-AF65-F5344CB8AC3E}">
        <p14:creationId xmlns:p14="http://schemas.microsoft.com/office/powerpoint/2010/main" val="151368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6" grpId="0" animBg="1"/>
      <p:bldP spid="28" grpId="0" animBg="1"/>
      <p:bldP spid="2" grpId="0" animBg="1"/>
      <p:bldP spid="10" grpId="0" animBg="1"/>
      <p:bldP spid="12" grpId="0" animBg="1"/>
      <p:bldP spid="15" grpId="0" animBg="1"/>
      <p:bldP spid="16" grpId="0" animBg="1"/>
      <p:bldP spid="24" grpId="0"/>
      <p:bldP spid="29"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695F5617-8CB3-2C90-D484-7E78AF629F77}"/>
              </a:ext>
            </a:extLst>
          </p:cNvPr>
          <p:cNvCxnSpPr/>
          <p:nvPr/>
        </p:nvCxnSpPr>
        <p:spPr>
          <a:xfrm>
            <a:off x="144378" y="176464"/>
            <a:ext cx="12060000" cy="0"/>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8B4A3B93-1F0C-9A0F-F5F7-F4FD3957F3AF}"/>
              </a:ext>
            </a:extLst>
          </p:cNvPr>
          <p:cNvCxnSpPr/>
          <p:nvPr/>
        </p:nvCxnSpPr>
        <p:spPr>
          <a:xfrm>
            <a:off x="144378" y="6705601"/>
            <a:ext cx="12060000" cy="0"/>
          </a:xfrm>
          <a:prstGeom prst="lin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48DE9C-B5AD-BAA4-4EBD-53FA1916E9A2}"/>
              </a:ext>
            </a:extLst>
          </p:cNvPr>
          <p:cNvSpPr txBox="1"/>
          <p:nvPr/>
        </p:nvSpPr>
        <p:spPr>
          <a:xfrm>
            <a:off x="1229707" y="721892"/>
            <a:ext cx="3516219" cy="646331"/>
          </a:xfrm>
          <a:prstGeom prst="rect">
            <a:avLst/>
          </a:prstGeom>
          <a:noFill/>
        </p:spPr>
        <p:txBody>
          <a:bodyPr wrap="none" rtlCol="0">
            <a:spAutoFit/>
          </a:bodyPr>
          <a:lstStyle/>
          <a:p>
            <a:r>
              <a:rPr lang="en-US" altLang="ko-KR" sz="3600" b="1" dirty="0">
                <a:solidFill>
                  <a:schemeClr val="accent1"/>
                </a:solidFill>
                <a:latin typeface="+mj-ea"/>
                <a:ea typeface="+mj-ea"/>
              </a:rPr>
              <a:t>Table of Contents</a:t>
            </a:r>
            <a:endParaRPr lang="ko-KR" altLang="en-US" sz="3600" b="1" dirty="0">
              <a:solidFill>
                <a:schemeClr val="accent1"/>
              </a:solidFill>
              <a:latin typeface="+mj-ea"/>
              <a:ea typeface="+mj-ea"/>
            </a:endParaRPr>
          </a:p>
        </p:txBody>
      </p:sp>
      <p:sp>
        <p:nvSpPr>
          <p:cNvPr id="7" name="TextBox 6">
            <a:extLst>
              <a:ext uri="{FF2B5EF4-FFF2-40B4-BE49-F238E27FC236}">
                <a16:creationId xmlns:a16="http://schemas.microsoft.com/office/drawing/2014/main" id="{CE308183-DB54-F711-9B69-C8C5752AF7AF}"/>
              </a:ext>
            </a:extLst>
          </p:cNvPr>
          <p:cNvSpPr txBox="1"/>
          <p:nvPr/>
        </p:nvSpPr>
        <p:spPr>
          <a:xfrm>
            <a:off x="1094247" y="2343248"/>
            <a:ext cx="314510" cy="400110"/>
          </a:xfrm>
          <a:prstGeom prst="rect">
            <a:avLst/>
          </a:prstGeom>
          <a:noFill/>
        </p:spPr>
        <p:txBody>
          <a:bodyPr wrap="none" rtlCol="0">
            <a:spAutoFit/>
          </a:bodyPr>
          <a:lstStyle/>
          <a:p>
            <a:r>
              <a:rPr lang="en-US" altLang="ko-KR" sz="2000" b="1" dirty="0">
                <a:solidFill>
                  <a:schemeClr val="accent1"/>
                </a:solidFill>
              </a:rPr>
              <a:t>1</a:t>
            </a:r>
            <a:endParaRPr lang="ko-KR" altLang="en-US" sz="2000" b="1" dirty="0">
              <a:solidFill>
                <a:schemeClr val="accent1"/>
              </a:solidFill>
            </a:endParaRPr>
          </a:p>
        </p:txBody>
      </p:sp>
      <p:sp>
        <p:nvSpPr>
          <p:cNvPr id="8" name="TextBox 7">
            <a:extLst>
              <a:ext uri="{FF2B5EF4-FFF2-40B4-BE49-F238E27FC236}">
                <a16:creationId xmlns:a16="http://schemas.microsoft.com/office/drawing/2014/main" id="{BC5F8E78-68AC-B048-5336-EE835D4169E6}"/>
              </a:ext>
            </a:extLst>
          </p:cNvPr>
          <p:cNvSpPr txBox="1"/>
          <p:nvPr/>
        </p:nvSpPr>
        <p:spPr>
          <a:xfrm>
            <a:off x="1823007" y="2281693"/>
            <a:ext cx="2044470" cy="523220"/>
          </a:xfrm>
          <a:prstGeom prst="rect">
            <a:avLst/>
          </a:prstGeom>
          <a:noFill/>
        </p:spPr>
        <p:txBody>
          <a:bodyPr wrap="none" rtlCol="0">
            <a:spAutoFit/>
          </a:bodyPr>
          <a:lstStyle/>
          <a:p>
            <a:r>
              <a:rPr lang="en-US" altLang="ko-KR" sz="2800" b="1" dirty="0">
                <a:solidFill>
                  <a:schemeClr val="accent1"/>
                </a:solidFill>
              </a:rPr>
              <a:t>Introduction</a:t>
            </a:r>
            <a:endParaRPr lang="ko-KR" altLang="en-US" sz="2800" b="1" dirty="0">
              <a:solidFill>
                <a:schemeClr val="accent1"/>
              </a:solidFill>
            </a:endParaRPr>
          </a:p>
        </p:txBody>
      </p:sp>
      <p:sp>
        <p:nvSpPr>
          <p:cNvPr id="9" name="TextBox 8">
            <a:extLst>
              <a:ext uri="{FF2B5EF4-FFF2-40B4-BE49-F238E27FC236}">
                <a16:creationId xmlns:a16="http://schemas.microsoft.com/office/drawing/2014/main" id="{313F5BEB-A29E-EC98-4681-67E53CB0B3C2}"/>
              </a:ext>
            </a:extLst>
          </p:cNvPr>
          <p:cNvSpPr txBox="1"/>
          <p:nvPr/>
        </p:nvSpPr>
        <p:spPr>
          <a:xfrm>
            <a:off x="1094247" y="3259046"/>
            <a:ext cx="314510" cy="400110"/>
          </a:xfrm>
          <a:prstGeom prst="rect">
            <a:avLst/>
          </a:prstGeom>
          <a:noFill/>
        </p:spPr>
        <p:txBody>
          <a:bodyPr wrap="none" rtlCol="0">
            <a:spAutoFit/>
          </a:bodyPr>
          <a:lstStyle/>
          <a:p>
            <a:r>
              <a:rPr lang="en-US" altLang="ko-KR" sz="2000" b="1" dirty="0">
                <a:solidFill>
                  <a:schemeClr val="accent1"/>
                </a:solidFill>
              </a:rPr>
              <a:t>2</a:t>
            </a:r>
            <a:endParaRPr lang="ko-KR" altLang="en-US" sz="2000" b="1" dirty="0">
              <a:solidFill>
                <a:schemeClr val="accent1"/>
              </a:solidFill>
            </a:endParaRPr>
          </a:p>
        </p:txBody>
      </p:sp>
      <p:sp>
        <p:nvSpPr>
          <p:cNvPr id="10" name="TextBox 9">
            <a:extLst>
              <a:ext uri="{FF2B5EF4-FFF2-40B4-BE49-F238E27FC236}">
                <a16:creationId xmlns:a16="http://schemas.microsoft.com/office/drawing/2014/main" id="{15EF1453-BC33-8329-E803-35808F5E93AA}"/>
              </a:ext>
            </a:extLst>
          </p:cNvPr>
          <p:cNvSpPr txBox="1"/>
          <p:nvPr/>
        </p:nvSpPr>
        <p:spPr>
          <a:xfrm>
            <a:off x="1823007" y="3197491"/>
            <a:ext cx="4000134" cy="523220"/>
          </a:xfrm>
          <a:prstGeom prst="rect">
            <a:avLst/>
          </a:prstGeom>
          <a:noFill/>
        </p:spPr>
        <p:txBody>
          <a:bodyPr wrap="none" rtlCol="0">
            <a:spAutoFit/>
          </a:bodyPr>
          <a:lstStyle/>
          <a:p>
            <a:r>
              <a:rPr lang="en-US" altLang="ko-KR" sz="2800" b="1" dirty="0">
                <a:solidFill>
                  <a:schemeClr val="accent1"/>
                </a:solidFill>
              </a:rPr>
              <a:t>Model outline &amp; Datasets</a:t>
            </a:r>
            <a:endParaRPr lang="ko-KR" altLang="en-US" sz="2800" b="1" dirty="0">
              <a:solidFill>
                <a:schemeClr val="accent1"/>
              </a:solidFill>
            </a:endParaRPr>
          </a:p>
        </p:txBody>
      </p:sp>
      <p:sp>
        <p:nvSpPr>
          <p:cNvPr id="11" name="TextBox 10">
            <a:extLst>
              <a:ext uri="{FF2B5EF4-FFF2-40B4-BE49-F238E27FC236}">
                <a16:creationId xmlns:a16="http://schemas.microsoft.com/office/drawing/2014/main" id="{C67FBC02-6717-E326-10F3-EED37C2CE102}"/>
              </a:ext>
            </a:extLst>
          </p:cNvPr>
          <p:cNvSpPr txBox="1"/>
          <p:nvPr/>
        </p:nvSpPr>
        <p:spPr>
          <a:xfrm>
            <a:off x="1094247" y="4190886"/>
            <a:ext cx="314510" cy="400110"/>
          </a:xfrm>
          <a:prstGeom prst="rect">
            <a:avLst/>
          </a:prstGeom>
          <a:noFill/>
        </p:spPr>
        <p:txBody>
          <a:bodyPr wrap="none" rtlCol="0">
            <a:spAutoFit/>
          </a:bodyPr>
          <a:lstStyle/>
          <a:p>
            <a:r>
              <a:rPr lang="en-US" altLang="ko-KR" sz="2000" b="1" dirty="0">
                <a:solidFill>
                  <a:schemeClr val="accent1"/>
                </a:solidFill>
              </a:rPr>
              <a:t>3</a:t>
            </a:r>
            <a:endParaRPr lang="ko-KR" altLang="en-US" sz="2000" b="1" dirty="0">
              <a:solidFill>
                <a:schemeClr val="accent1"/>
              </a:solidFill>
            </a:endParaRPr>
          </a:p>
        </p:txBody>
      </p:sp>
      <p:sp>
        <p:nvSpPr>
          <p:cNvPr id="12" name="TextBox 11">
            <a:extLst>
              <a:ext uri="{FF2B5EF4-FFF2-40B4-BE49-F238E27FC236}">
                <a16:creationId xmlns:a16="http://schemas.microsoft.com/office/drawing/2014/main" id="{475A99F0-E26F-49EF-19FA-5DA225DF25D0}"/>
              </a:ext>
            </a:extLst>
          </p:cNvPr>
          <p:cNvSpPr txBox="1"/>
          <p:nvPr/>
        </p:nvSpPr>
        <p:spPr>
          <a:xfrm>
            <a:off x="1823007" y="4129331"/>
            <a:ext cx="3145413" cy="523220"/>
          </a:xfrm>
          <a:prstGeom prst="rect">
            <a:avLst/>
          </a:prstGeom>
          <a:noFill/>
        </p:spPr>
        <p:txBody>
          <a:bodyPr wrap="none" rtlCol="0">
            <a:spAutoFit/>
          </a:bodyPr>
          <a:lstStyle/>
          <a:p>
            <a:r>
              <a:rPr lang="en-US" altLang="ko-KR" sz="2800" b="1" dirty="0">
                <a:solidFill>
                  <a:schemeClr val="accent1"/>
                </a:solidFill>
              </a:rPr>
              <a:t>Model Specification</a:t>
            </a:r>
            <a:endParaRPr lang="ko-KR" altLang="en-US" sz="2800" b="1" dirty="0">
              <a:solidFill>
                <a:schemeClr val="accent1"/>
              </a:solidFill>
            </a:endParaRPr>
          </a:p>
        </p:txBody>
      </p:sp>
      <p:sp>
        <p:nvSpPr>
          <p:cNvPr id="13" name="TextBox 12">
            <a:extLst>
              <a:ext uri="{FF2B5EF4-FFF2-40B4-BE49-F238E27FC236}">
                <a16:creationId xmlns:a16="http://schemas.microsoft.com/office/drawing/2014/main" id="{CEC5CD14-4594-1730-18CF-710701846C6F}"/>
              </a:ext>
            </a:extLst>
          </p:cNvPr>
          <p:cNvSpPr txBox="1"/>
          <p:nvPr/>
        </p:nvSpPr>
        <p:spPr>
          <a:xfrm>
            <a:off x="1094247" y="5115419"/>
            <a:ext cx="314510" cy="400110"/>
          </a:xfrm>
          <a:prstGeom prst="rect">
            <a:avLst/>
          </a:prstGeom>
          <a:noFill/>
        </p:spPr>
        <p:txBody>
          <a:bodyPr wrap="none" rtlCol="0">
            <a:spAutoFit/>
          </a:bodyPr>
          <a:lstStyle/>
          <a:p>
            <a:r>
              <a:rPr lang="en-US" altLang="ko-KR" sz="2000" b="1" dirty="0">
                <a:solidFill>
                  <a:schemeClr val="accent1"/>
                </a:solidFill>
              </a:rPr>
              <a:t>4</a:t>
            </a:r>
            <a:endParaRPr lang="ko-KR" altLang="en-US" sz="2000" b="1" dirty="0">
              <a:solidFill>
                <a:schemeClr val="accent1"/>
              </a:solidFill>
            </a:endParaRPr>
          </a:p>
        </p:txBody>
      </p:sp>
      <p:sp>
        <p:nvSpPr>
          <p:cNvPr id="14" name="TextBox 13">
            <a:extLst>
              <a:ext uri="{FF2B5EF4-FFF2-40B4-BE49-F238E27FC236}">
                <a16:creationId xmlns:a16="http://schemas.microsoft.com/office/drawing/2014/main" id="{E4BB9965-4F0D-8E0C-4C5A-019C795529F3}"/>
              </a:ext>
            </a:extLst>
          </p:cNvPr>
          <p:cNvSpPr txBox="1"/>
          <p:nvPr/>
        </p:nvSpPr>
        <p:spPr>
          <a:xfrm>
            <a:off x="1823007" y="5053864"/>
            <a:ext cx="1806905" cy="523220"/>
          </a:xfrm>
          <a:prstGeom prst="rect">
            <a:avLst/>
          </a:prstGeom>
          <a:noFill/>
        </p:spPr>
        <p:txBody>
          <a:bodyPr wrap="none" rtlCol="0">
            <a:spAutoFit/>
          </a:bodyPr>
          <a:lstStyle/>
          <a:p>
            <a:r>
              <a:rPr lang="en-US" altLang="ko-KR" sz="2800" b="1" dirty="0">
                <a:solidFill>
                  <a:schemeClr val="accent1"/>
                </a:solidFill>
              </a:rPr>
              <a:t>Conclusion</a:t>
            </a:r>
            <a:endParaRPr lang="ko-KR" altLang="en-US" sz="2800" b="1" dirty="0">
              <a:solidFill>
                <a:schemeClr val="accent1"/>
              </a:solidFill>
            </a:endParaRPr>
          </a:p>
        </p:txBody>
      </p:sp>
      <p:pic>
        <p:nvPicPr>
          <p:cNvPr id="20" name="그림 19">
            <a:extLst>
              <a:ext uri="{FF2B5EF4-FFF2-40B4-BE49-F238E27FC236}">
                <a16:creationId xmlns:a16="http://schemas.microsoft.com/office/drawing/2014/main" id="{070EAFF8-DF48-2A1C-3212-6F5225AA4C3B}"/>
              </a:ext>
            </a:extLst>
          </p:cNvPr>
          <p:cNvPicPr>
            <a:picLocks noChangeAspect="1"/>
          </p:cNvPicPr>
          <p:nvPr/>
        </p:nvPicPr>
        <p:blipFill>
          <a:blip r:embed="rId3"/>
          <a:stretch>
            <a:fillRect/>
          </a:stretch>
        </p:blipFill>
        <p:spPr>
          <a:xfrm>
            <a:off x="5947502" y="1566341"/>
            <a:ext cx="6111770" cy="3947502"/>
          </a:xfrm>
          <a:prstGeom prst="rect">
            <a:avLst/>
          </a:prstGeom>
        </p:spPr>
      </p:pic>
    </p:spTree>
    <p:extLst>
      <p:ext uri="{BB962C8B-B14F-4D97-AF65-F5344CB8AC3E}">
        <p14:creationId xmlns:p14="http://schemas.microsoft.com/office/powerpoint/2010/main" val="420731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40908" cy="338554"/>
          </a:xfrm>
          <a:prstGeom prst="rect">
            <a:avLst/>
          </a:prstGeom>
          <a:noFill/>
        </p:spPr>
        <p:txBody>
          <a:bodyPr wrap="none" rtlCol="0">
            <a:spAutoFit/>
          </a:bodyPr>
          <a:lstStyle/>
          <a:p>
            <a:r>
              <a:rPr lang="en-US" altLang="ko-KR" sz="1600" dirty="0">
                <a:solidFill>
                  <a:schemeClr val="accent1"/>
                </a:solidFill>
              </a:rPr>
              <a:t>Part 4</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879921" cy="523220"/>
          </a:xfrm>
          <a:prstGeom prst="rect">
            <a:avLst/>
          </a:prstGeom>
          <a:noFill/>
        </p:spPr>
        <p:txBody>
          <a:bodyPr wrap="none" rtlCol="0">
            <a:spAutoFit/>
          </a:bodyPr>
          <a:lstStyle/>
          <a:p>
            <a:r>
              <a:rPr lang="en-US" altLang="ko-KR" sz="2800" b="1" spc="-300" dirty="0">
                <a:solidFill>
                  <a:schemeClr val="accent1"/>
                </a:solidFill>
              </a:rPr>
              <a:t>Result</a:t>
            </a:r>
            <a:endParaRPr lang="ko-KR" altLang="en-US" sz="2800" b="1" spc="-30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그림 12">
            <a:extLst>
              <a:ext uri="{FF2B5EF4-FFF2-40B4-BE49-F238E27FC236}">
                <a16:creationId xmlns:a16="http://schemas.microsoft.com/office/drawing/2014/main" id="{98033CA0-C2AA-F607-1DBF-65B97EBD349A}"/>
              </a:ext>
            </a:extLst>
          </p:cNvPr>
          <p:cNvPicPr>
            <a:picLocks noChangeAspect="1"/>
          </p:cNvPicPr>
          <p:nvPr/>
        </p:nvPicPr>
        <p:blipFill>
          <a:blip r:embed="rId2"/>
          <a:stretch>
            <a:fillRect/>
          </a:stretch>
        </p:blipFill>
        <p:spPr>
          <a:xfrm>
            <a:off x="8734185" y="2677280"/>
            <a:ext cx="2857765" cy="3036775"/>
          </a:xfrm>
          <a:prstGeom prst="rect">
            <a:avLst/>
          </a:prstGeom>
          <a:ln>
            <a:solidFill>
              <a:schemeClr val="tx1"/>
            </a:solidFill>
          </a:ln>
        </p:spPr>
      </p:pic>
      <p:sp>
        <p:nvSpPr>
          <p:cNvPr id="30" name="사각형: 둥근 모서리 29">
            <a:extLst>
              <a:ext uri="{FF2B5EF4-FFF2-40B4-BE49-F238E27FC236}">
                <a16:creationId xmlns:a16="http://schemas.microsoft.com/office/drawing/2014/main" id="{D2A16E0A-1C47-D5EA-971D-BD77FD65E74F}"/>
              </a:ext>
            </a:extLst>
          </p:cNvPr>
          <p:cNvSpPr/>
          <p:nvPr/>
        </p:nvSpPr>
        <p:spPr>
          <a:xfrm>
            <a:off x="8734186" y="1381453"/>
            <a:ext cx="2817008" cy="631910"/>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Recommended Result</a:t>
            </a:r>
            <a:endParaRPr lang="ko-KR" altLang="en-US" sz="2000" dirty="0"/>
          </a:p>
        </p:txBody>
      </p:sp>
      <p:sp>
        <p:nvSpPr>
          <p:cNvPr id="7" name="사각형: 둥근 모서리 6">
            <a:extLst>
              <a:ext uri="{FF2B5EF4-FFF2-40B4-BE49-F238E27FC236}">
                <a16:creationId xmlns:a16="http://schemas.microsoft.com/office/drawing/2014/main" id="{7900E730-B03A-EE56-DF62-71D5A784EDF7}"/>
              </a:ext>
            </a:extLst>
          </p:cNvPr>
          <p:cNvSpPr/>
          <p:nvPr/>
        </p:nvSpPr>
        <p:spPr>
          <a:xfrm>
            <a:off x="2042973" y="1381453"/>
            <a:ext cx="3435479" cy="646329"/>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Compare vector with </a:t>
            </a:r>
          </a:p>
          <a:p>
            <a:pPr algn="ctr"/>
            <a:r>
              <a:rPr lang="en-US" altLang="ko-KR" sz="1600" dirty="0"/>
              <a:t>Emoticon sentence vector space</a:t>
            </a:r>
            <a:endParaRPr lang="ko-KR" altLang="en-US" sz="1600" dirty="0"/>
          </a:p>
        </p:txBody>
      </p:sp>
      <p:pic>
        <p:nvPicPr>
          <p:cNvPr id="8" name="그림 7">
            <a:extLst>
              <a:ext uri="{FF2B5EF4-FFF2-40B4-BE49-F238E27FC236}">
                <a16:creationId xmlns:a16="http://schemas.microsoft.com/office/drawing/2014/main" id="{DB30F21C-80F4-29DE-4293-A0DFEC3019BA}"/>
              </a:ext>
            </a:extLst>
          </p:cNvPr>
          <p:cNvPicPr>
            <a:picLocks noChangeAspect="1"/>
          </p:cNvPicPr>
          <p:nvPr/>
        </p:nvPicPr>
        <p:blipFill>
          <a:blip r:embed="rId3"/>
          <a:stretch>
            <a:fillRect/>
          </a:stretch>
        </p:blipFill>
        <p:spPr>
          <a:xfrm>
            <a:off x="514832" y="2340131"/>
            <a:ext cx="2842064" cy="3711074"/>
          </a:xfrm>
          <a:prstGeom prst="rect">
            <a:avLst/>
          </a:prstGeom>
          <a:ln>
            <a:solidFill>
              <a:schemeClr val="tx1"/>
            </a:solidFill>
          </a:ln>
        </p:spPr>
      </p:pic>
      <p:sp>
        <p:nvSpPr>
          <p:cNvPr id="9" name="TextBox 8">
            <a:extLst>
              <a:ext uri="{FF2B5EF4-FFF2-40B4-BE49-F238E27FC236}">
                <a16:creationId xmlns:a16="http://schemas.microsoft.com/office/drawing/2014/main" id="{6A2AAD59-B325-A084-F2D3-FA2388275AA6}"/>
              </a:ext>
            </a:extLst>
          </p:cNvPr>
          <p:cNvSpPr txBox="1"/>
          <p:nvPr/>
        </p:nvSpPr>
        <p:spPr>
          <a:xfrm>
            <a:off x="1634218" y="6102172"/>
            <a:ext cx="817510" cy="369332"/>
          </a:xfrm>
          <a:prstGeom prst="rect">
            <a:avLst/>
          </a:prstGeom>
          <a:noFill/>
        </p:spPr>
        <p:txBody>
          <a:bodyPr wrap="square" rtlCol="0">
            <a:spAutoFit/>
          </a:bodyPr>
          <a:lstStyle/>
          <a:p>
            <a:r>
              <a:rPr lang="en-US" altLang="ko-KR" dirty="0"/>
              <a:t>(772, )</a:t>
            </a:r>
            <a:endParaRPr lang="ko-KR" altLang="en-US" dirty="0"/>
          </a:p>
        </p:txBody>
      </p:sp>
      <p:pic>
        <p:nvPicPr>
          <p:cNvPr id="21" name="그림 20">
            <a:extLst>
              <a:ext uri="{FF2B5EF4-FFF2-40B4-BE49-F238E27FC236}">
                <a16:creationId xmlns:a16="http://schemas.microsoft.com/office/drawing/2014/main" id="{42B8FA5C-CE4F-FF81-BB9F-F26A1CD4D0B1}"/>
              </a:ext>
            </a:extLst>
          </p:cNvPr>
          <p:cNvPicPr>
            <a:picLocks noChangeAspect="1"/>
          </p:cNvPicPr>
          <p:nvPr/>
        </p:nvPicPr>
        <p:blipFill>
          <a:blip r:embed="rId4"/>
          <a:stretch>
            <a:fillRect/>
          </a:stretch>
        </p:blipFill>
        <p:spPr>
          <a:xfrm>
            <a:off x="8204376" y="2179567"/>
            <a:ext cx="3878475" cy="257645"/>
          </a:xfrm>
          <a:prstGeom prst="rect">
            <a:avLst/>
          </a:prstGeom>
        </p:spPr>
      </p:pic>
      <p:pic>
        <p:nvPicPr>
          <p:cNvPr id="10" name="그림 9">
            <a:extLst>
              <a:ext uri="{FF2B5EF4-FFF2-40B4-BE49-F238E27FC236}">
                <a16:creationId xmlns:a16="http://schemas.microsoft.com/office/drawing/2014/main" id="{85063A25-3055-9A69-29A9-F74E4C058B1D}"/>
              </a:ext>
            </a:extLst>
          </p:cNvPr>
          <p:cNvPicPr>
            <a:picLocks noChangeAspect="1"/>
          </p:cNvPicPr>
          <p:nvPr/>
        </p:nvPicPr>
        <p:blipFill>
          <a:blip r:embed="rId5"/>
          <a:stretch>
            <a:fillRect/>
          </a:stretch>
        </p:blipFill>
        <p:spPr>
          <a:xfrm>
            <a:off x="3590560" y="2677280"/>
            <a:ext cx="3309306" cy="3036775"/>
          </a:xfrm>
          <a:prstGeom prst="rect">
            <a:avLst/>
          </a:prstGeom>
          <a:ln>
            <a:solidFill>
              <a:schemeClr val="tx1"/>
            </a:solidFill>
          </a:ln>
        </p:spPr>
      </p:pic>
      <p:sp>
        <p:nvSpPr>
          <p:cNvPr id="11" name="화살표: 오른쪽 10">
            <a:extLst>
              <a:ext uri="{FF2B5EF4-FFF2-40B4-BE49-F238E27FC236}">
                <a16:creationId xmlns:a16="http://schemas.microsoft.com/office/drawing/2014/main" id="{F3E02F06-B122-7EF5-1D26-8BF0724BFFF2}"/>
              </a:ext>
            </a:extLst>
          </p:cNvPr>
          <p:cNvSpPr/>
          <p:nvPr/>
        </p:nvSpPr>
        <p:spPr>
          <a:xfrm>
            <a:off x="7429676" y="3808317"/>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981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animBg="1"/>
      <p:bldP spid="9"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40908" cy="338554"/>
          </a:xfrm>
          <a:prstGeom prst="rect">
            <a:avLst/>
          </a:prstGeom>
          <a:noFill/>
        </p:spPr>
        <p:txBody>
          <a:bodyPr wrap="none" rtlCol="0">
            <a:spAutoFit/>
          </a:bodyPr>
          <a:lstStyle/>
          <a:p>
            <a:r>
              <a:rPr lang="en-US" altLang="ko-KR" sz="1600" dirty="0">
                <a:solidFill>
                  <a:schemeClr val="accent1"/>
                </a:solidFill>
              </a:rPr>
              <a:t>Part 4</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1209434" cy="523220"/>
          </a:xfrm>
          <a:prstGeom prst="rect">
            <a:avLst/>
          </a:prstGeom>
          <a:noFill/>
        </p:spPr>
        <p:txBody>
          <a:bodyPr wrap="none" rtlCol="0">
            <a:spAutoFit/>
          </a:bodyPr>
          <a:lstStyle/>
          <a:p>
            <a:r>
              <a:rPr lang="en-US" altLang="ko-KR" sz="2800" b="1" spc="-150" dirty="0">
                <a:solidFill>
                  <a:schemeClr val="accent1"/>
                </a:solidFill>
              </a:rPr>
              <a:t>Novelty</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77C0E80E-ED50-F15D-9D58-D9B16AE1F8E8}"/>
              </a:ext>
            </a:extLst>
          </p:cNvPr>
          <p:cNvSpPr/>
          <p:nvPr/>
        </p:nvSpPr>
        <p:spPr>
          <a:xfrm>
            <a:off x="486254" y="4250949"/>
            <a:ext cx="2880000" cy="1368901"/>
          </a:xfrm>
          <a:prstGeom prst="roundRect">
            <a:avLst>
              <a:gd name="adj" fmla="val 1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solidFill>
                  <a:schemeClr val="tx1"/>
                </a:solidFill>
              </a:rPr>
              <a:t>Only Emotion</a:t>
            </a:r>
            <a:endParaRPr lang="ko-KR" altLang="en-US" sz="2800" dirty="0">
              <a:solidFill>
                <a:schemeClr val="tx1"/>
              </a:solidFill>
            </a:endParaRPr>
          </a:p>
        </p:txBody>
      </p:sp>
      <p:sp>
        <p:nvSpPr>
          <p:cNvPr id="2" name="사각형: 둥근 모서리 1">
            <a:extLst>
              <a:ext uri="{FF2B5EF4-FFF2-40B4-BE49-F238E27FC236}">
                <a16:creationId xmlns:a16="http://schemas.microsoft.com/office/drawing/2014/main" id="{1BB6D81C-603F-260A-568F-04FDE5A9BD1C}"/>
              </a:ext>
            </a:extLst>
          </p:cNvPr>
          <p:cNvSpPr/>
          <p:nvPr/>
        </p:nvSpPr>
        <p:spPr>
          <a:xfrm>
            <a:off x="8825748" y="4135512"/>
            <a:ext cx="2880000" cy="1499578"/>
          </a:xfrm>
          <a:prstGeom prst="roundRect">
            <a:avLst>
              <a:gd name="adj" fmla="val 17102"/>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2800" dirty="0">
                <a:solidFill>
                  <a:schemeClr val="bg1"/>
                </a:solidFill>
              </a:rPr>
              <a:t>Emotion + Sentence Embedding</a:t>
            </a:r>
          </a:p>
        </p:txBody>
      </p:sp>
      <p:sp>
        <p:nvSpPr>
          <p:cNvPr id="9" name="사각형: 둥근 모서리 8">
            <a:extLst>
              <a:ext uri="{FF2B5EF4-FFF2-40B4-BE49-F238E27FC236}">
                <a16:creationId xmlns:a16="http://schemas.microsoft.com/office/drawing/2014/main" id="{AB7B7FFB-EE16-80FD-87F2-57B526E371A7}"/>
              </a:ext>
            </a:extLst>
          </p:cNvPr>
          <p:cNvSpPr/>
          <p:nvPr/>
        </p:nvSpPr>
        <p:spPr>
          <a:xfrm>
            <a:off x="4627424" y="4251963"/>
            <a:ext cx="2880000" cy="1370637"/>
          </a:xfrm>
          <a:prstGeom prst="roundRect">
            <a:avLst>
              <a:gd name="adj" fmla="val 1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solidFill>
                  <a:schemeClr val="tx1"/>
                </a:solidFill>
              </a:rPr>
              <a:t>Only </a:t>
            </a:r>
          </a:p>
          <a:p>
            <a:pPr algn="ctr"/>
            <a:r>
              <a:rPr lang="en-US" altLang="ko-KR" sz="2800" dirty="0">
                <a:solidFill>
                  <a:schemeClr val="tx1"/>
                </a:solidFill>
              </a:rPr>
              <a:t>Sentence Embedding</a:t>
            </a:r>
          </a:p>
        </p:txBody>
      </p:sp>
      <p:sp>
        <p:nvSpPr>
          <p:cNvPr id="12" name="TextBox 11">
            <a:extLst>
              <a:ext uri="{FF2B5EF4-FFF2-40B4-BE49-F238E27FC236}">
                <a16:creationId xmlns:a16="http://schemas.microsoft.com/office/drawing/2014/main" id="{4450EE70-0642-4BAA-5E02-3CF46295EFD7}"/>
              </a:ext>
            </a:extLst>
          </p:cNvPr>
          <p:cNvSpPr txBox="1"/>
          <p:nvPr/>
        </p:nvSpPr>
        <p:spPr>
          <a:xfrm>
            <a:off x="1702623" y="6143579"/>
            <a:ext cx="9479280" cy="369332"/>
          </a:xfrm>
          <a:prstGeom prst="rect">
            <a:avLst/>
          </a:prstGeom>
          <a:noFill/>
        </p:spPr>
        <p:txBody>
          <a:bodyPr wrap="square">
            <a:spAutoFit/>
          </a:bodyPr>
          <a:lstStyle/>
          <a:p>
            <a:pPr rtl="0">
              <a:spcBef>
                <a:spcPts val="0"/>
              </a:spcBef>
              <a:spcAft>
                <a:spcPts val="0"/>
              </a:spcAft>
            </a:pPr>
            <a:r>
              <a:rPr lang="en-US" altLang="ko-KR" sz="1800" b="1" i="0" u="none" strike="noStrike" dirty="0">
                <a:solidFill>
                  <a:srgbClr val="000000"/>
                </a:solidFill>
                <a:effectLst/>
                <a:latin typeface="Arial" panose="020B0604020202020204" pitchFamily="34" charset="0"/>
              </a:rPr>
              <a:t>Sentence Vector = [Emotion Vector] * Weight + [Sentence Embedding Vector]</a:t>
            </a:r>
            <a:endParaRPr lang="ko-KR" altLang="en-US" dirty="0"/>
          </a:p>
        </p:txBody>
      </p:sp>
      <p:pic>
        <p:nvPicPr>
          <p:cNvPr id="16" name="그림 15">
            <a:extLst>
              <a:ext uri="{FF2B5EF4-FFF2-40B4-BE49-F238E27FC236}">
                <a16:creationId xmlns:a16="http://schemas.microsoft.com/office/drawing/2014/main" id="{B3772122-131C-E857-03E5-0B7CE43A86C9}"/>
              </a:ext>
            </a:extLst>
          </p:cNvPr>
          <p:cNvPicPr>
            <a:picLocks noChangeAspect="1"/>
          </p:cNvPicPr>
          <p:nvPr/>
        </p:nvPicPr>
        <p:blipFill>
          <a:blip r:embed="rId3"/>
          <a:stretch>
            <a:fillRect/>
          </a:stretch>
        </p:blipFill>
        <p:spPr>
          <a:xfrm>
            <a:off x="3154712" y="813047"/>
            <a:ext cx="5953125" cy="428625"/>
          </a:xfrm>
          <a:prstGeom prst="rect">
            <a:avLst/>
          </a:prstGeom>
        </p:spPr>
      </p:pic>
      <p:pic>
        <p:nvPicPr>
          <p:cNvPr id="18" name="그림 17">
            <a:extLst>
              <a:ext uri="{FF2B5EF4-FFF2-40B4-BE49-F238E27FC236}">
                <a16:creationId xmlns:a16="http://schemas.microsoft.com/office/drawing/2014/main" id="{9AD1AA7A-E47D-D23E-089D-97FAC66B2192}"/>
              </a:ext>
            </a:extLst>
          </p:cNvPr>
          <p:cNvPicPr>
            <a:picLocks noChangeAspect="1"/>
          </p:cNvPicPr>
          <p:nvPr/>
        </p:nvPicPr>
        <p:blipFill>
          <a:blip r:embed="rId4"/>
          <a:stretch>
            <a:fillRect/>
          </a:stretch>
        </p:blipFill>
        <p:spPr>
          <a:xfrm>
            <a:off x="9107837" y="1350245"/>
            <a:ext cx="2222356" cy="2676693"/>
          </a:xfrm>
          <a:prstGeom prst="rect">
            <a:avLst/>
          </a:prstGeom>
          <a:ln>
            <a:solidFill>
              <a:schemeClr val="tx1"/>
            </a:solidFill>
          </a:ln>
        </p:spPr>
      </p:pic>
      <p:pic>
        <p:nvPicPr>
          <p:cNvPr id="20" name="그림 19">
            <a:extLst>
              <a:ext uri="{FF2B5EF4-FFF2-40B4-BE49-F238E27FC236}">
                <a16:creationId xmlns:a16="http://schemas.microsoft.com/office/drawing/2014/main" id="{188821E2-1E91-2659-3AAE-D6AE3C8CB545}"/>
              </a:ext>
            </a:extLst>
          </p:cNvPr>
          <p:cNvPicPr>
            <a:picLocks noChangeAspect="1"/>
          </p:cNvPicPr>
          <p:nvPr/>
        </p:nvPicPr>
        <p:blipFill>
          <a:blip r:embed="rId5"/>
          <a:stretch>
            <a:fillRect/>
          </a:stretch>
        </p:blipFill>
        <p:spPr>
          <a:xfrm>
            <a:off x="4865274" y="1407965"/>
            <a:ext cx="2461451" cy="2676690"/>
          </a:xfrm>
          <a:prstGeom prst="rect">
            <a:avLst/>
          </a:prstGeom>
          <a:ln>
            <a:solidFill>
              <a:schemeClr val="tx1"/>
            </a:solidFill>
          </a:ln>
        </p:spPr>
      </p:pic>
      <p:sp>
        <p:nvSpPr>
          <p:cNvPr id="10" name="TextBox 9">
            <a:extLst>
              <a:ext uri="{FF2B5EF4-FFF2-40B4-BE49-F238E27FC236}">
                <a16:creationId xmlns:a16="http://schemas.microsoft.com/office/drawing/2014/main" id="{0C726A9F-BFF0-7191-E8DA-17D4C97E04CC}"/>
              </a:ext>
            </a:extLst>
          </p:cNvPr>
          <p:cNvSpPr txBox="1"/>
          <p:nvPr/>
        </p:nvSpPr>
        <p:spPr>
          <a:xfrm>
            <a:off x="514833" y="2630203"/>
            <a:ext cx="3176386" cy="707886"/>
          </a:xfrm>
          <a:prstGeom prst="rect">
            <a:avLst/>
          </a:prstGeom>
          <a:noFill/>
          <a:ln>
            <a:solidFill>
              <a:schemeClr val="tx1"/>
            </a:solidFill>
          </a:ln>
        </p:spPr>
        <p:txBody>
          <a:bodyPr wrap="square" rtlCol="0">
            <a:spAutoFit/>
          </a:bodyPr>
          <a:lstStyle/>
          <a:p>
            <a:r>
              <a:rPr lang="en-US" altLang="ko-KR" sz="2000" b="1" i="0" dirty="0">
                <a:solidFill>
                  <a:srgbClr val="000000"/>
                </a:solidFill>
                <a:effectLst/>
                <a:latin typeface="noto"/>
              </a:rPr>
              <a:t>Random</a:t>
            </a:r>
            <a:r>
              <a:rPr lang="en-US" altLang="ko-KR" sz="2000" b="0" i="0" dirty="0">
                <a:solidFill>
                  <a:srgbClr val="000000"/>
                </a:solidFill>
                <a:effectLst/>
                <a:latin typeface="noto"/>
              </a:rPr>
              <a:t> Recommendations within Emotional Labels</a:t>
            </a:r>
            <a:endParaRPr lang="ko-KR" altLang="en-US" sz="2000" dirty="0"/>
          </a:p>
        </p:txBody>
      </p:sp>
    </p:spTree>
    <p:extLst>
      <p:ext uri="{BB962C8B-B14F-4D97-AF65-F5344CB8AC3E}">
        <p14:creationId xmlns:p14="http://schemas.microsoft.com/office/powerpoint/2010/main" val="6574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9" grpId="0" animBg="1"/>
      <p:bldP spid="12"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18EA0"/>
        </a:solidFill>
        <a:effectLst/>
      </p:bgPr>
    </p:bg>
    <p:spTree>
      <p:nvGrpSpPr>
        <p:cNvPr id="1" name=""/>
        <p:cNvGrpSpPr/>
        <p:nvPr/>
      </p:nvGrpSpPr>
      <p:grpSpPr>
        <a:xfrm>
          <a:off x="0" y="0"/>
          <a:ext cx="0" cy="0"/>
          <a:chOff x="0" y="0"/>
          <a:chExt cx="0" cy="0"/>
        </a:xfrm>
      </p:grpSpPr>
      <p:sp>
        <p:nvSpPr>
          <p:cNvPr id="229" name="TextBox 228">
            <a:extLst>
              <a:ext uri="{FF2B5EF4-FFF2-40B4-BE49-F238E27FC236}">
                <a16:creationId xmlns:a16="http://schemas.microsoft.com/office/drawing/2014/main" id="{82E972E3-5A9F-5EC8-8519-037C335D1561}"/>
              </a:ext>
            </a:extLst>
          </p:cNvPr>
          <p:cNvSpPr txBox="1"/>
          <p:nvPr/>
        </p:nvSpPr>
        <p:spPr>
          <a:xfrm flipH="1">
            <a:off x="1" y="1851645"/>
            <a:ext cx="12191999" cy="3154710"/>
          </a:xfrm>
          <a:prstGeom prst="rect">
            <a:avLst/>
          </a:prstGeom>
          <a:noFill/>
        </p:spPr>
        <p:txBody>
          <a:bodyPr wrap="square" rtlCol="0">
            <a:spAutoFit/>
          </a:bodyPr>
          <a:lstStyle/>
          <a:p>
            <a:pPr algn="ctr"/>
            <a:r>
              <a:rPr lang="en-US" altLang="ko-KR" sz="19900" dirty="0">
                <a:solidFill>
                  <a:schemeClr val="bg1"/>
                </a:solidFill>
                <a:latin typeface="Kunstler Script" panose="030304020206070D0D06" pitchFamily="66" charset="0"/>
                <a:cs typeface="Arial" panose="020B0604020202020204" pitchFamily="34" charset="0"/>
              </a:rPr>
              <a:t>Thank you</a:t>
            </a:r>
          </a:p>
        </p:txBody>
      </p:sp>
    </p:spTree>
    <p:extLst>
      <p:ext uri="{BB962C8B-B14F-4D97-AF65-F5344CB8AC3E}">
        <p14:creationId xmlns:p14="http://schemas.microsoft.com/office/powerpoint/2010/main" val="291534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DC16E78-8819-8219-C770-75C3BD1E4D45}"/>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1E4D379F-0D7A-E10A-C2FD-B3F877B38412}"/>
                </a:ext>
              </a:extLst>
            </p:cNvPr>
            <p:cNvSpPr txBox="1"/>
            <p:nvPr/>
          </p:nvSpPr>
          <p:spPr>
            <a:xfrm>
              <a:off x="6817895" y="310803"/>
              <a:ext cx="1430200" cy="3154710"/>
            </a:xfrm>
            <a:prstGeom prst="rect">
              <a:avLst/>
            </a:prstGeom>
            <a:noFill/>
          </p:spPr>
          <p:txBody>
            <a:bodyPr wrap="none" rtlCol="0">
              <a:spAutoFit/>
            </a:bodyPr>
            <a:lstStyle/>
            <a:p>
              <a:r>
                <a:rPr lang="en-US" altLang="ko-KR" sz="19900" b="1" dirty="0">
                  <a:solidFill>
                    <a:schemeClr val="bg1"/>
                  </a:solidFill>
                  <a:latin typeface="+mj-ea"/>
                  <a:ea typeface="+mj-ea"/>
                </a:rPr>
                <a:t>1</a:t>
              </a:r>
              <a:endParaRPr lang="ko-KR" altLang="en-US" sz="19900" b="1" dirty="0">
                <a:solidFill>
                  <a:schemeClr val="bg1"/>
                </a:solidFill>
                <a:latin typeface="+mj-ea"/>
                <a:ea typeface="+mj-ea"/>
              </a:endParaRPr>
            </a:p>
          </p:txBody>
        </p:sp>
        <p:sp>
          <p:nvSpPr>
            <p:cNvPr id="3" name="TextBox 2">
              <a:extLst>
                <a:ext uri="{FF2B5EF4-FFF2-40B4-BE49-F238E27FC236}">
                  <a16:creationId xmlns:a16="http://schemas.microsoft.com/office/drawing/2014/main" id="{773F2969-8E1F-0403-B6B6-037C4B0D5DB2}"/>
                </a:ext>
              </a:extLst>
            </p:cNvPr>
            <p:cNvSpPr txBox="1"/>
            <p:nvPr/>
          </p:nvSpPr>
          <p:spPr>
            <a:xfrm>
              <a:off x="6817895" y="3350782"/>
              <a:ext cx="2909386" cy="830997"/>
            </a:xfrm>
            <a:prstGeom prst="rect">
              <a:avLst/>
            </a:prstGeom>
            <a:noFill/>
          </p:spPr>
          <p:txBody>
            <a:bodyPr wrap="none" rtlCol="0">
              <a:spAutoFit/>
            </a:bodyPr>
            <a:lstStyle/>
            <a:p>
              <a:r>
                <a:rPr lang="en-US" altLang="ko-KR" sz="4800" b="1" spc="-300" dirty="0">
                  <a:solidFill>
                    <a:schemeClr val="bg1"/>
                  </a:solidFill>
                  <a:latin typeface="+mn-ea"/>
                </a:rPr>
                <a:t>Introduction</a:t>
              </a:r>
              <a:endParaRPr lang="ko-KR" altLang="en-US" sz="4800" b="1" spc="-300" dirty="0">
                <a:solidFill>
                  <a:schemeClr val="bg1"/>
                </a:solidFill>
                <a:latin typeface="+mn-ea"/>
              </a:endParaRPr>
            </a:p>
          </p:txBody>
        </p:sp>
        <p:cxnSp>
          <p:nvCxnSpPr>
            <p:cNvPr id="4" name="직선 연결선 3">
              <a:extLst>
                <a:ext uri="{FF2B5EF4-FFF2-40B4-BE49-F238E27FC236}">
                  <a16:creationId xmlns:a16="http://schemas.microsoft.com/office/drawing/2014/main" id="{F9894119-F233-DC33-68F5-7374CF0E569E}"/>
                </a:ext>
              </a:extLst>
            </p:cNvPr>
            <p:cNvCxnSpPr>
              <a:cxnSpLocks/>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1021128-BA25-D6FF-656C-87D086ADE451}"/>
                </a:ext>
              </a:extLst>
            </p:cNvPr>
            <p:cNvCxnSpPr>
              <a:cxnSpLocks/>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744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19BBCED-F1C1-C64B-7640-32EBC0489A72}"/>
              </a:ext>
            </a:extLst>
          </p:cNvPr>
          <p:cNvSpPr txBox="1"/>
          <p:nvPr/>
        </p:nvSpPr>
        <p:spPr>
          <a:xfrm flipH="1">
            <a:off x="438296" y="486035"/>
            <a:ext cx="7732310" cy="861774"/>
          </a:xfrm>
          <a:prstGeom prst="rect">
            <a:avLst/>
          </a:prstGeom>
          <a:noFill/>
        </p:spPr>
        <p:txBody>
          <a:bodyPr wrap="square" rtlCol="0">
            <a:spAutoFit/>
          </a:bodyPr>
          <a:lstStyle/>
          <a:p>
            <a:r>
              <a:rPr lang="en-US" altLang="ko-KR" sz="5000" b="1" spc="-150" dirty="0">
                <a:solidFill>
                  <a:schemeClr val="accent1">
                    <a:lumMod val="50000"/>
                  </a:schemeClr>
                </a:solidFill>
                <a:latin typeface="+mj-ea"/>
                <a:ea typeface="+mj-ea"/>
              </a:rPr>
              <a:t>Project Background</a:t>
            </a:r>
          </a:p>
        </p:txBody>
      </p:sp>
      <p:pic>
        <p:nvPicPr>
          <p:cNvPr id="2050" name="Picture 2">
            <a:extLst>
              <a:ext uri="{FF2B5EF4-FFF2-40B4-BE49-F238E27FC236}">
                <a16:creationId xmlns:a16="http://schemas.microsoft.com/office/drawing/2014/main" id="{33505AEE-A413-C782-9902-B0D0BF1996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66"/>
          <a:stretch/>
        </p:blipFill>
        <p:spPr bwMode="auto">
          <a:xfrm>
            <a:off x="6063916" y="2369960"/>
            <a:ext cx="2332265" cy="36651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959ECFE-B839-0365-B500-EEC663E13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178" y="1550541"/>
            <a:ext cx="861774" cy="861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5747C38-3BF2-F94A-3A20-F55D64C45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37" y="2412315"/>
            <a:ext cx="5034115" cy="3622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세대공감 일러스트 ai 무료다운로드 free sympathy generation vector - Urbanbrush">
            <a:extLst>
              <a:ext uri="{FF2B5EF4-FFF2-40B4-BE49-F238E27FC236}">
                <a16:creationId xmlns:a16="http://schemas.microsoft.com/office/drawing/2014/main" id="{5967F5C7-B6BF-A6B5-0082-2E370BDF82C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382"/>
          <a:stretch/>
        </p:blipFill>
        <p:spPr bwMode="auto">
          <a:xfrm>
            <a:off x="8835145" y="2854983"/>
            <a:ext cx="2690804" cy="269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8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702436" cy="338554"/>
          </a:xfrm>
          <a:prstGeom prst="rect">
            <a:avLst/>
          </a:prstGeom>
          <a:noFill/>
        </p:spPr>
        <p:txBody>
          <a:bodyPr wrap="none" rtlCol="0">
            <a:spAutoFit/>
          </a:bodyPr>
          <a:lstStyle/>
          <a:p>
            <a:r>
              <a:rPr lang="en-US" altLang="ko-KR" sz="1600" dirty="0">
                <a:solidFill>
                  <a:schemeClr val="accent1"/>
                </a:solidFill>
              </a:rPr>
              <a:t>Part 1</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918841" cy="523220"/>
          </a:xfrm>
          <a:prstGeom prst="rect">
            <a:avLst/>
          </a:prstGeom>
          <a:noFill/>
        </p:spPr>
        <p:txBody>
          <a:bodyPr wrap="none" rtlCol="0">
            <a:spAutoFit/>
          </a:bodyPr>
          <a:lstStyle/>
          <a:p>
            <a:r>
              <a:rPr lang="en-US" altLang="ko-KR" sz="2800" b="1" spc="-150" dirty="0">
                <a:solidFill>
                  <a:schemeClr val="accent1"/>
                </a:solidFill>
              </a:rPr>
              <a:t>Goals</a:t>
            </a:r>
            <a:endParaRPr lang="ko-KR" altLang="en-US" sz="2800" b="1" spc="-15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A533E35D-5D7C-9775-C063-E4161DFEE7C5}"/>
              </a:ext>
            </a:extLst>
          </p:cNvPr>
          <p:cNvSpPr/>
          <p:nvPr/>
        </p:nvSpPr>
        <p:spPr>
          <a:xfrm>
            <a:off x="2560318" y="4825187"/>
            <a:ext cx="7101840" cy="11871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4" name="TextBox 13">
            <a:extLst>
              <a:ext uri="{FF2B5EF4-FFF2-40B4-BE49-F238E27FC236}">
                <a16:creationId xmlns:a16="http://schemas.microsoft.com/office/drawing/2014/main" id="{A6EE510B-CBB0-C770-7D0F-5E75EBB47954}"/>
              </a:ext>
            </a:extLst>
          </p:cNvPr>
          <p:cNvSpPr txBox="1"/>
          <p:nvPr/>
        </p:nvSpPr>
        <p:spPr>
          <a:xfrm>
            <a:off x="2495394" y="5126359"/>
            <a:ext cx="7212214" cy="584775"/>
          </a:xfrm>
          <a:prstGeom prst="rect">
            <a:avLst/>
          </a:prstGeom>
          <a:noFill/>
        </p:spPr>
        <p:txBody>
          <a:bodyPr wrap="square" rtlCol="0">
            <a:spAutoFit/>
          </a:bodyPr>
          <a:lstStyle/>
          <a:p>
            <a:pPr algn="ctr"/>
            <a:r>
              <a:rPr lang="en-US" altLang="ko-KR" sz="3200" spc="-150" dirty="0">
                <a:solidFill>
                  <a:schemeClr val="bg1"/>
                </a:solidFill>
              </a:rPr>
              <a:t>Special Character Emoticon Recommendation</a:t>
            </a:r>
            <a:endParaRPr lang="ko-KR" altLang="en-US" sz="3200" spc="-150" dirty="0">
              <a:solidFill>
                <a:schemeClr val="bg1"/>
              </a:solidFill>
            </a:endParaRPr>
          </a:p>
        </p:txBody>
      </p:sp>
      <p:sp>
        <p:nvSpPr>
          <p:cNvPr id="2" name="직사각형 1">
            <a:extLst>
              <a:ext uri="{FF2B5EF4-FFF2-40B4-BE49-F238E27FC236}">
                <a16:creationId xmlns:a16="http://schemas.microsoft.com/office/drawing/2014/main" id="{8E881CF8-446C-F0A6-C23F-73C4527DDE49}"/>
              </a:ext>
            </a:extLst>
          </p:cNvPr>
          <p:cNvSpPr/>
          <p:nvPr/>
        </p:nvSpPr>
        <p:spPr>
          <a:xfrm>
            <a:off x="2560320" y="1308418"/>
            <a:ext cx="7101840" cy="11871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2" name="TextBox 11">
            <a:extLst>
              <a:ext uri="{FF2B5EF4-FFF2-40B4-BE49-F238E27FC236}">
                <a16:creationId xmlns:a16="http://schemas.microsoft.com/office/drawing/2014/main" id="{DA48AEE2-82B1-6D9E-5CBB-6918EC49DC2A}"/>
              </a:ext>
            </a:extLst>
          </p:cNvPr>
          <p:cNvSpPr txBox="1"/>
          <p:nvPr/>
        </p:nvSpPr>
        <p:spPr>
          <a:xfrm>
            <a:off x="4456233" y="1609587"/>
            <a:ext cx="3284542" cy="584775"/>
          </a:xfrm>
          <a:prstGeom prst="rect">
            <a:avLst/>
          </a:prstGeom>
          <a:noFill/>
        </p:spPr>
        <p:txBody>
          <a:bodyPr wrap="square" rtlCol="0">
            <a:spAutoFit/>
          </a:bodyPr>
          <a:lstStyle/>
          <a:p>
            <a:pPr algn="ctr"/>
            <a:r>
              <a:rPr lang="en-US" altLang="ko-KR" sz="3200" spc="-150" dirty="0">
                <a:solidFill>
                  <a:schemeClr val="bg1"/>
                </a:solidFill>
              </a:rPr>
              <a:t>Input User Sentence</a:t>
            </a:r>
            <a:endParaRPr lang="ko-KR" altLang="en-US" sz="3200" spc="-150" dirty="0">
              <a:solidFill>
                <a:schemeClr val="bg1"/>
              </a:solidFill>
            </a:endParaRPr>
          </a:p>
        </p:txBody>
      </p:sp>
      <p:sp>
        <p:nvSpPr>
          <p:cNvPr id="15" name="이등변 삼각형 14">
            <a:extLst>
              <a:ext uri="{FF2B5EF4-FFF2-40B4-BE49-F238E27FC236}">
                <a16:creationId xmlns:a16="http://schemas.microsoft.com/office/drawing/2014/main" id="{0C095E96-C995-F11E-293F-F485FC4E3223}"/>
              </a:ext>
            </a:extLst>
          </p:cNvPr>
          <p:cNvSpPr/>
          <p:nvPr/>
        </p:nvSpPr>
        <p:spPr>
          <a:xfrm rot="10800000">
            <a:off x="5953019" y="2775360"/>
            <a:ext cx="286390" cy="240633"/>
          </a:xfrm>
          <a:prstGeom prst="triangl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9" name="직사각형 8">
            <a:extLst>
              <a:ext uri="{FF2B5EF4-FFF2-40B4-BE49-F238E27FC236}">
                <a16:creationId xmlns:a16="http://schemas.microsoft.com/office/drawing/2014/main" id="{0B4B4394-508A-F880-4605-DC3ED74B1F1F}"/>
              </a:ext>
            </a:extLst>
          </p:cNvPr>
          <p:cNvSpPr/>
          <p:nvPr/>
        </p:nvSpPr>
        <p:spPr>
          <a:xfrm>
            <a:off x="2560319" y="3066802"/>
            <a:ext cx="7101840" cy="11871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3" name="TextBox 12">
            <a:extLst>
              <a:ext uri="{FF2B5EF4-FFF2-40B4-BE49-F238E27FC236}">
                <a16:creationId xmlns:a16="http://schemas.microsoft.com/office/drawing/2014/main" id="{BEF7AA54-918F-E449-38FE-9DB519BCC48F}"/>
              </a:ext>
            </a:extLst>
          </p:cNvPr>
          <p:cNvSpPr txBox="1"/>
          <p:nvPr/>
        </p:nvSpPr>
        <p:spPr>
          <a:xfrm>
            <a:off x="2977365" y="3367972"/>
            <a:ext cx="6246792" cy="584775"/>
          </a:xfrm>
          <a:prstGeom prst="rect">
            <a:avLst/>
          </a:prstGeom>
          <a:noFill/>
        </p:spPr>
        <p:txBody>
          <a:bodyPr wrap="square" rtlCol="0">
            <a:spAutoFit/>
          </a:bodyPr>
          <a:lstStyle/>
          <a:p>
            <a:pPr algn="ctr"/>
            <a:r>
              <a:rPr lang="en-US" altLang="ko-KR" sz="3200" spc="-150" dirty="0">
                <a:solidFill>
                  <a:schemeClr val="bg1"/>
                </a:solidFill>
              </a:rPr>
              <a:t>Model  </a:t>
            </a:r>
            <a:r>
              <a:rPr lang="en-US" altLang="ko-KR" sz="3200" spc="-150" dirty="0">
                <a:solidFill>
                  <a:schemeClr val="bg1"/>
                </a:solidFill>
                <a:sym typeface="Wingdings" panose="05000000000000000000" pitchFamily="2" charset="2"/>
              </a:rPr>
              <a:t> </a:t>
            </a:r>
            <a:r>
              <a:rPr lang="en-US" altLang="ko-KR" sz="3200" spc="-150" dirty="0">
                <a:solidFill>
                  <a:schemeClr val="bg1"/>
                </a:solidFill>
              </a:rPr>
              <a:t>Emotion + Sentence  content</a:t>
            </a:r>
            <a:endParaRPr lang="ko-KR" altLang="en-US" sz="3200" spc="-150" dirty="0">
              <a:solidFill>
                <a:schemeClr val="bg1"/>
              </a:solidFill>
            </a:endParaRPr>
          </a:p>
        </p:txBody>
      </p:sp>
      <p:sp>
        <p:nvSpPr>
          <p:cNvPr id="16" name="이등변 삼각형 15">
            <a:extLst>
              <a:ext uri="{FF2B5EF4-FFF2-40B4-BE49-F238E27FC236}">
                <a16:creationId xmlns:a16="http://schemas.microsoft.com/office/drawing/2014/main" id="{8AECA5E6-28CC-9BFF-90A6-0B495ACFC4F9}"/>
              </a:ext>
            </a:extLst>
          </p:cNvPr>
          <p:cNvSpPr/>
          <p:nvPr/>
        </p:nvSpPr>
        <p:spPr>
          <a:xfrm rot="10800000">
            <a:off x="5953019" y="4533744"/>
            <a:ext cx="286390" cy="240633"/>
          </a:xfrm>
          <a:prstGeom prst="triangl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Tree>
    <p:extLst>
      <p:ext uri="{BB962C8B-B14F-4D97-AF65-F5344CB8AC3E}">
        <p14:creationId xmlns:p14="http://schemas.microsoft.com/office/powerpoint/2010/main" val="16360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2" grpId="0" animBg="1"/>
      <p:bldP spid="15" grpId="0" animBg="1"/>
      <p:bldP spid="9" grpId="0" animBg="1"/>
      <p:bldP spid="13"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DC16E78-8819-8219-C770-75C3BD1E4D45}"/>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1E4D379F-0D7A-E10A-C2FD-B3F877B38412}"/>
                </a:ext>
              </a:extLst>
            </p:cNvPr>
            <p:cNvSpPr txBox="1"/>
            <p:nvPr/>
          </p:nvSpPr>
          <p:spPr>
            <a:xfrm>
              <a:off x="6817895" y="310803"/>
              <a:ext cx="1782860" cy="3154710"/>
            </a:xfrm>
            <a:prstGeom prst="rect">
              <a:avLst/>
            </a:prstGeom>
            <a:noFill/>
          </p:spPr>
          <p:txBody>
            <a:bodyPr wrap="none" rtlCol="0">
              <a:spAutoFit/>
            </a:bodyPr>
            <a:lstStyle/>
            <a:p>
              <a:r>
                <a:rPr lang="en-US" altLang="ko-KR" sz="19900" b="1" dirty="0">
                  <a:solidFill>
                    <a:schemeClr val="bg1"/>
                  </a:solidFill>
                  <a:latin typeface="+mj-ea"/>
                  <a:ea typeface="+mj-ea"/>
                </a:rPr>
                <a:t>2</a:t>
              </a:r>
              <a:endParaRPr lang="ko-KR" altLang="en-US" sz="19900" b="1" dirty="0">
                <a:solidFill>
                  <a:schemeClr val="bg1"/>
                </a:solidFill>
                <a:latin typeface="+mj-ea"/>
                <a:ea typeface="+mj-ea"/>
              </a:endParaRPr>
            </a:p>
          </p:txBody>
        </p:sp>
        <p:sp>
          <p:nvSpPr>
            <p:cNvPr id="3" name="TextBox 2">
              <a:extLst>
                <a:ext uri="{FF2B5EF4-FFF2-40B4-BE49-F238E27FC236}">
                  <a16:creationId xmlns:a16="http://schemas.microsoft.com/office/drawing/2014/main" id="{773F2969-8E1F-0403-B6B6-037C4B0D5DB2}"/>
                </a:ext>
              </a:extLst>
            </p:cNvPr>
            <p:cNvSpPr txBox="1"/>
            <p:nvPr/>
          </p:nvSpPr>
          <p:spPr>
            <a:xfrm>
              <a:off x="6817895" y="3350782"/>
              <a:ext cx="5330113" cy="769441"/>
            </a:xfrm>
            <a:prstGeom prst="rect">
              <a:avLst/>
            </a:prstGeom>
            <a:noFill/>
          </p:spPr>
          <p:txBody>
            <a:bodyPr wrap="none" rtlCol="0">
              <a:spAutoFit/>
            </a:bodyPr>
            <a:lstStyle/>
            <a:p>
              <a:r>
                <a:rPr lang="en-US" altLang="ko-KR" sz="4400" b="1" spc="-300" dirty="0">
                  <a:solidFill>
                    <a:schemeClr val="bg1"/>
                  </a:solidFill>
                  <a:latin typeface="+mn-ea"/>
                </a:rPr>
                <a:t>Model Outline &amp; Datasets</a:t>
              </a:r>
              <a:endParaRPr lang="ko-KR" altLang="en-US" sz="4400" b="1" spc="-300" dirty="0">
                <a:solidFill>
                  <a:schemeClr val="bg1"/>
                </a:solidFill>
                <a:latin typeface="+mn-ea"/>
              </a:endParaRPr>
            </a:p>
          </p:txBody>
        </p:sp>
        <p:cxnSp>
          <p:nvCxnSpPr>
            <p:cNvPr id="4" name="직선 연결선 3">
              <a:extLst>
                <a:ext uri="{FF2B5EF4-FFF2-40B4-BE49-F238E27FC236}">
                  <a16:creationId xmlns:a16="http://schemas.microsoft.com/office/drawing/2014/main" id="{F9894119-F233-DC33-68F5-7374CF0E569E}"/>
                </a:ext>
              </a:extLst>
            </p:cNvPr>
            <p:cNvCxnSpPr>
              <a:cxnSpLocks/>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1021128-BA25-D6FF-656C-87D086ADE451}"/>
                </a:ext>
              </a:extLst>
            </p:cNvPr>
            <p:cNvCxnSpPr>
              <a:cxnSpLocks/>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416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19BBCED-F1C1-C64B-7640-32EBC0489A72}"/>
              </a:ext>
            </a:extLst>
          </p:cNvPr>
          <p:cNvSpPr txBox="1"/>
          <p:nvPr/>
        </p:nvSpPr>
        <p:spPr>
          <a:xfrm flipH="1">
            <a:off x="438296" y="473924"/>
            <a:ext cx="4873136" cy="861774"/>
          </a:xfrm>
          <a:prstGeom prst="rect">
            <a:avLst/>
          </a:prstGeom>
          <a:noFill/>
        </p:spPr>
        <p:txBody>
          <a:bodyPr wrap="square" rtlCol="0">
            <a:spAutoFit/>
          </a:bodyPr>
          <a:lstStyle/>
          <a:p>
            <a:r>
              <a:rPr lang="en-US" altLang="ko-KR" sz="5000" b="1" spc="-300" dirty="0">
                <a:solidFill>
                  <a:schemeClr val="accent1">
                    <a:lumMod val="50000"/>
                  </a:schemeClr>
                </a:solidFill>
                <a:latin typeface="+mj-ea"/>
                <a:ea typeface="+mj-ea"/>
              </a:rPr>
              <a:t>Model</a:t>
            </a:r>
          </a:p>
        </p:txBody>
      </p:sp>
      <p:sp>
        <p:nvSpPr>
          <p:cNvPr id="11" name="사각형: 둥근 모서리 10">
            <a:extLst>
              <a:ext uri="{FF2B5EF4-FFF2-40B4-BE49-F238E27FC236}">
                <a16:creationId xmlns:a16="http://schemas.microsoft.com/office/drawing/2014/main" id="{B09F2AFB-0486-8698-9E71-5A4EB1A84706}"/>
              </a:ext>
            </a:extLst>
          </p:cNvPr>
          <p:cNvSpPr/>
          <p:nvPr/>
        </p:nvSpPr>
        <p:spPr>
          <a:xfrm>
            <a:off x="438296" y="2990023"/>
            <a:ext cx="1968354" cy="877954"/>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Input</a:t>
            </a:r>
          </a:p>
          <a:p>
            <a:pPr algn="ctr"/>
            <a:r>
              <a:rPr lang="en-US" altLang="ko-KR" sz="2800" dirty="0"/>
              <a:t>Sentence</a:t>
            </a:r>
            <a:endParaRPr lang="ko-KR" altLang="en-US" sz="2800" dirty="0"/>
          </a:p>
        </p:txBody>
      </p:sp>
      <p:sp>
        <p:nvSpPr>
          <p:cNvPr id="12" name="사각형: 둥근 모서리 11">
            <a:extLst>
              <a:ext uri="{FF2B5EF4-FFF2-40B4-BE49-F238E27FC236}">
                <a16:creationId xmlns:a16="http://schemas.microsoft.com/office/drawing/2014/main" id="{E7C9E93B-BABE-D336-F832-F1F3B4944651}"/>
              </a:ext>
            </a:extLst>
          </p:cNvPr>
          <p:cNvSpPr/>
          <p:nvPr/>
        </p:nvSpPr>
        <p:spPr>
          <a:xfrm>
            <a:off x="8851900" y="2990023"/>
            <a:ext cx="2901804" cy="1124778"/>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Similarity</a:t>
            </a:r>
          </a:p>
          <a:p>
            <a:pPr algn="ctr"/>
            <a:r>
              <a:rPr lang="en-US" altLang="ko-KR" sz="2000" dirty="0"/>
              <a:t>Based</a:t>
            </a:r>
          </a:p>
          <a:p>
            <a:pPr algn="ctr"/>
            <a:r>
              <a:rPr lang="en-US" altLang="ko-KR" sz="2000" dirty="0"/>
              <a:t>Recommendation</a:t>
            </a:r>
            <a:endParaRPr lang="ko-KR" altLang="en-US" sz="2000" dirty="0"/>
          </a:p>
        </p:txBody>
      </p:sp>
      <p:sp>
        <p:nvSpPr>
          <p:cNvPr id="13" name="사각형: 둥근 모서리 12">
            <a:extLst>
              <a:ext uri="{FF2B5EF4-FFF2-40B4-BE49-F238E27FC236}">
                <a16:creationId xmlns:a16="http://schemas.microsoft.com/office/drawing/2014/main" id="{F943202A-97C8-1329-C4A2-5DCA0B83B940}"/>
              </a:ext>
            </a:extLst>
          </p:cNvPr>
          <p:cNvSpPr/>
          <p:nvPr/>
        </p:nvSpPr>
        <p:spPr>
          <a:xfrm>
            <a:off x="3177978" y="1612490"/>
            <a:ext cx="1968354" cy="1130710"/>
          </a:xfrm>
          <a:prstGeom prst="roundRect">
            <a:avLst>
              <a:gd name="adj" fmla="val 17102"/>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solidFill>
                  <a:schemeClr val="tx1"/>
                </a:solidFill>
              </a:rPr>
              <a:t>ELECTRA</a:t>
            </a:r>
          </a:p>
          <a:p>
            <a:pPr algn="ctr"/>
            <a:r>
              <a:rPr lang="en-US" altLang="ko-KR" sz="2800" dirty="0">
                <a:solidFill>
                  <a:schemeClr val="tx1"/>
                </a:solidFill>
              </a:rPr>
              <a:t>Classifier</a:t>
            </a:r>
            <a:endParaRPr lang="ko-KR" altLang="en-US" sz="2800" dirty="0">
              <a:solidFill>
                <a:schemeClr val="tx1"/>
              </a:solidFill>
            </a:endParaRPr>
          </a:p>
        </p:txBody>
      </p:sp>
      <p:sp>
        <p:nvSpPr>
          <p:cNvPr id="14" name="사각형: 둥근 모서리 13">
            <a:extLst>
              <a:ext uri="{FF2B5EF4-FFF2-40B4-BE49-F238E27FC236}">
                <a16:creationId xmlns:a16="http://schemas.microsoft.com/office/drawing/2014/main" id="{BC2BFE86-9D60-3F47-AA38-25D3BA97AE35}"/>
              </a:ext>
            </a:extLst>
          </p:cNvPr>
          <p:cNvSpPr/>
          <p:nvPr/>
        </p:nvSpPr>
        <p:spPr>
          <a:xfrm>
            <a:off x="5896393" y="1612490"/>
            <a:ext cx="1968354" cy="1130710"/>
          </a:xfrm>
          <a:prstGeom prst="roundRect">
            <a:avLst>
              <a:gd name="adj" fmla="val 17102"/>
            </a:avLst>
          </a:prstGeom>
          <a:solidFill>
            <a:srgbClr val="FFC000"/>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solidFill>
                  <a:schemeClr val="tx1"/>
                </a:solidFill>
              </a:rPr>
              <a:t>Emotion</a:t>
            </a:r>
          </a:p>
          <a:p>
            <a:pPr algn="ctr"/>
            <a:r>
              <a:rPr lang="en-US" altLang="ko-KR" sz="2800" dirty="0">
                <a:solidFill>
                  <a:schemeClr val="tx1"/>
                </a:solidFill>
              </a:rPr>
              <a:t>Score</a:t>
            </a:r>
            <a:endParaRPr lang="ko-KR" altLang="en-US" sz="2800" dirty="0">
              <a:solidFill>
                <a:schemeClr val="tx1"/>
              </a:solidFill>
            </a:endParaRPr>
          </a:p>
        </p:txBody>
      </p:sp>
      <p:sp>
        <p:nvSpPr>
          <p:cNvPr id="18" name="사각형: 둥근 모서리 17">
            <a:extLst>
              <a:ext uri="{FF2B5EF4-FFF2-40B4-BE49-F238E27FC236}">
                <a16:creationId xmlns:a16="http://schemas.microsoft.com/office/drawing/2014/main" id="{B861C8B0-2421-289F-5F57-DFD63754EFD6}"/>
              </a:ext>
            </a:extLst>
          </p:cNvPr>
          <p:cNvSpPr/>
          <p:nvPr/>
        </p:nvSpPr>
        <p:spPr>
          <a:xfrm>
            <a:off x="3177978" y="4114801"/>
            <a:ext cx="1968354" cy="1130709"/>
          </a:xfrm>
          <a:prstGeom prst="roundRect">
            <a:avLst>
              <a:gd name="adj" fmla="val 17102"/>
            </a:avLst>
          </a:prstGeom>
          <a:solidFill>
            <a:srgbClr val="8267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t>Sentence</a:t>
            </a:r>
          </a:p>
          <a:p>
            <a:pPr algn="ctr"/>
            <a:r>
              <a:rPr lang="en-US" altLang="ko-KR" sz="2800" dirty="0"/>
              <a:t>BERT</a:t>
            </a:r>
            <a:endParaRPr lang="ko-KR" altLang="en-US" sz="2800" dirty="0"/>
          </a:p>
        </p:txBody>
      </p:sp>
      <p:sp>
        <p:nvSpPr>
          <p:cNvPr id="22" name="사각형: 둥근 모서리 21">
            <a:extLst>
              <a:ext uri="{FF2B5EF4-FFF2-40B4-BE49-F238E27FC236}">
                <a16:creationId xmlns:a16="http://schemas.microsoft.com/office/drawing/2014/main" id="{4A05F6CB-0A45-8218-18BF-1E60673B7E3F}"/>
              </a:ext>
            </a:extLst>
          </p:cNvPr>
          <p:cNvSpPr/>
          <p:nvPr/>
        </p:nvSpPr>
        <p:spPr>
          <a:xfrm>
            <a:off x="5896393" y="4114801"/>
            <a:ext cx="1968354" cy="1130709"/>
          </a:xfrm>
          <a:prstGeom prst="roundRect">
            <a:avLst>
              <a:gd name="adj" fmla="val 17102"/>
            </a:avLst>
          </a:prstGeom>
          <a:solidFill>
            <a:srgbClr val="8267C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dirty="0"/>
              <a:t>Sentence</a:t>
            </a:r>
          </a:p>
          <a:p>
            <a:pPr algn="ctr"/>
            <a:r>
              <a:rPr lang="en-US" altLang="ko-KR" sz="2800" dirty="0"/>
              <a:t>Embedding</a:t>
            </a:r>
            <a:endParaRPr lang="ko-KR" altLang="en-US" sz="2800" dirty="0"/>
          </a:p>
        </p:txBody>
      </p:sp>
      <p:cxnSp>
        <p:nvCxnSpPr>
          <p:cNvPr id="24" name="연결선: 꺾임 23">
            <a:extLst>
              <a:ext uri="{FF2B5EF4-FFF2-40B4-BE49-F238E27FC236}">
                <a16:creationId xmlns:a16="http://schemas.microsoft.com/office/drawing/2014/main" id="{F49F823B-1319-7FA7-06CA-1758863E12BA}"/>
              </a:ext>
            </a:extLst>
          </p:cNvPr>
          <p:cNvCxnSpPr>
            <a:cxnSpLocks/>
            <a:stCxn id="11" idx="3"/>
            <a:endCxn id="13" idx="1"/>
          </p:cNvCxnSpPr>
          <p:nvPr/>
        </p:nvCxnSpPr>
        <p:spPr>
          <a:xfrm flipV="1">
            <a:off x="2406650" y="2177845"/>
            <a:ext cx="771328" cy="12511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9545FBB-0081-EE3F-4716-9291B0B6C956}"/>
              </a:ext>
            </a:extLst>
          </p:cNvPr>
          <p:cNvCxnSpPr>
            <a:cxnSpLocks/>
            <a:stCxn id="11" idx="3"/>
            <a:endCxn id="18" idx="1"/>
          </p:cNvCxnSpPr>
          <p:nvPr/>
        </p:nvCxnSpPr>
        <p:spPr>
          <a:xfrm>
            <a:off x="2406650" y="3429000"/>
            <a:ext cx="771328" cy="125115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559129CD-8E38-854C-4436-6F03DA678EDA}"/>
              </a:ext>
            </a:extLst>
          </p:cNvPr>
          <p:cNvCxnSpPr>
            <a:cxnSpLocks/>
            <a:stCxn id="13" idx="3"/>
            <a:endCxn id="14" idx="1"/>
          </p:cNvCxnSpPr>
          <p:nvPr/>
        </p:nvCxnSpPr>
        <p:spPr>
          <a:xfrm>
            <a:off x="5146332" y="2177845"/>
            <a:ext cx="7500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D61AEB28-9BF2-5B2B-B758-010F7B716468}"/>
              </a:ext>
            </a:extLst>
          </p:cNvPr>
          <p:cNvCxnSpPr>
            <a:cxnSpLocks/>
            <a:stCxn id="18" idx="3"/>
            <a:endCxn id="22" idx="1"/>
          </p:cNvCxnSpPr>
          <p:nvPr/>
        </p:nvCxnSpPr>
        <p:spPr>
          <a:xfrm>
            <a:off x="5146332" y="4680156"/>
            <a:ext cx="7500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EBDC913F-3E58-8BAF-A812-BD273CA4BDCD}"/>
              </a:ext>
            </a:extLst>
          </p:cNvPr>
          <p:cNvCxnSpPr>
            <a:cxnSpLocks/>
            <a:stCxn id="22" idx="3"/>
            <a:endCxn id="12" idx="1"/>
          </p:cNvCxnSpPr>
          <p:nvPr/>
        </p:nvCxnSpPr>
        <p:spPr>
          <a:xfrm flipV="1">
            <a:off x="7864747" y="3552412"/>
            <a:ext cx="987153" cy="112774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연결선: 꺾임 45">
            <a:extLst>
              <a:ext uri="{FF2B5EF4-FFF2-40B4-BE49-F238E27FC236}">
                <a16:creationId xmlns:a16="http://schemas.microsoft.com/office/drawing/2014/main" id="{929DB097-C34F-9BDF-1E33-8AFF076E2915}"/>
              </a:ext>
            </a:extLst>
          </p:cNvPr>
          <p:cNvCxnSpPr>
            <a:cxnSpLocks/>
            <a:stCxn id="14" idx="3"/>
            <a:endCxn id="12" idx="1"/>
          </p:cNvCxnSpPr>
          <p:nvPr/>
        </p:nvCxnSpPr>
        <p:spPr>
          <a:xfrm>
            <a:off x="7864747" y="2177845"/>
            <a:ext cx="987153" cy="137456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28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8"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E3FBA607-E7FC-B7F8-2868-BC448F31F790}"/>
              </a:ext>
            </a:extLst>
          </p:cNvPr>
          <p:cNvCxnSpPr/>
          <p:nvPr/>
        </p:nvCxnSpPr>
        <p:spPr>
          <a:xfrm>
            <a:off x="144378" y="160422"/>
            <a:ext cx="12060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326A7D-F71C-ED1C-CBFD-93F557654D2A}"/>
              </a:ext>
            </a:extLst>
          </p:cNvPr>
          <p:cNvSpPr txBox="1"/>
          <p:nvPr/>
        </p:nvSpPr>
        <p:spPr>
          <a:xfrm>
            <a:off x="144378" y="272716"/>
            <a:ext cx="675570" cy="338554"/>
          </a:xfrm>
          <a:prstGeom prst="rect">
            <a:avLst/>
          </a:prstGeom>
          <a:noFill/>
        </p:spPr>
        <p:txBody>
          <a:bodyPr wrap="none" rtlCol="0">
            <a:spAutoFit/>
          </a:bodyPr>
          <a:lstStyle/>
          <a:p>
            <a:r>
              <a:rPr lang="en-US" altLang="ko-KR" sz="1600" dirty="0">
                <a:solidFill>
                  <a:schemeClr val="accent1"/>
                </a:solidFill>
              </a:rPr>
              <a:t>Part 2</a:t>
            </a:r>
            <a:endParaRPr lang="ko-KR" altLang="en-US" sz="1600" dirty="0">
              <a:solidFill>
                <a:schemeClr val="accent1"/>
              </a:solidFill>
            </a:endParaRPr>
          </a:p>
        </p:txBody>
      </p:sp>
      <p:sp>
        <p:nvSpPr>
          <p:cNvPr id="5" name="TextBox 4">
            <a:extLst>
              <a:ext uri="{FF2B5EF4-FFF2-40B4-BE49-F238E27FC236}">
                <a16:creationId xmlns:a16="http://schemas.microsoft.com/office/drawing/2014/main" id="{3251639B-29EB-6E9D-733B-6F917838F571}"/>
              </a:ext>
            </a:extLst>
          </p:cNvPr>
          <p:cNvSpPr txBox="1"/>
          <p:nvPr/>
        </p:nvSpPr>
        <p:spPr>
          <a:xfrm>
            <a:off x="1163052" y="272716"/>
            <a:ext cx="1166025" cy="523220"/>
          </a:xfrm>
          <a:prstGeom prst="rect">
            <a:avLst/>
          </a:prstGeom>
          <a:noFill/>
        </p:spPr>
        <p:txBody>
          <a:bodyPr wrap="none" rtlCol="0">
            <a:spAutoFit/>
          </a:bodyPr>
          <a:lstStyle/>
          <a:p>
            <a:r>
              <a:rPr lang="en-US" altLang="ko-KR" sz="2800" b="1" spc="-300" dirty="0">
                <a:solidFill>
                  <a:schemeClr val="accent1"/>
                </a:solidFill>
              </a:rPr>
              <a:t>Datasets</a:t>
            </a:r>
            <a:endParaRPr lang="ko-KR" altLang="en-US" sz="2800" b="1" spc="-300" dirty="0">
              <a:solidFill>
                <a:schemeClr val="accent1"/>
              </a:solidFill>
            </a:endParaRPr>
          </a:p>
        </p:txBody>
      </p:sp>
      <p:cxnSp>
        <p:nvCxnSpPr>
          <p:cNvPr id="6" name="직선 연결선 5">
            <a:extLst>
              <a:ext uri="{FF2B5EF4-FFF2-40B4-BE49-F238E27FC236}">
                <a16:creationId xmlns:a16="http://schemas.microsoft.com/office/drawing/2014/main" id="{227D3D02-66A7-B0C0-2CF2-A0900C18861C}"/>
              </a:ext>
            </a:extLst>
          </p:cNvPr>
          <p:cNvCxnSpPr/>
          <p:nvPr/>
        </p:nvCxnSpPr>
        <p:spPr>
          <a:xfrm>
            <a:off x="144378" y="6737685"/>
            <a:ext cx="12060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B122520A-75FC-E76C-48FD-F343AE7F61AE}"/>
              </a:ext>
            </a:extLst>
          </p:cNvPr>
          <p:cNvSpPr/>
          <p:nvPr/>
        </p:nvSpPr>
        <p:spPr>
          <a:xfrm>
            <a:off x="438296" y="1495915"/>
            <a:ext cx="5302104" cy="772112"/>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FF00"/>
                </a:solidFill>
              </a:rPr>
              <a:t>AI-Hub</a:t>
            </a:r>
            <a:r>
              <a:rPr lang="en-US" altLang="ko-KR" dirty="0"/>
              <a:t> One-Time Conversation Dataset</a:t>
            </a:r>
            <a:br>
              <a:rPr lang="en-US" altLang="ko-KR" dirty="0"/>
            </a:br>
            <a:r>
              <a:rPr lang="en-US" altLang="ko-KR" dirty="0"/>
              <a:t>with Korean Emotion Information</a:t>
            </a:r>
            <a:endParaRPr lang="ko-KR" altLang="en-US" dirty="0"/>
          </a:p>
        </p:txBody>
      </p:sp>
      <p:sp>
        <p:nvSpPr>
          <p:cNvPr id="8" name="사각형: 둥근 모서리 7">
            <a:extLst>
              <a:ext uri="{FF2B5EF4-FFF2-40B4-BE49-F238E27FC236}">
                <a16:creationId xmlns:a16="http://schemas.microsoft.com/office/drawing/2014/main" id="{2B6F920E-F009-7633-74A8-793273C02977}"/>
              </a:ext>
            </a:extLst>
          </p:cNvPr>
          <p:cNvSpPr/>
          <p:nvPr/>
        </p:nvSpPr>
        <p:spPr>
          <a:xfrm>
            <a:off x="438296" y="2367190"/>
            <a:ext cx="5302104" cy="394527"/>
          </a:xfrm>
          <a:prstGeom prst="roundRect">
            <a:avLst>
              <a:gd name="adj" fmla="val 17102"/>
            </a:avLst>
          </a:prstGeom>
          <a:solidFill>
            <a:schemeClr val="accent2"/>
          </a:solidFill>
          <a:ln>
            <a:noFill/>
          </a:ln>
          <a:effectLst>
            <a:outerShdw blurRad="76200" dist="12700" dir="2700000" algn="tl" rotWithShape="0">
              <a:schemeClr val="bg1">
                <a:lumMod val="8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FF00"/>
                </a:solidFill>
              </a:rPr>
              <a:t>AI-Hub</a:t>
            </a:r>
            <a:r>
              <a:rPr lang="en-US" altLang="ko-KR" dirty="0"/>
              <a:t> Emotional Conversation Corpus</a:t>
            </a:r>
            <a:endParaRPr lang="ko-KR" altLang="en-US" dirty="0"/>
          </a:p>
        </p:txBody>
      </p:sp>
      <p:pic>
        <p:nvPicPr>
          <p:cNvPr id="20" name="Picture 2">
            <a:extLst>
              <a:ext uri="{FF2B5EF4-FFF2-40B4-BE49-F238E27FC236}">
                <a16:creationId xmlns:a16="http://schemas.microsoft.com/office/drawing/2014/main" id="{29076894-7586-9EA9-A72E-D8C23D29B2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84" b="52081"/>
          <a:stretch/>
        </p:blipFill>
        <p:spPr bwMode="auto">
          <a:xfrm>
            <a:off x="6561382" y="4691694"/>
            <a:ext cx="5360342" cy="1595144"/>
          </a:xfrm>
          <a:prstGeom prst="rect">
            <a:avLst/>
          </a:prstGeom>
          <a:noFill/>
          <a:extLst>
            <a:ext uri="{909E8E84-426E-40DD-AFC4-6F175D3DCCD1}">
              <a14:hiddenFill xmlns:a14="http://schemas.microsoft.com/office/drawing/2010/main">
                <a:solidFill>
                  <a:srgbClr val="FFFFFF"/>
                </a:solidFill>
              </a14:hiddenFill>
            </a:ext>
          </a:extLst>
        </p:spPr>
      </p:pic>
      <p:sp>
        <p:nvSpPr>
          <p:cNvPr id="21" name="사각형: 둥근 모서리 20">
            <a:extLst>
              <a:ext uri="{FF2B5EF4-FFF2-40B4-BE49-F238E27FC236}">
                <a16:creationId xmlns:a16="http://schemas.microsoft.com/office/drawing/2014/main" id="{341B696E-8553-3FDC-EB70-D9844FD1E824}"/>
              </a:ext>
            </a:extLst>
          </p:cNvPr>
          <p:cNvSpPr/>
          <p:nvPr/>
        </p:nvSpPr>
        <p:spPr>
          <a:xfrm>
            <a:off x="438296" y="3944647"/>
            <a:ext cx="4873136" cy="394527"/>
          </a:xfrm>
          <a:prstGeom prst="roundRect">
            <a:avLst>
              <a:gd name="adj" fmla="val 1710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Interactive</a:t>
            </a:r>
            <a:r>
              <a:rPr lang="ko-KR" altLang="en-US" dirty="0"/>
              <a:t> </a:t>
            </a:r>
            <a:r>
              <a:rPr lang="en-US" altLang="ko-KR" dirty="0"/>
              <a:t>Input</a:t>
            </a:r>
            <a:endParaRPr lang="ko-KR" altLang="en-US" dirty="0"/>
          </a:p>
        </p:txBody>
      </p:sp>
      <p:sp>
        <p:nvSpPr>
          <p:cNvPr id="22" name="사각형: 둥근 모서리 21">
            <a:extLst>
              <a:ext uri="{FF2B5EF4-FFF2-40B4-BE49-F238E27FC236}">
                <a16:creationId xmlns:a16="http://schemas.microsoft.com/office/drawing/2014/main" id="{D78A6698-E97C-0C47-DE73-19F9A07DA374}"/>
              </a:ext>
            </a:extLst>
          </p:cNvPr>
          <p:cNvSpPr/>
          <p:nvPr/>
        </p:nvSpPr>
        <p:spPr>
          <a:xfrm>
            <a:off x="438296" y="5310191"/>
            <a:ext cx="4873136" cy="394527"/>
          </a:xfrm>
          <a:prstGeom prst="roundRect">
            <a:avLst>
              <a:gd name="adj" fmla="val 17102"/>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ko-KR" altLang="en-US" dirty="0"/>
              <a:t>내일은 </a:t>
            </a:r>
            <a:r>
              <a:rPr lang="ko-KR" altLang="en-US" dirty="0" err="1"/>
              <a:t>빨간날이야</a:t>
            </a:r>
            <a:r>
              <a:rPr lang="en-US" altLang="ko-KR" dirty="0"/>
              <a:t>!</a:t>
            </a:r>
            <a:endParaRPr lang="ko-KR" altLang="en-US" dirty="0"/>
          </a:p>
        </p:txBody>
      </p:sp>
      <p:sp>
        <p:nvSpPr>
          <p:cNvPr id="23" name="사각형: 둥근 모서리 22">
            <a:extLst>
              <a:ext uri="{FF2B5EF4-FFF2-40B4-BE49-F238E27FC236}">
                <a16:creationId xmlns:a16="http://schemas.microsoft.com/office/drawing/2014/main" id="{905D5B6E-D598-4E8F-50B8-E49029F1B0BF}"/>
              </a:ext>
            </a:extLst>
          </p:cNvPr>
          <p:cNvSpPr/>
          <p:nvPr/>
        </p:nvSpPr>
        <p:spPr>
          <a:xfrm>
            <a:off x="6880568" y="3883176"/>
            <a:ext cx="4873136" cy="394527"/>
          </a:xfrm>
          <a:prstGeom prst="roundRect">
            <a:avLst>
              <a:gd name="adj" fmla="val 1710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Interactive</a:t>
            </a:r>
            <a:r>
              <a:rPr lang="ko-KR" altLang="en-US" dirty="0"/>
              <a:t> </a:t>
            </a:r>
            <a:r>
              <a:rPr lang="en-US" altLang="ko-KR" dirty="0"/>
              <a:t>Dataset</a:t>
            </a:r>
            <a:endParaRPr lang="ko-KR" altLang="en-US" dirty="0"/>
          </a:p>
        </p:txBody>
      </p:sp>
      <p:pic>
        <p:nvPicPr>
          <p:cNvPr id="1026" name="Picture 2">
            <a:extLst>
              <a:ext uri="{FF2B5EF4-FFF2-40B4-BE49-F238E27FC236}">
                <a16:creationId xmlns:a16="http://schemas.microsoft.com/office/drawing/2014/main" id="{A68F724A-D863-1622-8677-FAA569151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375"/>
          <a:stretch/>
        </p:blipFill>
        <p:spPr bwMode="auto">
          <a:xfrm>
            <a:off x="5895675" y="1227008"/>
            <a:ext cx="2791585" cy="223655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3EEC8E9-4C1E-9555-0B88-3FE354400A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535" y="1227008"/>
            <a:ext cx="3168037" cy="224126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화살표: 오른쪽 1">
            <a:extLst>
              <a:ext uri="{FF2B5EF4-FFF2-40B4-BE49-F238E27FC236}">
                <a16:creationId xmlns:a16="http://schemas.microsoft.com/office/drawing/2014/main" id="{ECC36193-D6FB-F963-EECE-94463465B69A}"/>
              </a:ext>
            </a:extLst>
          </p:cNvPr>
          <p:cNvSpPr/>
          <p:nvPr/>
        </p:nvSpPr>
        <p:spPr>
          <a:xfrm>
            <a:off x="5549057" y="5120104"/>
            <a:ext cx="774700" cy="774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316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fade">
                                      <p:cBhvr>
                                        <p:cTn id="16" dur="5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1" grpId="0" animBg="1"/>
      <p:bldP spid="22" grpId="0" animBg="1"/>
      <p:bldP spid="23"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ADC16E78-8819-8219-C770-75C3BD1E4D45}"/>
              </a:ext>
            </a:extLst>
          </p:cNvPr>
          <p:cNvGrpSpPr/>
          <p:nvPr/>
        </p:nvGrpSpPr>
        <p:grpSpPr>
          <a:xfrm>
            <a:off x="6817895" y="872277"/>
            <a:ext cx="5374105" cy="4483771"/>
            <a:chOff x="6817895" y="310803"/>
            <a:chExt cx="5374105" cy="4483771"/>
          </a:xfrm>
        </p:grpSpPr>
        <p:sp>
          <p:nvSpPr>
            <p:cNvPr id="2" name="TextBox 1">
              <a:extLst>
                <a:ext uri="{FF2B5EF4-FFF2-40B4-BE49-F238E27FC236}">
                  <a16:creationId xmlns:a16="http://schemas.microsoft.com/office/drawing/2014/main" id="{1E4D379F-0D7A-E10A-C2FD-B3F877B38412}"/>
                </a:ext>
              </a:extLst>
            </p:cNvPr>
            <p:cNvSpPr txBox="1"/>
            <p:nvPr/>
          </p:nvSpPr>
          <p:spPr>
            <a:xfrm>
              <a:off x="6817895" y="310803"/>
              <a:ext cx="1854995" cy="3154710"/>
            </a:xfrm>
            <a:prstGeom prst="rect">
              <a:avLst/>
            </a:prstGeom>
            <a:noFill/>
          </p:spPr>
          <p:txBody>
            <a:bodyPr wrap="none" rtlCol="0">
              <a:spAutoFit/>
            </a:bodyPr>
            <a:lstStyle/>
            <a:p>
              <a:r>
                <a:rPr lang="en-US" altLang="ko-KR" sz="19900" b="1" dirty="0">
                  <a:solidFill>
                    <a:schemeClr val="bg1"/>
                  </a:solidFill>
                  <a:latin typeface="+mj-ea"/>
                  <a:ea typeface="+mj-ea"/>
                </a:rPr>
                <a:t>3</a:t>
              </a:r>
              <a:endParaRPr lang="ko-KR" altLang="en-US" sz="19900" b="1" dirty="0">
                <a:solidFill>
                  <a:schemeClr val="bg1"/>
                </a:solidFill>
                <a:latin typeface="+mj-ea"/>
                <a:ea typeface="+mj-ea"/>
              </a:endParaRPr>
            </a:p>
          </p:txBody>
        </p:sp>
        <p:sp>
          <p:nvSpPr>
            <p:cNvPr id="3" name="TextBox 2">
              <a:extLst>
                <a:ext uri="{FF2B5EF4-FFF2-40B4-BE49-F238E27FC236}">
                  <a16:creationId xmlns:a16="http://schemas.microsoft.com/office/drawing/2014/main" id="{773F2969-8E1F-0403-B6B6-037C4B0D5DB2}"/>
                </a:ext>
              </a:extLst>
            </p:cNvPr>
            <p:cNvSpPr txBox="1"/>
            <p:nvPr/>
          </p:nvSpPr>
          <p:spPr>
            <a:xfrm>
              <a:off x="6817895" y="3350782"/>
              <a:ext cx="4516301" cy="830997"/>
            </a:xfrm>
            <a:prstGeom prst="rect">
              <a:avLst/>
            </a:prstGeom>
            <a:noFill/>
          </p:spPr>
          <p:txBody>
            <a:bodyPr wrap="none" rtlCol="0">
              <a:spAutoFit/>
            </a:bodyPr>
            <a:lstStyle/>
            <a:p>
              <a:r>
                <a:rPr lang="en-US" altLang="ko-KR" sz="4800" b="1" spc="-300" dirty="0">
                  <a:solidFill>
                    <a:schemeClr val="bg1"/>
                  </a:solidFill>
                  <a:latin typeface="+mn-ea"/>
                </a:rPr>
                <a:t>Model Specification</a:t>
              </a:r>
              <a:endParaRPr lang="ko-KR" altLang="en-US" sz="4800" b="1" spc="-300" dirty="0">
                <a:solidFill>
                  <a:schemeClr val="bg1"/>
                </a:solidFill>
                <a:latin typeface="+mn-ea"/>
              </a:endParaRPr>
            </a:p>
          </p:txBody>
        </p:sp>
        <p:cxnSp>
          <p:nvCxnSpPr>
            <p:cNvPr id="4" name="직선 연결선 3">
              <a:extLst>
                <a:ext uri="{FF2B5EF4-FFF2-40B4-BE49-F238E27FC236}">
                  <a16:creationId xmlns:a16="http://schemas.microsoft.com/office/drawing/2014/main" id="{F9894119-F233-DC33-68F5-7374CF0E569E}"/>
                </a:ext>
              </a:extLst>
            </p:cNvPr>
            <p:cNvCxnSpPr>
              <a:cxnSpLocks/>
            </p:cNvCxnSpPr>
            <p:nvPr/>
          </p:nvCxnSpPr>
          <p:spPr>
            <a:xfrm>
              <a:off x="6817895" y="4545921"/>
              <a:ext cx="537410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01021128-BA25-D6FF-656C-87D086ADE451}"/>
                </a:ext>
              </a:extLst>
            </p:cNvPr>
            <p:cNvCxnSpPr>
              <a:cxnSpLocks/>
            </p:cNvCxnSpPr>
            <p:nvPr/>
          </p:nvCxnSpPr>
          <p:spPr>
            <a:xfrm>
              <a:off x="6817895" y="4794574"/>
              <a:ext cx="537410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4252838"/>
      </p:ext>
    </p:extLst>
  </p:cSld>
  <p:clrMapOvr>
    <a:masterClrMapping/>
  </p:clrMapOvr>
</p:sld>
</file>

<file path=ppt/theme/theme1.xml><?xml version="1.0" encoding="utf-8"?>
<a:theme xmlns:a="http://schemas.openxmlformats.org/drawingml/2006/main" name="Office 테마">
  <a:themeElements>
    <a:clrScheme name="_008_105">
      <a:dk1>
        <a:sysClr val="windowText" lastClr="000000"/>
      </a:dk1>
      <a:lt1>
        <a:sysClr val="window" lastClr="FFFFFF"/>
      </a:lt1>
      <a:dk2>
        <a:srgbClr val="44546A"/>
      </a:dk2>
      <a:lt2>
        <a:srgbClr val="E7E6E6"/>
      </a:lt2>
      <a:accent1>
        <a:srgbClr val="224D60"/>
      </a:accent1>
      <a:accent2>
        <a:srgbClr val="006182"/>
      </a:accent2>
      <a:accent3>
        <a:srgbClr val="4E849C"/>
      </a:accent3>
      <a:accent4>
        <a:srgbClr val="DCDBD9"/>
      </a:accent4>
      <a:accent5>
        <a:srgbClr val="3B626E"/>
      </a:accent5>
      <a:accent6>
        <a:srgbClr val="27383E"/>
      </a:accent6>
      <a:hlink>
        <a:srgbClr val="3F3F3F"/>
      </a:hlink>
      <a:folHlink>
        <a:srgbClr val="3F3F3F"/>
      </a:folHlink>
    </a:clrScheme>
    <a:fontScheme name="Pretendard_Black_standard">
      <a:majorFont>
        <a:latin typeface="Pretendard Black"/>
        <a:ea typeface="Pretendard Black"/>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1480</Words>
  <Application>Microsoft Office PowerPoint</Application>
  <PresentationFormat>와이드스크린</PresentationFormat>
  <Paragraphs>249</Paragraphs>
  <Slides>22</Slides>
  <Notes>15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MS Mincho</vt:lpstr>
      <vt:lpstr>noto</vt:lpstr>
      <vt:lpstr>Pretendard</vt:lpstr>
      <vt:lpstr>Pretendard Black</vt:lpstr>
      <vt:lpstr>맑은 고딕</vt:lpstr>
      <vt:lpstr>Arial</vt:lpstr>
      <vt:lpstr>Kunstler Script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이 금진</cp:lastModifiedBy>
  <cp:revision>118</cp:revision>
  <dcterms:created xsi:type="dcterms:W3CDTF">2022-08-03T01:14:38Z</dcterms:created>
  <dcterms:modified xsi:type="dcterms:W3CDTF">2023-06-03T22:47:59Z</dcterms:modified>
</cp:coreProperties>
</file>