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한컴 윤고딕 230" panose="02020603020101020101" pitchFamily="18" charset="-127"/>
      <p:regular r:id="rId8"/>
    </p:embeddedFont>
    <p:embeddedFont>
      <p:font typeface="HY헤드라인M" panose="02030600000101010101" pitchFamily="18" charset="-127"/>
      <p:regular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5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639763" indent="-182563" algn="l" rtl="0" fontAlgn="base" latinLnBrk="1">
      <a:spcBef>
        <a:spcPct val="0"/>
      </a:spcBef>
      <a:spcAft>
        <a:spcPct val="0"/>
      </a:spcAft>
      <a:defRPr kumimoji="1" sz="85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1279525" indent="-365125" algn="l" rtl="0" fontAlgn="base" latinLnBrk="1">
      <a:spcBef>
        <a:spcPct val="0"/>
      </a:spcBef>
      <a:spcAft>
        <a:spcPct val="0"/>
      </a:spcAft>
      <a:defRPr kumimoji="1" sz="85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919288" indent="-547688" algn="l" rtl="0" fontAlgn="base" latinLnBrk="1">
      <a:spcBef>
        <a:spcPct val="0"/>
      </a:spcBef>
      <a:spcAft>
        <a:spcPct val="0"/>
      </a:spcAft>
      <a:defRPr kumimoji="1" sz="85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2559050" indent="-730250" algn="l" rtl="0" fontAlgn="base" latinLnBrk="1">
      <a:spcBef>
        <a:spcPct val="0"/>
      </a:spcBef>
      <a:spcAft>
        <a:spcPct val="0"/>
      </a:spcAft>
      <a:defRPr kumimoji="1" sz="85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5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5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5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5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B61"/>
    <a:srgbClr val="FF6C0F"/>
    <a:srgbClr val="8DC63F"/>
    <a:srgbClr val="7F7F7F"/>
    <a:srgbClr val="BBBBFD"/>
    <a:srgbClr val="F37471"/>
    <a:srgbClr val="6A6AFA"/>
    <a:srgbClr val="000066"/>
    <a:srgbClr val="00000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224" autoAdjust="0"/>
    <p:restoredTop sz="97387" autoAdjust="0"/>
  </p:normalViewPr>
  <p:slideViewPr>
    <p:cSldViewPr>
      <p:cViewPr>
        <p:scale>
          <a:sx n="33" d="100"/>
          <a:sy n="33" d="100"/>
        </p:scale>
        <p:origin x="-710" y="5093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A73BC97-3540-4242-ACD0-61EB4191B3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173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39763" algn="l" rtl="0" eaLnBrk="0" fontAlgn="base" latinLnBrk="1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79525" algn="l" rtl="0" eaLnBrk="0" fontAlgn="base" latinLnBrk="1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919288" algn="l" rtl="0" eaLnBrk="0" fontAlgn="base" latinLnBrk="1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559050" algn="l" rtl="0" eaLnBrk="0" fontAlgn="base" latinLnBrk="1" hangingPunct="0">
      <a:spcBef>
        <a:spcPct val="30000"/>
      </a:spcBef>
      <a:spcAft>
        <a:spcPct val="0"/>
      </a:spcAft>
      <a:defRPr kumimoji="1" sz="17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200400" algn="l" defTabSz="12801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1258" y="13421784"/>
            <a:ext cx="27541538" cy="9260416"/>
          </a:xfrm>
          <a:prstGeom prst="rect">
            <a:avLst/>
          </a:prstGeom>
        </p:spPr>
        <p:txBody>
          <a:bodyPr lIns="128016" tIns="64008" rIns="128016" bIns="64008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133" y="24483484"/>
            <a:ext cx="22683788" cy="11040533"/>
          </a:xfrm>
          <a:prstGeom prst="rect">
            <a:avLst/>
          </a:prstGeom>
        </p:spPr>
        <p:txBody>
          <a:bodyPr lIns="128016" tIns="64008" rIns="128016" bIns="64008"/>
          <a:lstStyle>
            <a:lvl1pPr marL="0" indent="0" algn="ctr">
              <a:buNone/>
              <a:defRPr/>
            </a:lvl1pPr>
            <a:lvl2pPr marL="640080" indent="0" algn="ctr">
              <a:buNone/>
              <a:defRPr/>
            </a:lvl2pPr>
            <a:lvl3pPr marL="1280160" indent="0" algn="ctr">
              <a:buNone/>
              <a:defRPr/>
            </a:lvl3pPr>
            <a:lvl4pPr marL="1920240" indent="0" algn="ctr">
              <a:buNone/>
              <a:defRPr/>
            </a:lvl4pPr>
            <a:lvl5pPr marL="2560320" indent="0" algn="ctr">
              <a:buNone/>
              <a:defRPr/>
            </a:lvl5pPr>
            <a:lvl6pPr marL="3200400" indent="0" algn="ctr">
              <a:buNone/>
              <a:defRPr/>
            </a:lvl6pPr>
            <a:lvl7pPr marL="3840480" indent="0" algn="ctr">
              <a:buNone/>
              <a:defRPr/>
            </a:lvl7pPr>
            <a:lvl8pPr marL="4480560" indent="0" algn="ctr">
              <a:buNone/>
              <a:defRPr/>
            </a:lvl8pPr>
            <a:lvl9pPr marL="512064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8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729318"/>
            <a:ext cx="29165550" cy="7200900"/>
          </a:xfrm>
          <a:prstGeom prst="rect">
            <a:avLst/>
          </a:prstGeom>
        </p:spPr>
        <p:txBody>
          <a:bodyPr lIns="128016" tIns="64008" rIns="128016" bIns="64008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19250" y="10081684"/>
            <a:ext cx="29165550" cy="28513616"/>
          </a:xfrm>
          <a:prstGeom prst="rect">
            <a:avLst/>
          </a:prstGeom>
        </p:spPr>
        <p:txBody>
          <a:bodyPr vert="eaVert" lIns="128016" tIns="64008" rIns="128016" bIns="64008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3493413" y="1729318"/>
            <a:ext cx="7291388" cy="36865983"/>
          </a:xfrm>
          <a:prstGeom prst="rect">
            <a:avLst/>
          </a:prstGeom>
        </p:spPr>
        <p:txBody>
          <a:bodyPr vert="eaVert" lIns="128016" tIns="64008" rIns="128016" bIns="64008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19251" y="1729318"/>
            <a:ext cx="21645563" cy="36865983"/>
          </a:xfrm>
          <a:prstGeom prst="rect">
            <a:avLst/>
          </a:prstGeom>
        </p:spPr>
        <p:txBody>
          <a:bodyPr vert="eaVert" lIns="128016" tIns="64008" rIns="128016" bIns="64008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729318"/>
            <a:ext cx="29165550" cy="7200900"/>
          </a:xfrm>
          <a:prstGeom prst="rect">
            <a:avLst/>
          </a:prstGeom>
        </p:spPr>
        <p:txBody>
          <a:bodyPr lIns="128016" tIns="64008" rIns="128016" bIns="64008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9250" y="10081684"/>
            <a:ext cx="29165550" cy="28513616"/>
          </a:xfrm>
          <a:prstGeom prst="rect">
            <a:avLst/>
          </a:prstGeom>
        </p:spPr>
        <p:txBody>
          <a:bodyPr lIns="128016" tIns="64008" rIns="128016" bIns="64008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3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845" y="27764318"/>
            <a:ext cx="27543918" cy="8580967"/>
          </a:xfrm>
          <a:prstGeom prst="rect">
            <a:avLst/>
          </a:prstGeom>
        </p:spPr>
        <p:txBody>
          <a:bodyPr lIns="128016" tIns="64008" rIns="128016" bIns="64008"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845" y="18311285"/>
            <a:ext cx="27543918" cy="9453033"/>
          </a:xfrm>
          <a:prstGeom prst="rect">
            <a:avLst/>
          </a:prstGeom>
        </p:spPr>
        <p:txBody>
          <a:bodyPr lIns="128016" tIns="64008" rIns="128016" bIns="64008" anchor="b"/>
          <a:lstStyle>
            <a:lvl1pPr marL="0" indent="0">
              <a:buNone/>
              <a:defRPr sz="2800"/>
            </a:lvl1pPr>
            <a:lvl2pPr marL="640080" indent="0">
              <a:buNone/>
              <a:defRPr sz="2500"/>
            </a:lvl2pPr>
            <a:lvl3pPr marL="1280160" indent="0">
              <a:buNone/>
              <a:defRPr sz="2200"/>
            </a:lvl3pPr>
            <a:lvl4pPr marL="1920240" indent="0">
              <a:buNone/>
              <a:defRPr sz="2000"/>
            </a:lvl4pPr>
            <a:lvl5pPr marL="2560320" indent="0">
              <a:buNone/>
              <a:defRPr sz="2000"/>
            </a:lvl5pPr>
            <a:lvl6pPr marL="3200400" indent="0">
              <a:buNone/>
              <a:defRPr sz="2000"/>
            </a:lvl6pPr>
            <a:lvl7pPr marL="3840480" indent="0">
              <a:buNone/>
              <a:defRPr sz="2000"/>
            </a:lvl7pPr>
            <a:lvl8pPr marL="4480560" indent="0">
              <a:buNone/>
              <a:defRPr sz="2000"/>
            </a:lvl8pPr>
            <a:lvl9pPr marL="5120640" indent="0">
              <a:buNone/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877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729318"/>
            <a:ext cx="29165550" cy="7200900"/>
          </a:xfrm>
          <a:prstGeom prst="rect">
            <a:avLst/>
          </a:prstGeom>
        </p:spPr>
        <p:txBody>
          <a:bodyPr lIns="128016" tIns="64008" rIns="128016" bIns="64008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19250" y="10081684"/>
            <a:ext cx="14468475" cy="28513616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316325" y="10081684"/>
            <a:ext cx="14468475" cy="28513616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4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729318"/>
            <a:ext cx="29165550" cy="7200900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50" y="9671051"/>
            <a:ext cx="14318457" cy="4030133"/>
          </a:xfrm>
          <a:prstGeom prst="rect">
            <a:avLst/>
          </a:prstGeom>
        </p:spPr>
        <p:txBody>
          <a:bodyPr lIns="128016" tIns="64008" rIns="128016" bIns="64008"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19250" y="13701185"/>
            <a:ext cx="14318457" cy="24894116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1582" y="9671051"/>
            <a:ext cx="14323218" cy="4030133"/>
          </a:xfrm>
          <a:prstGeom prst="rect">
            <a:avLst/>
          </a:prstGeom>
        </p:spPr>
        <p:txBody>
          <a:bodyPr lIns="128016" tIns="64008" rIns="128016" bIns="64008"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1582" y="13701185"/>
            <a:ext cx="14323218" cy="24894116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1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729318"/>
            <a:ext cx="29165550" cy="7200900"/>
          </a:xfrm>
          <a:prstGeom prst="rect">
            <a:avLst/>
          </a:prstGeom>
        </p:spPr>
        <p:txBody>
          <a:bodyPr lIns="128016" tIns="64008" rIns="128016" bIns="64008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60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720852"/>
            <a:ext cx="10660857" cy="7319433"/>
          </a:xfrm>
          <a:prstGeom prst="rect">
            <a:avLst/>
          </a:prstGeom>
        </p:spPr>
        <p:txBody>
          <a:bodyPr lIns="128016" tIns="64008" rIns="128016" bIns="64008"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8250" y="1720852"/>
            <a:ext cx="18116550" cy="36874449"/>
          </a:xfrm>
          <a:prstGeom prst="rect">
            <a:avLst/>
          </a:prstGeom>
        </p:spPr>
        <p:txBody>
          <a:bodyPr lIns="128016" tIns="64008" rIns="128016" bIns="64008"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19250" y="9040284"/>
            <a:ext cx="10660857" cy="29555016"/>
          </a:xfrm>
          <a:prstGeom prst="rect">
            <a:avLst/>
          </a:prstGeom>
        </p:spPr>
        <p:txBody>
          <a:bodyPr lIns="128016" tIns="64008" rIns="128016" bIns="64008"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127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795" y="30242934"/>
            <a:ext cx="19442906" cy="3570817"/>
          </a:xfrm>
          <a:prstGeom prst="rect">
            <a:avLst/>
          </a:prstGeom>
        </p:spPr>
        <p:txBody>
          <a:bodyPr lIns="128016" tIns="64008" rIns="128016" bIns="64008"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0795" y="3860801"/>
            <a:ext cx="19442906" cy="25922817"/>
          </a:xfrm>
          <a:prstGeom prst="rect">
            <a:avLst/>
          </a:prstGeom>
        </p:spPr>
        <p:txBody>
          <a:bodyPr lIns="128016" tIns="64008" rIns="128016" bIns="64008"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0795" y="33813751"/>
            <a:ext cx="19442906" cy="5071533"/>
          </a:xfrm>
          <a:prstGeom prst="rect">
            <a:avLst/>
          </a:prstGeom>
        </p:spPr>
        <p:txBody>
          <a:bodyPr lIns="128016" tIns="64008" rIns="128016" bIns="64008"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8854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16459200" y="7200900"/>
            <a:ext cx="14249400" cy="32931100"/>
          </a:xfrm>
          <a:prstGeom prst="rect">
            <a:avLst/>
          </a:prstGeom>
          <a:solidFill>
            <a:srgbClr val="7F7F7F">
              <a:alpha val="20000"/>
            </a:srgbClr>
          </a:solidFill>
          <a:ln w="127000">
            <a:noFill/>
            <a:prstDash val="sysDot"/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1498600" y="7200900"/>
            <a:ext cx="14249400" cy="32931100"/>
          </a:xfrm>
          <a:prstGeom prst="rect">
            <a:avLst/>
          </a:prstGeom>
          <a:solidFill>
            <a:srgbClr val="7F7F7F">
              <a:alpha val="20000"/>
            </a:srgbClr>
          </a:solidFill>
          <a:ln w="127000">
            <a:noFill/>
            <a:prstDash val="sysDot"/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641350" y="655638"/>
            <a:ext cx="31062613" cy="41890950"/>
          </a:xfrm>
          <a:prstGeom prst="rect">
            <a:avLst/>
          </a:prstGeom>
          <a:noFill/>
          <a:ln w="508000">
            <a:solidFill>
              <a:srgbClr val="072B61"/>
            </a:solidFill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1474788" y="1446213"/>
            <a:ext cx="29303662" cy="5372100"/>
          </a:xfrm>
          <a:prstGeom prst="rect">
            <a:avLst/>
          </a:prstGeom>
          <a:gradFill rotWithShape="1">
            <a:gsLst>
              <a:gs pos="100000">
                <a:schemeClr val="bg1"/>
              </a:gs>
              <a:gs pos="24000">
                <a:srgbClr val="8DC63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28016" tIns="64008" rIns="128016" bIns="6400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>
            <a:off x="16102013" y="7694613"/>
            <a:ext cx="0" cy="317627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lIns="128016" tIns="64008" rIns="128016" bIns="64008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502063" y="40747950"/>
            <a:ext cx="14487525" cy="1160318"/>
          </a:xfrm>
          <a:prstGeom prst="rect">
            <a:avLst/>
          </a:prstGeom>
          <a:noFill/>
        </p:spPr>
        <p:txBody>
          <a:bodyPr lIns="128016" tIns="64008" rIns="128016" bIns="64008">
            <a:spAutoFit/>
          </a:bodyPr>
          <a:lstStyle/>
          <a:p>
            <a:pPr>
              <a:defRPr/>
            </a:pPr>
            <a:r>
              <a:rPr lang="ko-KR" altLang="en-US" sz="3900" b="1" dirty="0" smtClean="0">
                <a:solidFill>
                  <a:srgbClr val="7F7F7F"/>
                </a:solidFill>
                <a:effectLst/>
                <a:latin typeface="+mj-ea"/>
                <a:ea typeface="+mj-ea"/>
                <a:cs typeface="Calibri" pitchFamily="34" charset="0"/>
              </a:rPr>
              <a:t>소프트웨어대학 컴퓨터공학과</a:t>
            </a:r>
            <a:endParaRPr lang="en-US" altLang="ko-KR" sz="3900" b="1" dirty="0">
              <a:solidFill>
                <a:srgbClr val="7F7F7F"/>
              </a:solidFill>
              <a:effectLst/>
              <a:latin typeface="+mj-ea"/>
              <a:ea typeface="+mj-ea"/>
              <a:cs typeface="Calibri" pitchFamily="34" charset="0"/>
            </a:endParaRPr>
          </a:p>
          <a:p>
            <a:pPr>
              <a:defRPr/>
            </a:pPr>
            <a:r>
              <a:rPr lang="en-US" altLang="ko-KR" sz="2800" dirty="0" err="1" smtClean="0">
                <a:solidFill>
                  <a:srgbClr val="7F7F7F"/>
                </a:solidFill>
                <a:latin typeface="+mj-lt"/>
                <a:ea typeface="한컴 윤고딕 230" panose="02020603020101020101" pitchFamily="18" charset="-127"/>
                <a:cs typeface="Calibri" pitchFamily="34" charset="0"/>
              </a:rPr>
              <a:t>Dept</a:t>
            </a:r>
            <a:r>
              <a:rPr lang="en-US" altLang="ko-KR" sz="2800" dirty="0" smtClean="0">
                <a:solidFill>
                  <a:srgbClr val="7F7F7F"/>
                </a:solidFill>
                <a:latin typeface="+mj-lt"/>
                <a:ea typeface="한컴 윤고딕 230" panose="02020603020101020101" pitchFamily="18" charset="-127"/>
                <a:cs typeface="Calibri" pitchFamily="34" charset="0"/>
              </a:rPr>
              <a:t> of Computer Science and Engineering,</a:t>
            </a:r>
            <a:r>
              <a:rPr lang="en-US" altLang="ko-KR" sz="2800" baseline="0" dirty="0" smtClean="0">
                <a:solidFill>
                  <a:srgbClr val="7F7F7F"/>
                </a:solidFill>
                <a:latin typeface="+mj-lt"/>
                <a:ea typeface="한컴 윤고딕 230" panose="02020603020101020101" pitchFamily="18" charset="-127"/>
                <a:cs typeface="Calibri" pitchFamily="34" charset="0"/>
              </a:rPr>
              <a:t> </a:t>
            </a:r>
            <a:r>
              <a:rPr lang="en-US" altLang="ko-KR" sz="2800" baseline="0" dirty="0" err="1" smtClean="0">
                <a:solidFill>
                  <a:srgbClr val="7F7F7F"/>
                </a:solidFill>
                <a:latin typeface="+mj-lt"/>
                <a:ea typeface="한컴 윤고딕 230" panose="02020603020101020101" pitchFamily="18" charset="-127"/>
                <a:cs typeface="Calibri" pitchFamily="34" charset="0"/>
              </a:rPr>
              <a:t>SungKyunKwan</a:t>
            </a:r>
            <a:r>
              <a:rPr lang="en-US" altLang="ko-KR" sz="2800" baseline="0" dirty="0" smtClean="0">
                <a:solidFill>
                  <a:srgbClr val="7F7F7F"/>
                </a:solidFill>
                <a:latin typeface="+mj-lt"/>
                <a:ea typeface="한컴 윤고딕 230" panose="02020603020101020101" pitchFamily="18" charset="-127"/>
                <a:cs typeface="Calibri" pitchFamily="34" charset="0"/>
              </a:rPr>
              <a:t> University</a:t>
            </a:r>
            <a:endParaRPr lang="ko-KR" altLang="en-US" sz="2800" dirty="0">
              <a:solidFill>
                <a:srgbClr val="7F7F7F"/>
              </a:solidFill>
              <a:latin typeface="+mj-lt"/>
              <a:ea typeface="한컴 윤고딕 230" panose="02020603020101020101" pitchFamily="18" charset="-127"/>
              <a:cs typeface="Calibri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47" y="40180125"/>
            <a:ext cx="6596105" cy="2044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319588" rtl="0" eaLnBrk="0" fontAlgn="base" latinLnBrk="1" hangingPunct="0">
        <a:spcBef>
          <a:spcPct val="0"/>
        </a:spcBef>
        <a:spcAft>
          <a:spcPct val="0"/>
        </a:spcAft>
        <a:defRPr kumimoji="1" sz="20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588" rtl="0" eaLnBrk="0" fontAlgn="base" latinLnBrk="1" hangingPunct="0">
        <a:spcBef>
          <a:spcPct val="0"/>
        </a:spcBef>
        <a:spcAft>
          <a:spcPct val="0"/>
        </a:spcAft>
        <a:defRPr kumimoji="1" sz="20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4319588" rtl="0" eaLnBrk="0" fontAlgn="base" latinLnBrk="1" hangingPunct="0">
        <a:spcBef>
          <a:spcPct val="0"/>
        </a:spcBef>
        <a:spcAft>
          <a:spcPct val="0"/>
        </a:spcAft>
        <a:defRPr kumimoji="1" sz="20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4319588" rtl="0" eaLnBrk="0" fontAlgn="base" latinLnBrk="1" hangingPunct="0">
        <a:spcBef>
          <a:spcPct val="0"/>
        </a:spcBef>
        <a:spcAft>
          <a:spcPct val="0"/>
        </a:spcAft>
        <a:defRPr kumimoji="1" sz="20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4319588" rtl="0" eaLnBrk="0" fontAlgn="base" latinLnBrk="1" hangingPunct="0">
        <a:spcBef>
          <a:spcPct val="0"/>
        </a:spcBef>
        <a:spcAft>
          <a:spcPct val="0"/>
        </a:spcAft>
        <a:defRPr kumimoji="1" sz="20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40080" algn="ctr" defTabSz="4320540" rtl="0" fontAlgn="base" latinLnBrk="1">
        <a:spcBef>
          <a:spcPct val="0"/>
        </a:spcBef>
        <a:spcAft>
          <a:spcPct val="0"/>
        </a:spcAft>
        <a:defRPr kumimoji="1" sz="20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80160" algn="ctr" defTabSz="4320540" rtl="0" fontAlgn="base" latinLnBrk="1">
        <a:spcBef>
          <a:spcPct val="0"/>
        </a:spcBef>
        <a:spcAft>
          <a:spcPct val="0"/>
        </a:spcAft>
        <a:defRPr kumimoji="1" sz="20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920240" algn="ctr" defTabSz="4320540" rtl="0" fontAlgn="base" latinLnBrk="1">
        <a:spcBef>
          <a:spcPct val="0"/>
        </a:spcBef>
        <a:spcAft>
          <a:spcPct val="0"/>
        </a:spcAft>
        <a:defRPr kumimoji="1" sz="20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560320" algn="ctr" defTabSz="4320540" rtl="0" fontAlgn="base" latinLnBrk="1">
        <a:spcBef>
          <a:spcPct val="0"/>
        </a:spcBef>
        <a:spcAft>
          <a:spcPct val="0"/>
        </a:spcAft>
        <a:defRPr kumimoji="1" sz="20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619250" indent="-1619250" algn="l" defTabSz="43195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100">
          <a:solidFill>
            <a:schemeClr val="tx1"/>
          </a:solidFill>
          <a:latin typeface="+mn-lt"/>
          <a:ea typeface="+mn-ea"/>
          <a:cs typeface="+mn-cs"/>
        </a:defRPr>
      </a:lvl1pPr>
      <a:lvl2pPr marL="3511550" indent="-1350963" algn="l" defTabSz="43195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300">
          <a:solidFill>
            <a:schemeClr val="tx1"/>
          </a:solidFill>
          <a:latin typeface="+mn-lt"/>
          <a:ea typeface="+mn-ea"/>
        </a:defRPr>
      </a:lvl2pPr>
      <a:lvl3pPr marL="5400675" indent="-1079500" algn="l" defTabSz="43195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300">
          <a:solidFill>
            <a:schemeClr val="tx1"/>
          </a:solidFill>
          <a:latin typeface="+mn-lt"/>
          <a:ea typeface="+mn-ea"/>
        </a:defRPr>
      </a:lvl3pPr>
      <a:lvl4pPr marL="7559675" indent="-1079500" algn="l" defTabSz="43195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500">
          <a:solidFill>
            <a:schemeClr val="tx1"/>
          </a:solidFill>
          <a:latin typeface="+mn-lt"/>
          <a:ea typeface="+mn-ea"/>
        </a:defRPr>
      </a:lvl4pPr>
      <a:lvl5pPr marL="9720263" indent="-1079500" algn="l" defTabSz="43195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9500">
          <a:solidFill>
            <a:schemeClr val="tx1"/>
          </a:solidFill>
          <a:latin typeface="+mn-lt"/>
          <a:ea typeface="+mn-ea"/>
        </a:defRPr>
      </a:lvl5pPr>
      <a:lvl6pPr marL="10361295" indent="-1080135" algn="l" defTabSz="4320540" rtl="0" fontAlgn="base" latinLnBrk="1">
        <a:spcBef>
          <a:spcPct val="20000"/>
        </a:spcBef>
        <a:spcAft>
          <a:spcPct val="0"/>
        </a:spcAft>
        <a:buChar char="»"/>
        <a:defRPr kumimoji="1" sz="9500">
          <a:solidFill>
            <a:schemeClr val="tx1"/>
          </a:solidFill>
          <a:latin typeface="+mn-lt"/>
          <a:ea typeface="+mn-ea"/>
        </a:defRPr>
      </a:lvl6pPr>
      <a:lvl7pPr marL="11001375" indent="-1080135" algn="l" defTabSz="4320540" rtl="0" fontAlgn="base" latinLnBrk="1">
        <a:spcBef>
          <a:spcPct val="20000"/>
        </a:spcBef>
        <a:spcAft>
          <a:spcPct val="0"/>
        </a:spcAft>
        <a:buChar char="»"/>
        <a:defRPr kumimoji="1" sz="9500">
          <a:solidFill>
            <a:schemeClr val="tx1"/>
          </a:solidFill>
          <a:latin typeface="+mn-lt"/>
          <a:ea typeface="+mn-ea"/>
        </a:defRPr>
      </a:lvl7pPr>
      <a:lvl8pPr marL="11641455" indent="-1080135" algn="l" defTabSz="4320540" rtl="0" fontAlgn="base" latinLnBrk="1">
        <a:spcBef>
          <a:spcPct val="20000"/>
        </a:spcBef>
        <a:spcAft>
          <a:spcPct val="0"/>
        </a:spcAft>
        <a:buChar char="»"/>
        <a:defRPr kumimoji="1" sz="9500">
          <a:solidFill>
            <a:schemeClr val="tx1"/>
          </a:solidFill>
          <a:latin typeface="+mn-lt"/>
          <a:ea typeface="+mn-ea"/>
        </a:defRPr>
      </a:lvl8pPr>
      <a:lvl9pPr marL="12281535" indent="-1080135" algn="l" defTabSz="4320540" rtl="0" fontAlgn="base" latinLnBrk="1">
        <a:spcBef>
          <a:spcPct val="20000"/>
        </a:spcBef>
        <a:spcAft>
          <a:spcPct val="0"/>
        </a:spcAft>
        <a:buChar char="»"/>
        <a:defRPr kumimoji="1" sz="9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45121" y="7561140"/>
            <a:ext cx="13564816" cy="14886623"/>
            <a:chOff x="1845121" y="7586663"/>
            <a:chExt cx="13564816" cy="14886623"/>
          </a:xfrm>
        </p:grpSpPr>
        <p:sp>
          <p:nvSpPr>
            <p:cNvPr id="27" name="TextBox 26"/>
            <p:cNvSpPr txBox="1"/>
            <p:nvPr/>
          </p:nvSpPr>
          <p:spPr>
            <a:xfrm>
              <a:off x="1845121" y="9043969"/>
              <a:ext cx="13564816" cy="1342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en-US" altLang="ko-KR" sz="3200" b="1" dirty="0">
                  <a:latin typeface="+mn-ea"/>
                  <a:ea typeface="+mn-ea"/>
                </a:rPr>
                <a:t>21</a:t>
              </a:r>
              <a:r>
                <a:rPr lang="ko-KR" altLang="en-US" sz="3200" b="1" dirty="0">
                  <a:latin typeface="+mn-ea"/>
                  <a:ea typeface="+mn-ea"/>
                </a:rPr>
                <a:t>세기는 우주의 </a:t>
              </a:r>
              <a:r>
                <a:rPr lang="ko-KR" altLang="en-US" sz="3200" b="1" dirty="0" smtClean="0">
                  <a:latin typeface="+mn-ea"/>
                  <a:ea typeface="+mn-ea"/>
                </a:rPr>
                <a:t>시대이다</a:t>
              </a:r>
              <a:r>
                <a:rPr lang="en-US" altLang="ko-KR" sz="3200" b="1" dirty="0">
                  <a:latin typeface="+mn-ea"/>
                  <a:ea typeface="+mn-ea"/>
                </a:rPr>
                <a:t>. </a:t>
              </a:r>
              <a:r>
                <a:rPr lang="ko-KR" altLang="en-US" sz="3200" b="1" dirty="0">
                  <a:latin typeface="+mn-ea"/>
                  <a:ea typeface="+mn-ea"/>
                </a:rPr>
                <a:t>우주 탐사의 중추적 역할을 하는 외행성 무인 탐사선에는 다양한 인공지능 기술이 활용되고 있다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 smtClean="0">
                  <a:latin typeface="+mn-ea"/>
                  <a:ea typeface="+mn-ea"/>
                </a:rPr>
                <a:t>예를 </a:t>
              </a:r>
              <a:r>
                <a:rPr lang="ko-KR" altLang="en-US" sz="3200" b="1" dirty="0">
                  <a:latin typeface="+mn-ea"/>
                  <a:ea typeface="+mn-ea"/>
                </a:rPr>
                <a:t>들어</a:t>
              </a:r>
              <a:r>
                <a:rPr lang="en-US" altLang="ko-KR" sz="3200" b="1" dirty="0">
                  <a:latin typeface="+mn-ea"/>
                  <a:ea typeface="+mn-ea"/>
                </a:rPr>
                <a:t>, </a:t>
              </a:r>
              <a:r>
                <a:rPr lang="ko-KR" altLang="en-US" sz="3200" b="1" dirty="0">
                  <a:latin typeface="+mn-ea"/>
                  <a:ea typeface="+mn-ea"/>
                </a:rPr>
                <a:t>무인 탐사선에 장착되어 있는 카메라를 통해 입력 받은 주변 환경의 영상을 처리하여 장애물을 파악하고 </a:t>
              </a:r>
              <a:r>
                <a:rPr lang="ko-KR" altLang="en-US" sz="3200" b="1" dirty="0" smtClean="0">
                  <a:latin typeface="+mn-ea"/>
                  <a:ea typeface="+mn-ea"/>
                </a:rPr>
                <a:t>지질 </a:t>
              </a:r>
              <a:r>
                <a:rPr lang="ko-KR" altLang="en-US" sz="3200" b="1" dirty="0">
                  <a:latin typeface="+mn-ea"/>
                  <a:ea typeface="+mn-ea"/>
                </a:rPr>
                <a:t>분포나 이동 중의 제약조건들을 파악하기 위한 비전 </a:t>
              </a:r>
              <a:r>
                <a:rPr lang="ko-KR" altLang="en-US" sz="3200" b="1" dirty="0" smtClean="0">
                  <a:latin typeface="+mn-ea"/>
                  <a:ea typeface="+mn-ea"/>
                </a:rPr>
                <a:t>연구 </a:t>
              </a:r>
              <a:r>
                <a:rPr lang="en-US" altLang="ko-KR" sz="3200" b="1" dirty="0" smtClean="0">
                  <a:latin typeface="+mn-ea"/>
                  <a:ea typeface="+mn-ea"/>
                </a:rPr>
                <a:t>[1]</a:t>
              </a:r>
              <a:r>
                <a:rPr lang="en-US" altLang="ko-KR" sz="3200" b="1" dirty="0" smtClean="0">
                  <a:latin typeface="+mn-ea"/>
                  <a:ea typeface="+mn-ea"/>
                </a:rPr>
                <a:t>, </a:t>
              </a:r>
              <a:r>
                <a:rPr lang="ko-KR" altLang="en-US" sz="3200" b="1" dirty="0">
                  <a:latin typeface="+mn-ea"/>
                  <a:ea typeface="+mn-ea"/>
                </a:rPr>
                <a:t>다양한 센서에서 </a:t>
              </a:r>
              <a:r>
                <a:rPr lang="ko-KR" altLang="en-US" sz="3200" b="1" dirty="0" smtClean="0">
                  <a:latin typeface="+mn-ea"/>
                  <a:ea typeface="+mn-ea"/>
                </a:rPr>
                <a:t>입력 받은 </a:t>
              </a:r>
              <a:r>
                <a:rPr lang="ko-KR" altLang="en-US" sz="3200" b="1" dirty="0">
                  <a:latin typeface="+mn-ea"/>
                  <a:ea typeface="+mn-ea"/>
                </a:rPr>
                <a:t>정보를 이용하여 더 자세한 조사가 가능할 수 있도록 하는 </a:t>
              </a:r>
              <a:r>
                <a:rPr lang="en-US" altLang="ko-KR" sz="3200" b="1" dirty="0">
                  <a:latin typeface="+mn-lt"/>
                  <a:ea typeface="+mn-ea"/>
                </a:rPr>
                <a:t>planning</a:t>
              </a:r>
              <a:r>
                <a:rPr lang="en-US" altLang="ko-KR" sz="3200" b="1" dirty="0">
                  <a:latin typeface="+mn-ea"/>
                  <a:ea typeface="+mn-ea"/>
                </a:rPr>
                <a:t> </a:t>
              </a:r>
              <a:r>
                <a:rPr lang="ko-KR" altLang="en-US" sz="3200" b="1" dirty="0">
                  <a:latin typeface="+mn-ea"/>
                  <a:ea typeface="+mn-ea"/>
                </a:rPr>
                <a:t>및 경로 검색을 포함한 통합 </a:t>
              </a:r>
              <a:r>
                <a:rPr lang="ko-KR" altLang="en-US" sz="3200" b="1" dirty="0" smtClean="0">
                  <a:latin typeface="+mn-ea"/>
                  <a:ea typeface="+mn-ea"/>
                </a:rPr>
                <a:t>시스템 </a:t>
              </a:r>
              <a:r>
                <a:rPr lang="en-US" altLang="ko-KR" sz="3200" b="1" dirty="0" smtClean="0">
                  <a:latin typeface="+mn-ea"/>
                  <a:ea typeface="+mn-ea"/>
                </a:rPr>
                <a:t>[2] </a:t>
              </a:r>
              <a:r>
                <a:rPr lang="ko-KR" altLang="en-US" sz="3200" b="1" dirty="0" smtClean="0">
                  <a:latin typeface="+mn-ea"/>
                  <a:ea typeface="+mn-ea"/>
                </a:rPr>
                <a:t>등이</a:t>
              </a:r>
              <a:r>
                <a:rPr lang="ko-KR" altLang="en-US" sz="3200" b="1" dirty="0" smtClean="0">
                  <a:latin typeface="+mn-ea"/>
                  <a:ea typeface="+mn-ea"/>
                </a:rPr>
                <a:t> </a:t>
              </a:r>
              <a:r>
                <a:rPr lang="ko-KR" altLang="en-US" sz="3200" b="1" dirty="0">
                  <a:latin typeface="+mn-ea"/>
                  <a:ea typeface="+mn-ea"/>
                </a:rPr>
                <a:t>있다</a:t>
              </a:r>
              <a:r>
                <a:rPr lang="en-US" altLang="ko-KR" sz="3200" b="1" dirty="0">
                  <a:latin typeface="+mn-ea"/>
                  <a:ea typeface="+mn-ea"/>
                </a:rPr>
                <a:t>. </a:t>
              </a:r>
              <a:endParaRPr lang="ko-KR" altLang="en-US" sz="3200" b="1" dirty="0">
                <a:latin typeface="+mn-ea"/>
                <a:ea typeface="+mn-ea"/>
              </a:endParaRP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>
                  <a:latin typeface="+mn-ea"/>
                  <a:ea typeface="+mn-ea"/>
                </a:rPr>
                <a:t>무인 탐사선의 최단 경로 탐색을 위한 알고리즘으로 </a:t>
              </a:r>
              <a:r>
                <a:rPr lang="en-US" altLang="ko-KR" sz="3200" b="1" dirty="0">
                  <a:latin typeface="+mn-lt"/>
                  <a:ea typeface="+mn-ea"/>
                </a:rPr>
                <a:t>D* Algorithm (Dynamic A* Algorithm)</a:t>
              </a:r>
              <a:r>
                <a:rPr lang="ko-KR" altLang="en-US" sz="3200" b="1" dirty="0">
                  <a:latin typeface="+mn-ea"/>
                  <a:ea typeface="+mn-ea"/>
                </a:rPr>
                <a:t>이 많이 연구되고 </a:t>
              </a:r>
              <a:r>
                <a:rPr lang="ko-KR" altLang="en-US" sz="3200" b="1" dirty="0" smtClean="0">
                  <a:latin typeface="+mn-ea"/>
                  <a:ea typeface="+mn-ea"/>
                </a:rPr>
                <a:t>있다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>
                  <a:latin typeface="+mn-ea"/>
                </a:rPr>
                <a:t> </a:t>
              </a:r>
              <a:r>
                <a:rPr lang="ko-KR" altLang="en-US" sz="3200" b="1" dirty="0">
                  <a:latin typeface="+mn-ea"/>
                  <a:ea typeface="+mn-ea"/>
                </a:rPr>
                <a:t>모든 환경 정보가 있어야만 동작할 수 </a:t>
              </a:r>
              <a:r>
                <a:rPr lang="ko-KR" altLang="en-US" sz="3200" b="1" dirty="0" smtClean="0">
                  <a:latin typeface="+mn-ea"/>
                  <a:ea typeface="+mn-ea"/>
                </a:rPr>
                <a:t>있고 그런 상황에서 최적의 경로를  도출할 수 있는 </a:t>
              </a:r>
              <a:r>
                <a:rPr lang="en-US" altLang="ko-KR" sz="3200" b="1" dirty="0">
                  <a:latin typeface="+mn-lt"/>
                  <a:ea typeface="+mn-ea"/>
                </a:rPr>
                <a:t>A* </a:t>
              </a:r>
              <a:r>
                <a:rPr lang="en-US" altLang="ko-KR" sz="3200" b="1" dirty="0" smtClean="0">
                  <a:latin typeface="+mn-lt"/>
                  <a:ea typeface="+mn-ea"/>
                </a:rPr>
                <a:t>Algorithm</a:t>
              </a:r>
              <a:r>
                <a:rPr lang="ko-KR" altLang="en-US" sz="3200" b="1" dirty="0" smtClean="0">
                  <a:latin typeface="+mn-ea"/>
                  <a:ea typeface="+mn-ea"/>
                </a:rPr>
                <a:t>과 달리 </a:t>
              </a:r>
              <a:r>
                <a:rPr lang="en-US" altLang="ko-KR" sz="3200" b="1" dirty="0">
                  <a:latin typeface="+mn-lt"/>
                  <a:ea typeface="+mn-ea"/>
                </a:rPr>
                <a:t>D* Algorithm</a:t>
              </a:r>
              <a:r>
                <a:rPr lang="ko-KR" altLang="en-US" sz="3200" b="1" dirty="0">
                  <a:latin typeface="+mn-ea"/>
                  <a:ea typeface="+mn-ea"/>
                </a:rPr>
                <a:t>은</a:t>
              </a:r>
              <a:r>
                <a:rPr lang="ko-KR" altLang="en-US" sz="3200" b="1" dirty="0" smtClean="0">
                  <a:latin typeface="+mn-ea"/>
                  <a:ea typeface="+mn-ea"/>
                </a:rPr>
                <a:t> </a:t>
              </a:r>
              <a:r>
                <a:rPr lang="ko-KR" altLang="en-US" sz="3200" b="1" dirty="0" smtClean="0">
                  <a:latin typeface="+mn-ea"/>
                  <a:ea typeface="+mn-ea"/>
                </a:rPr>
                <a:t>목적지까지의 </a:t>
              </a:r>
              <a:r>
                <a:rPr lang="ko-KR" altLang="en-US" sz="3200" b="1" dirty="0">
                  <a:latin typeface="+mn-ea"/>
                  <a:ea typeface="+mn-ea"/>
                </a:rPr>
                <a:t>주변 환경 정보가 충분하지 않은 상황에서도 수행이 </a:t>
              </a:r>
              <a:r>
                <a:rPr lang="ko-KR" altLang="en-US" sz="3200" b="1" dirty="0" smtClean="0">
                  <a:latin typeface="+mn-ea"/>
                  <a:ea typeface="+mn-ea"/>
                </a:rPr>
                <a:t>가능하다 </a:t>
              </a:r>
              <a:r>
                <a:rPr lang="en-US" altLang="ko-KR" sz="3200" b="1" dirty="0" smtClean="0">
                  <a:latin typeface="+mn-ea"/>
                  <a:ea typeface="+mn-ea"/>
                </a:rPr>
                <a:t>[3].</a:t>
              </a:r>
              <a:endParaRPr lang="en-US" altLang="ko-KR" sz="3200" b="1" dirty="0" smtClean="0">
                <a:latin typeface="+mn-ea"/>
                <a:ea typeface="+mn-ea"/>
              </a:endParaRP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 smtClean="0">
                  <a:latin typeface="+mn-ea"/>
                  <a:ea typeface="+mn-ea"/>
                </a:rPr>
                <a:t>실제로 </a:t>
              </a:r>
              <a:r>
                <a:rPr lang="ko-KR" altLang="en-US" sz="3200" b="1" dirty="0">
                  <a:latin typeface="+mn-ea"/>
                  <a:ea typeface="+mn-ea"/>
                </a:rPr>
                <a:t>환경 정보가 충분하지 않은 외행성에서 작업을 수행하는 무인 탐사선의 경우에는 </a:t>
              </a:r>
              <a:r>
                <a:rPr lang="en-US" altLang="ko-KR" sz="3200" b="1" dirty="0">
                  <a:latin typeface="+mn-lt"/>
                  <a:ea typeface="+mn-ea"/>
                </a:rPr>
                <a:t>D* Algorithm</a:t>
              </a:r>
              <a:r>
                <a:rPr lang="ko-KR" altLang="en-US" sz="3200" b="1" dirty="0">
                  <a:latin typeface="+mn-ea"/>
                  <a:ea typeface="+mn-ea"/>
                </a:rPr>
                <a:t>의 이러한 처리 방식이 더 </a:t>
              </a:r>
              <a:r>
                <a:rPr lang="ko-KR" altLang="en-US" sz="3200" b="1" dirty="0" smtClean="0">
                  <a:latin typeface="+mn-ea"/>
                  <a:ea typeface="+mn-ea"/>
                </a:rPr>
                <a:t>효율적이다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  <a:endParaRPr lang="en-US" altLang="ko-KR" sz="3200" b="1" dirty="0" smtClean="0">
                <a:latin typeface="+mn-ea"/>
                <a:ea typeface="+mn-ea"/>
              </a:endParaRP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 smtClean="0">
                  <a:latin typeface="+mn-ea"/>
                  <a:ea typeface="+mn-ea"/>
                </a:rPr>
                <a:t>뿐만 </a:t>
              </a:r>
              <a:r>
                <a:rPr lang="ko-KR" altLang="en-US" sz="3200" b="1" dirty="0">
                  <a:latin typeface="+mn-ea"/>
                  <a:ea typeface="+mn-ea"/>
                </a:rPr>
                <a:t>아니라</a:t>
              </a:r>
              <a:r>
                <a:rPr lang="en-US" altLang="ko-KR" sz="3200" b="1" dirty="0">
                  <a:latin typeface="+mn-ea"/>
                  <a:ea typeface="+mn-ea"/>
                </a:rPr>
                <a:t>, </a:t>
              </a:r>
              <a:r>
                <a:rPr lang="en-US" altLang="ko-KR" sz="3200" b="1" dirty="0">
                  <a:latin typeface="+mn-lt"/>
                  <a:ea typeface="+mn-ea"/>
                </a:rPr>
                <a:t>algorithm</a:t>
              </a:r>
              <a:r>
                <a:rPr lang="en-US" altLang="ko-KR" sz="3200" b="1" dirty="0">
                  <a:latin typeface="+mn-ea"/>
                  <a:ea typeface="+mn-ea"/>
                </a:rPr>
                <a:t> </a:t>
              </a:r>
              <a:r>
                <a:rPr lang="ko-KR" altLang="en-US" sz="3200" b="1" dirty="0">
                  <a:latin typeface="+mn-ea"/>
                  <a:ea typeface="+mn-ea"/>
                </a:rPr>
                <a:t>처리를 줄이고 그에 따른 </a:t>
              </a:r>
              <a:r>
                <a:rPr lang="en-US" altLang="ko-KR" sz="3200" b="1" dirty="0">
                  <a:latin typeface="+mn-lt"/>
                  <a:ea typeface="+mn-ea"/>
                </a:rPr>
                <a:t>memory</a:t>
              </a:r>
              <a:r>
                <a:rPr lang="en-US" altLang="ko-KR" sz="3200" b="1" dirty="0">
                  <a:latin typeface="+mn-ea"/>
                  <a:ea typeface="+mn-ea"/>
                </a:rPr>
                <a:t> </a:t>
              </a:r>
              <a:r>
                <a:rPr lang="ko-KR" altLang="en-US" sz="3200" b="1" dirty="0">
                  <a:latin typeface="+mn-ea"/>
                  <a:ea typeface="+mn-ea"/>
                </a:rPr>
                <a:t>사용량과 처리 시간을 감소시킨 </a:t>
              </a:r>
              <a:r>
                <a:rPr lang="en-US" altLang="ko-KR" sz="3200" b="1" dirty="0">
                  <a:latin typeface="+mn-lt"/>
                  <a:ea typeface="+mn-ea"/>
                </a:rPr>
                <a:t>D* Lite</a:t>
              </a:r>
              <a:r>
                <a:rPr lang="ko-KR" altLang="en-US" sz="3200" b="1" dirty="0">
                  <a:latin typeface="+mn-ea"/>
                  <a:ea typeface="+mn-ea"/>
                </a:rPr>
                <a:t>는 실제 무인 탐사선에 적용되어서 시범 운영 </a:t>
              </a:r>
              <a:r>
                <a:rPr lang="ko-KR" altLang="en-US" sz="3200" b="1" dirty="0" smtClean="0">
                  <a:latin typeface="+mn-ea"/>
                  <a:ea typeface="+mn-ea"/>
                </a:rPr>
                <a:t>중이다 </a:t>
              </a:r>
              <a:r>
                <a:rPr lang="en-US" altLang="ko-KR" sz="3200" b="1" dirty="0" smtClean="0">
                  <a:latin typeface="+mn-ea"/>
                  <a:ea typeface="+mn-ea"/>
                </a:rPr>
                <a:t>[4].</a:t>
              </a:r>
              <a:endParaRPr lang="ko-KR" altLang="en-US" sz="3200" b="1" dirty="0">
                <a:latin typeface="+mn-ea"/>
                <a:ea typeface="+mn-ea"/>
              </a:endParaRP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>
                  <a:latin typeface="+mn-ea"/>
                  <a:ea typeface="+mn-ea"/>
                </a:rPr>
                <a:t>충분한 환경 정보가 주어져 있지 </a:t>
              </a:r>
              <a:r>
                <a:rPr lang="ko-KR" altLang="en-US" sz="3200" b="1" dirty="0" smtClean="0">
                  <a:latin typeface="+mn-ea"/>
                  <a:ea typeface="+mn-ea"/>
                </a:rPr>
                <a:t>않은 상황에서</a:t>
              </a:r>
              <a:r>
                <a:rPr lang="en-US" altLang="ko-KR" sz="3200" b="1" dirty="0" smtClean="0">
                  <a:latin typeface="+mn-ea"/>
                  <a:ea typeface="+mn-ea"/>
                </a:rPr>
                <a:t> </a:t>
              </a:r>
              <a:r>
                <a:rPr lang="ko-KR" altLang="en-US" sz="3200" b="1" dirty="0" smtClean="0">
                  <a:latin typeface="+mn-ea"/>
                  <a:ea typeface="+mn-ea"/>
                </a:rPr>
                <a:t>무인 </a:t>
              </a:r>
              <a:r>
                <a:rPr lang="ko-KR" altLang="en-US" sz="3200" b="1" dirty="0">
                  <a:latin typeface="+mn-ea"/>
                  <a:ea typeface="+mn-ea"/>
                </a:rPr>
                <a:t>탐사선이 진행하는 경로에 나타나는 장애물의 </a:t>
              </a:r>
              <a:r>
                <a:rPr lang="ko-KR" altLang="en-US" sz="3200" b="1" dirty="0" smtClean="0">
                  <a:latin typeface="+mn-ea"/>
                  <a:ea typeface="+mn-ea"/>
                </a:rPr>
                <a:t>인식에 따라 현재 경로를 수정해 가면서 최적의 경로를 찾기 때문에</a:t>
              </a:r>
              <a:r>
                <a:rPr lang="en-US" altLang="ko-KR" sz="3200" b="1" dirty="0" smtClean="0">
                  <a:latin typeface="+mn-ea"/>
                  <a:ea typeface="+mn-ea"/>
                </a:rPr>
                <a:t>,</a:t>
              </a:r>
              <a:r>
                <a:rPr lang="ko-KR" altLang="en-US" sz="3200" b="1" dirty="0" smtClean="0">
                  <a:latin typeface="+mn-ea"/>
                  <a:ea typeface="+mn-ea"/>
                </a:rPr>
                <a:t> 장애물 </a:t>
              </a:r>
              <a:r>
                <a:rPr lang="ko-KR" altLang="en-US" sz="3200" b="1" dirty="0" smtClean="0">
                  <a:latin typeface="+mn-ea"/>
                  <a:ea typeface="+mn-ea"/>
                </a:rPr>
                <a:t>인식의 실시간으로 </a:t>
              </a:r>
              <a:r>
                <a:rPr lang="ko-KR" altLang="en-US" sz="3200" b="1" dirty="0" smtClean="0">
                  <a:latin typeface="+mn-ea"/>
                  <a:ea typeface="+mn-ea"/>
                </a:rPr>
                <a:t>처리속도가 </a:t>
              </a:r>
              <a:r>
                <a:rPr lang="en-US" altLang="ko-KR" sz="3200" b="1" dirty="0" smtClean="0">
                  <a:latin typeface="+mn-lt"/>
                  <a:ea typeface="+mn-ea"/>
                </a:rPr>
                <a:t>D* Algorithm</a:t>
              </a:r>
              <a:r>
                <a:rPr lang="ko-KR" altLang="en-US" sz="3200" b="1" dirty="0" smtClean="0">
                  <a:latin typeface="+mn-ea"/>
                  <a:ea typeface="+mn-ea"/>
                </a:rPr>
                <a:t>의 효율성에 </a:t>
              </a:r>
              <a:r>
                <a:rPr lang="ko-KR" altLang="en-US" sz="3200" b="1" dirty="0" smtClean="0">
                  <a:latin typeface="+mn-ea"/>
                  <a:ea typeface="+mn-ea"/>
                </a:rPr>
                <a:t>영향을 준다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 </a:t>
              </a:r>
              <a:endParaRPr lang="en-US" altLang="ko-KR" sz="3200" b="1" dirty="0" smtClean="0">
                <a:latin typeface="+mn-ea"/>
                <a:ea typeface="+mn-ea"/>
              </a:endParaRP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 smtClean="0">
                  <a:latin typeface="+mn-ea"/>
                  <a:ea typeface="+mn-ea"/>
                </a:rPr>
                <a:t>기존의 </a:t>
              </a:r>
              <a:r>
                <a:rPr lang="ko-KR" altLang="en-US" sz="3200" b="1" dirty="0">
                  <a:latin typeface="+mn-ea"/>
                  <a:ea typeface="+mn-ea"/>
                </a:rPr>
                <a:t>환경 정보에 없던 장애물을 발견하였을 경우</a:t>
              </a:r>
              <a:r>
                <a:rPr lang="en-US" altLang="ko-KR" sz="3200" b="1" dirty="0">
                  <a:latin typeface="+mn-ea"/>
                  <a:ea typeface="+mn-ea"/>
                </a:rPr>
                <a:t>, </a:t>
              </a:r>
              <a:r>
                <a:rPr lang="ko-KR" altLang="en-US" sz="3200" b="1" dirty="0">
                  <a:latin typeface="+mn-ea"/>
                  <a:ea typeface="+mn-ea"/>
                </a:rPr>
                <a:t>이전의 환경 정보에서 </a:t>
              </a:r>
              <a:r>
                <a:rPr lang="en-US" altLang="ko-KR" sz="3200" b="1" dirty="0">
                  <a:latin typeface="+mn-lt"/>
                  <a:ea typeface="+mn-ea"/>
                </a:rPr>
                <a:t>heuristic</a:t>
              </a:r>
              <a:r>
                <a:rPr lang="en-US" altLang="ko-KR" sz="3200" b="1" dirty="0">
                  <a:latin typeface="+mn-ea"/>
                  <a:ea typeface="+mn-ea"/>
                </a:rPr>
                <a:t> </a:t>
              </a:r>
              <a:r>
                <a:rPr lang="ko-KR" altLang="en-US" sz="3200" b="1" dirty="0">
                  <a:latin typeface="+mn-ea"/>
                  <a:ea typeface="+mn-ea"/>
                </a:rPr>
                <a:t>값을 조정하여 돌아갈 수 있는 길을 판단한다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en-US" altLang="ko-KR" sz="3200" b="1" dirty="0" smtClean="0">
                  <a:latin typeface="+mn-lt"/>
                  <a:ea typeface="+mn-ea"/>
                </a:rPr>
                <a:t>Heuristic</a:t>
              </a:r>
              <a:r>
                <a:rPr lang="ko-KR" altLang="en-US" sz="3200" b="1" dirty="0">
                  <a:latin typeface="+mn-ea"/>
                  <a:ea typeface="+mn-ea"/>
                </a:rPr>
                <a:t> </a:t>
              </a:r>
              <a:r>
                <a:rPr lang="ko-KR" altLang="en-US" sz="3200" b="1" dirty="0" smtClean="0">
                  <a:latin typeface="+mn-ea"/>
                  <a:ea typeface="+mn-ea"/>
                </a:rPr>
                <a:t>값을 조정할 때에는</a:t>
              </a:r>
              <a:r>
                <a:rPr lang="en-US" altLang="ko-KR" sz="3200" b="1" dirty="0" smtClean="0">
                  <a:latin typeface="+mn-ea"/>
                  <a:ea typeface="+mn-ea"/>
                </a:rPr>
                <a:t> </a:t>
              </a:r>
              <a:r>
                <a:rPr lang="en-US" altLang="ko-KR" sz="3200" b="1" dirty="0">
                  <a:latin typeface="+mn-lt"/>
                  <a:ea typeface="+mn-ea"/>
                </a:rPr>
                <a:t>RAISE state</a:t>
              </a:r>
              <a:r>
                <a:rPr lang="ko-KR" altLang="en-US" sz="3200" b="1" dirty="0">
                  <a:latin typeface="+mn-ea"/>
                  <a:ea typeface="+mn-ea"/>
                </a:rPr>
                <a:t>를 설정하여</a:t>
              </a:r>
              <a:r>
                <a:rPr lang="en-US" altLang="ko-KR" sz="3200" b="1" dirty="0">
                  <a:latin typeface="+mn-ea"/>
                  <a:ea typeface="+mn-ea"/>
                </a:rPr>
                <a:t>, </a:t>
              </a:r>
              <a:r>
                <a:rPr lang="ko-KR" altLang="en-US" sz="3200" b="1" dirty="0">
                  <a:latin typeface="+mn-ea"/>
                  <a:ea typeface="+mn-ea"/>
                </a:rPr>
                <a:t>설정한 한계점 범위 내에서 기존의 </a:t>
              </a:r>
              <a:r>
                <a:rPr lang="en-US" altLang="ko-KR" sz="3200" b="1" dirty="0">
                  <a:latin typeface="+mn-lt"/>
                  <a:ea typeface="+mn-ea"/>
                </a:rPr>
                <a:t>distance</a:t>
              </a:r>
              <a:r>
                <a:rPr lang="en-US" altLang="ko-KR" sz="3200" b="1" dirty="0">
                  <a:latin typeface="+mn-ea"/>
                  <a:ea typeface="+mn-ea"/>
                </a:rPr>
                <a:t> </a:t>
              </a:r>
              <a:r>
                <a:rPr lang="ko-KR" altLang="en-US" sz="3200" b="1" dirty="0">
                  <a:latin typeface="+mn-ea"/>
                  <a:ea typeface="+mn-ea"/>
                </a:rPr>
                <a:t>값이 증가하는 지점을 </a:t>
              </a:r>
              <a:r>
                <a:rPr lang="en-US" altLang="ko-KR" sz="3200" b="1" dirty="0">
                  <a:latin typeface="+mn-lt"/>
                  <a:ea typeface="+mn-ea"/>
                </a:rPr>
                <a:t>LOWER state</a:t>
              </a:r>
              <a:r>
                <a:rPr lang="ko-KR" altLang="en-US" sz="3200" b="1" dirty="0">
                  <a:latin typeface="+mn-ea"/>
                  <a:ea typeface="+mn-ea"/>
                </a:rPr>
                <a:t>로 변경하고</a:t>
              </a:r>
              <a:r>
                <a:rPr lang="en-US" altLang="ko-KR" sz="3200" b="1" dirty="0">
                  <a:latin typeface="+mn-ea"/>
                  <a:ea typeface="+mn-ea"/>
                </a:rPr>
                <a:t>, </a:t>
              </a:r>
              <a:r>
                <a:rPr lang="ko-KR" altLang="en-US" sz="3200" b="1" dirty="0">
                  <a:latin typeface="+mn-ea"/>
                  <a:ea typeface="+mn-ea"/>
                </a:rPr>
                <a:t>변경된 지점을 통하여 경로 진행을 계속하게 된다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  <a:endParaRPr lang="ko-KR" altLang="en-US" sz="3200" b="1" dirty="0">
                <a:latin typeface="+mn-ea"/>
                <a:ea typeface="+mn-ea"/>
              </a:endParaRPr>
            </a:p>
          </p:txBody>
        </p:sp>
        <p:sp>
          <p:nvSpPr>
            <p:cNvPr id="2052" name="Rectangle 634"/>
            <p:cNvSpPr>
              <a:spLocks noChangeArrowheads="1"/>
            </p:cNvSpPr>
            <p:nvPr/>
          </p:nvSpPr>
          <p:spPr bwMode="auto">
            <a:xfrm>
              <a:off x="1946275" y="7586663"/>
              <a:ext cx="13284200" cy="1152525"/>
            </a:xfrm>
            <a:prstGeom prst="rect">
              <a:avLst/>
            </a:prstGeom>
            <a:gradFill rotWithShape="1">
              <a:gsLst>
                <a:gs pos="0">
                  <a:srgbClr val="8DC63F"/>
                </a:gs>
                <a:gs pos="50000">
                  <a:srgbClr val="8DC63F">
                    <a:alpha val="50000"/>
                  </a:srgbClr>
                </a:gs>
                <a:gs pos="100000">
                  <a:srgbClr val="8DC63F"/>
                </a:gs>
              </a:gsLst>
              <a:lin ang="0" scaled="1"/>
            </a:gradFill>
            <a:ln w="127000" cmpd="tri">
              <a:solidFill>
                <a:srgbClr val="072B61"/>
              </a:solidFill>
              <a:miter lim="800000"/>
              <a:headEnd/>
              <a:tailEnd/>
            </a:ln>
          </p:spPr>
          <p:txBody>
            <a:bodyPr wrap="none" lIns="128016" tIns="64008" rIns="128016" bIns="64008" anchor="ctr"/>
            <a:lstStyle/>
            <a:p>
              <a:pPr algn="ctr" defTabSz="6335713"/>
              <a:r>
                <a:rPr lang="ko-KR" altLang="en-US" sz="5900" b="1" dirty="0" smtClean="0">
                  <a:solidFill>
                    <a:srgbClr val="072B6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서론</a:t>
              </a:r>
              <a:endParaRPr lang="en-US" altLang="ko-KR" sz="5900" b="1" dirty="0">
                <a:solidFill>
                  <a:srgbClr val="072B6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980125" y="22826836"/>
            <a:ext cx="13463662" cy="8162257"/>
            <a:chOff x="1946275" y="23256899"/>
            <a:chExt cx="13463662" cy="8162257"/>
          </a:xfrm>
        </p:grpSpPr>
        <p:sp>
          <p:nvSpPr>
            <p:cNvPr id="16" name="TextBox 15"/>
            <p:cNvSpPr txBox="1"/>
            <p:nvPr/>
          </p:nvSpPr>
          <p:spPr>
            <a:xfrm>
              <a:off x="1946275" y="24697059"/>
              <a:ext cx="13463662" cy="6722097"/>
            </a:xfrm>
            <a:prstGeom prst="rect">
              <a:avLst/>
            </a:prstGeom>
            <a:noFill/>
            <a:ln w="1270"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>
                  <a:latin typeface="+mn-ea"/>
                  <a:ea typeface="+mn-ea"/>
                </a:rPr>
                <a:t>기존의 </a:t>
              </a:r>
              <a:r>
                <a:rPr lang="en-US" altLang="ko-KR" sz="3200" b="1" dirty="0">
                  <a:latin typeface="+mn-lt"/>
                  <a:ea typeface="+mn-ea"/>
                </a:rPr>
                <a:t>D* Algorithm</a:t>
              </a:r>
              <a:r>
                <a:rPr lang="ko-KR" altLang="en-US" sz="3200" b="1" dirty="0">
                  <a:latin typeface="+mn-ea"/>
                  <a:ea typeface="+mn-ea"/>
                </a:rPr>
                <a:t>에 관한 선행 연구들은 </a:t>
              </a:r>
              <a:r>
                <a:rPr lang="en-US" altLang="ko-KR" sz="3200" b="1" dirty="0">
                  <a:latin typeface="+mn-lt"/>
                  <a:ea typeface="+mn-ea"/>
                </a:rPr>
                <a:t>A* Algorithm </a:t>
              </a:r>
              <a:r>
                <a:rPr lang="ko-KR" altLang="en-US" sz="3200" b="1" dirty="0">
                  <a:latin typeface="+mn-ea"/>
                  <a:ea typeface="+mn-ea"/>
                </a:rPr>
                <a:t>보다 효율적이라는 전제하에 </a:t>
              </a:r>
              <a:r>
                <a:rPr lang="en-US" altLang="ko-KR" sz="3200" b="1" dirty="0">
                  <a:latin typeface="+mn-lt"/>
                  <a:ea typeface="+mn-ea"/>
                </a:rPr>
                <a:t>D* Algorithm</a:t>
              </a:r>
              <a:r>
                <a:rPr lang="ko-KR" altLang="en-US" sz="3200" b="1" dirty="0">
                  <a:latin typeface="+mn-ea"/>
                  <a:ea typeface="+mn-ea"/>
                </a:rPr>
                <a:t>을 분석하거나 개량한다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en-US" altLang="ko-KR" sz="3200" b="1" dirty="0" smtClean="0">
                  <a:latin typeface="+mn-lt"/>
                  <a:ea typeface="+mn-ea"/>
                </a:rPr>
                <a:t>A</a:t>
              </a:r>
              <a:r>
                <a:rPr lang="en-US" altLang="ko-KR" sz="3200" b="1" dirty="0">
                  <a:latin typeface="+mn-lt"/>
                  <a:ea typeface="+mn-ea"/>
                </a:rPr>
                <a:t>* Algorithm</a:t>
              </a:r>
              <a:r>
                <a:rPr lang="ko-KR" altLang="en-US" sz="3200" b="1" dirty="0">
                  <a:latin typeface="+mn-ea"/>
                  <a:ea typeface="+mn-ea"/>
                </a:rPr>
                <a:t>과의 비교 결과를 그래프의 형태로 제시하는 경우도 있으나</a:t>
              </a:r>
              <a:r>
                <a:rPr lang="en-US" altLang="ko-KR" sz="3200" b="1" dirty="0">
                  <a:latin typeface="+mn-ea"/>
                  <a:ea typeface="+mn-ea"/>
                </a:rPr>
                <a:t>, </a:t>
              </a:r>
              <a:r>
                <a:rPr lang="ko-KR" altLang="en-US" sz="3200" b="1" dirty="0">
                  <a:latin typeface="+mn-ea"/>
                  <a:ea typeface="+mn-ea"/>
                </a:rPr>
                <a:t>이 결과를 위하여 수반된 환경 설계나 실제 수행 방법은 제시되어 있지 않다</a:t>
              </a:r>
              <a:r>
                <a:rPr lang="en-US" altLang="ko-KR" sz="3200" b="1" dirty="0">
                  <a:latin typeface="+mn-ea"/>
                  <a:ea typeface="+mn-ea"/>
                </a:rPr>
                <a:t>.</a:t>
              </a:r>
              <a:endParaRPr lang="ko-KR" altLang="en-US" sz="3200" b="1" dirty="0">
                <a:latin typeface="+mn-ea"/>
                <a:ea typeface="+mn-ea"/>
              </a:endParaRP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en-US" altLang="ko-KR" sz="3200" b="1" dirty="0">
                  <a:latin typeface="+mn-lt"/>
                  <a:ea typeface="+mn-ea"/>
                </a:rPr>
                <a:t>D* Algorithm</a:t>
              </a:r>
              <a:r>
                <a:rPr lang="ko-KR" altLang="en-US" sz="3200" b="1" dirty="0">
                  <a:latin typeface="+mn-ea"/>
                  <a:ea typeface="+mn-ea"/>
                </a:rPr>
                <a:t>은 무인 탐사선의 적용에 있어서 환경 정보가 부족한 경우에도 정상 동작한다는 장점을 가지고 있다</a:t>
              </a:r>
              <a:r>
                <a:rPr lang="en-US" altLang="ko-KR" sz="3200" b="1" dirty="0">
                  <a:latin typeface="+mn-ea"/>
                  <a:ea typeface="+mn-ea"/>
                </a:rPr>
                <a:t>. </a:t>
              </a:r>
              <a:r>
                <a:rPr lang="ko-KR" altLang="en-US" sz="3200" b="1" dirty="0">
                  <a:latin typeface="+mn-ea"/>
                  <a:ea typeface="+mn-ea"/>
                </a:rPr>
                <a:t>하지만</a:t>
              </a:r>
              <a:r>
                <a:rPr lang="en-US" altLang="ko-KR" sz="3200" b="1" dirty="0">
                  <a:latin typeface="+mn-ea"/>
                  <a:ea typeface="+mn-ea"/>
                </a:rPr>
                <a:t>, </a:t>
              </a:r>
              <a:r>
                <a:rPr lang="en-US" altLang="ko-KR" sz="3200" b="1" dirty="0">
                  <a:latin typeface="+mn-lt"/>
                  <a:ea typeface="+mn-ea"/>
                </a:rPr>
                <a:t>A* Algorithm </a:t>
              </a:r>
              <a:r>
                <a:rPr lang="ko-KR" altLang="en-US" sz="3200" b="1" dirty="0">
                  <a:latin typeface="+mn-ea"/>
                  <a:ea typeface="+mn-ea"/>
                </a:rPr>
                <a:t>보다 최적화된 경로를 제시하지 못한다는 단점을 가지고 있다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 smtClean="0">
                  <a:latin typeface="+mn-ea"/>
                  <a:ea typeface="+mn-ea"/>
                </a:rPr>
                <a:t>이러한 </a:t>
              </a:r>
              <a:r>
                <a:rPr lang="ko-KR" altLang="en-US" sz="3200" b="1" dirty="0">
                  <a:latin typeface="+mn-ea"/>
                  <a:ea typeface="+mn-ea"/>
                </a:rPr>
                <a:t>차이점에 대하여 적절한 환경을 제시하고 다양한 환경 변화에서의 효율성을 검증하고 그 결과를 확인하는 과정이 필요하다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 smtClean="0">
                  <a:latin typeface="+mn-ea"/>
                  <a:ea typeface="+mn-ea"/>
                </a:rPr>
                <a:t>이를 </a:t>
              </a:r>
              <a:r>
                <a:rPr lang="ko-KR" altLang="en-US" sz="3200" b="1" dirty="0">
                  <a:latin typeface="+mn-ea"/>
                  <a:ea typeface="+mn-ea"/>
                </a:rPr>
                <a:t>위하여 두 </a:t>
              </a:r>
              <a:r>
                <a:rPr lang="en-US" altLang="ko-KR" sz="3200" b="1" dirty="0">
                  <a:latin typeface="+mn-lt"/>
                  <a:ea typeface="+mn-ea"/>
                </a:rPr>
                <a:t>algorithm</a:t>
              </a:r>
              <a:r>
                <a:rPr lang="ko-KR" altLang="en-US" sz="3200" b="1" dirty="0">
                  <a:latin typeface="+mn-ea"/>
                  <a:ea typeface="+mn-ea"/>
                </a:rPr>
                <a:t>을 비교할 수 있는 가상의 환경을 구현하고 </a:t>
              </a:r>
              <a:r>
                <a:rPr lang="en-US" altLang="ko-KR" sz="3200" b="1" dirty="0">
                  <a:latin typeface="+mn-lt"/>
                  <a:ea typeface="+mn-ea"/>
                </a:rPr>
                <a:t>simulation</a:t>
              </a:r>
              <a:r>
                <a:rPr lang="ko-KR" altLang="en-US" sz="3200" b="1" dirty="0">
                  <a:latin typeface="+mn-ea"/>
                  <a:ea typeface="+mn-ea"/>
                </a:rPr>
                <a:t>을 반복 수행하여 각 </a:t>
              </a:r>
              <a:r>
                <a:rPr lang="en-US" altLang="ko-KR" sz="3200" b="1" dirty="0">
                  <a:latin typeface="+mn-lt"/>
                  <a:ea typeface="+mn-ea"/>
                </a:rPr>
                <a:t>algorithm</a:t>
              </a:r>
              <a:r>
                <a:rPr lang="ko-KR" altLang="en-US" sz="3200" b="1" dirty="0">
                  <a:latin typeface="+mn-ea"/>
                  <a:ea typeface="+mn-ea"/>
                </a:rPr>
                <a:t>의 차이점과 성능을 객관적으로 평가해 보고자 한다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  <a:endParaRPr lang="ko-KR" altLang="en-US" sz="3200" b="1" dirty="0">
                <a:latin typeface="+mn-ea"/>
                <a:ea typeface="+mn-ea"/>
              </a:endParaRPr>
            </a:p>
          </p:txBody>
        </p:sp>
        <p:sp>
          <p:nvSpPr>
            <p:cNvPr id="2053" name="Rectangle 666"/>
            <p:cNvSpPr>
              <a:spLocks noChangeArrowheads="1"/>
            </p:cNvSpPr>
            <p:nvPr/>
          </p:nvSpPr>
          <p:spPr bwMode="auto">
            <a:xfrm>
              <a:off x="1989138" y="23256899"/>
              <a:ext cx="13284200" cy="1154113"/>
            </a:xfrm>
            <a:prstGeom prst="rect">
              <a:avLst/>
            </a:prstGeom>
            <a:gradFill rotWithShape="1">
              <a:gsLst>
                <a:gs pos="0">
                  <a:srgbClr val="8DC63F"/>
                </a:gs>
                <a:gs pos="50000">
                  <a:srgbClr val="8DC63F">
                    <a:alpha val="50000"/>
                  </a:srgbClr>
                </a:gs>
                <a:gs pos="100000">
                  <a:srgbClr val="8DC63F"/>
                </a:gs>
              </a:gsLst>
              <a:lin ang="0" scaled="1"/>
            </a:gradFill>
            <a:ln w="127000" cmpd="tri">
              <a:solidFill>
                <a:srgbClr val="072B61"/>
              </a:solidFill>
              <a:miter lim="800000"/>
              <a:headEnd/>
              <a:tailEnd/>
            </a:ln>
          </p:spPr>
          <p:txBody>
            <a:bodyPr wrap="none" lIns="128016" tIns="64008" rIns="128016" bIns="64008" anchor="ctr"/>
            <a:lstStyle/>
            <a:p>
              <a:pPr algn="ctr" defTabSz="6335713"/>
              <a:r>
                <a:rPr lang="ko-KR" altLang="en-US" sz="5900" b="1" dirty="0" smtClean="0">
                  <a:solidFill>
                    <a:srgbClr val="072B6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제안 </a:t>
              </a:r>
              <a:r>
                <a:rPr lang="ko-KR" altLang="en-US" sz="5900" b="1" dirty="0">
                  <a:solidFill>
                    <a:srgbClr val="072B6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방법</a:t>
              </a:r>
              <a:endParaRPr lang="en-US" altLang="ko-KR" sz="5900" b="1" dirty="0">
                <a:solidFill>
                  <a:srgbClr val="072B6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054" name="AutoShape 7" descr="PIC98.gif"/>
          <p:cNvSpPr>
            <a:spLocks noChangeAspect="1" noChangeArrowheads="1"/>
          </p:cNvSpPr>
          <p:nvPr/>
        </p:nvSpPr>
        <p:spPr bwMode="auto">
          <a:xfrm>
            <a:off x="1606391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74" name="Rectangle 84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75" name="Rectangle 85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  <p:sp>
        <p:nvSpPr>
          <p:cNvPr id="2076" name="Rectangle 87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77" name="Rectangle 89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78" name="Rectangle 91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79" name="Rectangle 93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80" name="Rectangle 95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81" name="Rectangle 97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82" name="Rectangle 99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83" name="Rectangle 103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84" name="Rectangle 105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85" name="Rectangle 107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86" name="Rectangle 109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87" name="Rectangle 111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88" name="Rectangle 113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89" name="Rectangle 115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90" name="Rectangle 117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91" name="Rectangle 119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92" name="Rectangle 121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02" name="Rectangle 208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03" name="Rectangle 209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  <p:sp>
        <p:nvSpPr>
          <p:cNvPr id="2107" name="Rectangle 302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09" name="Rectangle 304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14" name="Rectangle 306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16" name="Rectangle 308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38" name="Rectangle 309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95" name="Rectangle 310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61" name="Rectangle 311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9" name="Text Box 2"/>
          <p:cNvSpPr txBox="1">
            <a:spLocks noChangeArrowheads="1"/>
          </p:cNvSpPr>
          <p:nvPr/>
        </p:nvSpPr>
        <p:spPr bwMode="auto">
          <a:xfrm>
            <a:off x="864321" y="1445684"/>
            <a:ext cx="30603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19070" tIns="457200" rIns="419070" bIns="457200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/>
            <a:r>
              <a:rPr lang="ko-KR" altLang="en-US" sz="6600" dirty="0" smtClean="0">
                <a:solidFill>
                  <a:srgbClr val="072B6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무인 탐사선의 최단 경로 탐색 알고리즘 분석을 위한 </a:t>
            </a:r>
            <a:r>
              <a:rPr lang="en-US" altLang="ko-KR" sz="6600" dirty="0" smtClean="0">
                <a:solidFill>
                  <a:srgbClr val="072B61"/>
                </a:solidFill>
                <a:latin typeface="+mj-lt"/>
                <a:ea typeface="+mj-ea"/>
                <a:cs typeface="Times New Roman" panose="02020603050405020304" pitchFamily="18" charset="0"/>
              </a:rPr>
              <a:t>Simulation</a:t>
            </a:r>
            <a:r>
              <a:rPr lang="en-US" altLang="ko-KR" sz="6600" dirty="0" smtClean="0">
                <a:solidFill>
                  <a:srgbClr val="072B6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6600" dirty="0" smtClean="0">
                <a:solidFill>
                  <a:srgbClr val="072B6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연구</a:t>
            </a:r>
            <a:endParaRPr lang="ko-KR" altLang="ko-KR" sz="6600" dirty="0">
              <a:solidFill>
                <a:srgbClr val="072B6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1" name="Text Box 96"/>
          <p:cNvSpPr txBox="1">
            <a:spLocks noChangeArrowheads="1"/>
          </p:cNvSpPr>
          <p:nvPr/>
        </p:nvSpPr>
        <p:spPr bwMode="auto">
          <a:xfrm>
            <a:off x="1540967" y="3876867"/>
            <a:ext cx="29163241" cy="289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19070" tIns="45267" rIns="41907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/>
            <a:r>
              <a:rPr lang="ko-KR" altLang="en-US" sz="5400" dirty="0" smtClean="0">
                <a:solidFill>
                  <a:srgbClr val="072B61"/>
                </a:solidFill>
                <a:latin typeface="+mn-ea"/>
                <a:ea typeface="+mn-ea"/>
                <a:cs typeface="Times New Roman" panose="02020603050405020304" pitchFamily="18" charset="0"/>
              </a:rPr>
              <a:t>장명재</a:t>
            </a:r>
            <a:r>
              <a:rPr lang="en-US" altLang="ko-KR" sz="5400" baseline="30000" dirty="0" smtClean="0">
                <a:solidFill>
                  <a:srgbClr val="072B6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ko-KR" sz="5400" dirty="0" smtClean="0">
                <a:solidFill>
                  <a:srgbClr val="072B6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5400" dirty="0" smtClean="0">
                <a:solidFill>
                  <a:srgbClr val="072B61"/>
                </a:solidFill>
                <a:latin typeface="+mn-ea"/>
                <a:ea typeface="+mn-ea"/>
                <a:cs typeface="Times New Roman" panose="02020603050405020304" pitchFamily="18" charset="0"/>
              </a:rPr>
              <a:t>정윤경</a:t>
            </a:r>
            <a:r>
              <a:rPr lang="en-US" altLang="ko-KR" sz="5400" baseline="30000" dirty="0" smtClean="0">
                <a:solidFill>
                  <a:srgbClr val="072B6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altLang="ko-KR" sz="1800" dirty="0" smtClean="0">
              <a:solidFill>
                <a:srgbClr val="072B61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algn="ctr"/>
            <a:endParaRPr lang="en-US" altLang="ko-KR" sz="1800" dirty="0" smtClean="0">
              <a:solidFill>
                <a:srgbClr val="072B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4400" dirty="0" smtClean="0">
                <a:solidFill>
                  <a:srgbClr val="072B61"/>
                </a:solidFill>
                <a:latin typeface="+mn-ea"/>
                <a:ea typeface="+mn-ea"/>
                <a:cs typeface="Times New Roman" panose="02020603050405020304" pitchFamily="18" charset="0"/>
              </a:rPr>
              <a:t>성균관대학교 소프트웨어대학 컴퓨터공학과</a:t>
            </a:r>
            <a:endParaRPr lang="ko-KR" altLang="ko-KR" sz="2400" dirty="0">
              <a:solidFill>
                <a:srgbClr val="072B6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4400" dirty="0" smtClean="0">
                <a:solidFill>
                  <a:srgbClr val="072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en-US" altLang="ko-KR" sz="4400" dirty="0">
                <a:solidFill>
                  <a:srgbClr val="072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4400" dirty="0" smtClean="0">
                <a:solidFill>
                  <a:srgbClr val="072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sonsonny@skku.edu</a:t>
            </a:r>
            <a:r>
              <a:rPr lang="en-US" altLang="ko-KR" sz="4400" baseline="30000" dirty="0" smtClean="0">
                <a:solidFill>
                  <a:srgbClr val="072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4400" dirty="0" smtClean="0">
                <a:solidFill>
                  <a:srgbClr val="072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400" dirty="0" smtClean="0">
                <a:solidFill>
                  <a:srgbClr val="072B61"/>
                </a:solidFill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, </a:t>
            </a:r>
            <a:r>
              <a:rPr lang="en-US" altLang="ko-KR" sz="4400" dirty="0" smtClean="0">
                <a:solidFill>
                  <a:srgbClr val="072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en-US" altLang="ko-KR" sz="4400" dirty="0">
                <a:solidFill>
                  <a:srgbClr val="072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4400" dirty="0" smtClean="0">
                <a:solidFill>
                  <a:srgbClr val="072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ygcheong@gmail.com</a:t>
            </a:r>
            <a:r>
              <a:rPr lang="en-US" altLang="ko-KR" sz="4400" baseline="30000" dirty="0" smtClean="0">
                <a:solidFill>
                  <a:srgbClr val="072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altLang="ko-KR" sz="4400" dirty="0">
              <a:solidFill>
                <a:srgbClr val="072B61"/>
              </a:solidFill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  <p:sp>
        <p:nvSpPr>
          <p:cNvPr id="2059" name="Rectangle 666"/>
          <p:cNvSpPr>
            <a:spLocks noChangeArrowheads="1"/>
          </p:cNvSpPr>
          <p:nvPr/>
        </p:nvSpPr>
        <p:spPr bwMode="auto">
          <a:xfrm>
            <a:off x="2056073" y="36004300"/>
            <a:ext cx="13142912" cy="1152525"/>
          </a:xfrm>
          <a:prstGeom prst="rect">
            <a:avLst/>
          </a:prstGeom>
          <a:gradFill rotWithShape="1">
            <a:gsLst>
              <a:gs pos="0">
                <a:srgbClr val="8DC63F"/>
              </a:gs>
              <a:gs pos="50000">
                <a:srgbClr val="8DC63F">
                  <a:alpha val="50000"/>
                </a:srgbClr>
              </a:gs>
              <a:gs pos="100000">
                <a:srgbClr val="8DC63F"/>
              </a:gs>
            </a:gsLst>
            <a:lin ang="0" scaled="1"/>
          </a:gradFill>
          <a:ln w="127000" cmpd="tri">
            <a:solidFill>
              <a:srgbClr val="072B61"/>
            </a:solidFill>
            <a:miter lim="800000"/>
            <a:headEnd/>
            <a:tailEnd/>
          </a:ln>
        </p:spPr>
        <p:txBody>
          <a:bodyPr wrap="none" lIns="128016" tIns="64008" rIns="128016" bIns="64008" anchor="ctr"/>
          <a:lstStyle/>
          <a:p>
            <a:pPr algn="ctr" defTabSz="6335713"/>
            <a:r>
              <a:rPr lang="ko-KR" altLang="en-US" sz="5900" b="1" smtClean="0">
                <a:solidFill>
                  <a:srgbClr val="072B61"/>
                </a:solidFill>
                <a:latin typeface="+mj-ea"/>
                <a:ea typeface="+mj-ea"/>
                <a:cs typeface="Times New Roman" panose="02020603050405020304" pitchFamily="18" charset="0"/>
              </a:rPr>
              <a:t>환경의 </a:t>
            </a:r>
            <a:r>
              <a:rPr lang="ko-KR" altLang="en-US" sz="5900" b="1" dirty="0">
                <a:solidFill>
                  <a:srgbClr val="072B61"/>
                </a:solidFill>
                <a:latin typeface="+mj-ea"/>
                <a:ea typeface="+mj-ea"/>
                <a:cs typeface="Times New Roman" panose="02020603050405020304" pitchFamily="18" charset="0"/>
              </a:rPr>
              <a:t>설계</a:t>
            </a:r>
            <a:endParaRPr lang="en-US" altLang="ko-KR" sz="5900" b="1" dirty="0">
              <a:solidFill>
                <a:srgbClr val="072B6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6947010" y="13681820"/>
            <a:ext cx="13255178" cy="15994122"/>
          </a:xfrm>
          <a:prstGeom prst="rect">
            <a:avLst/>
          </a:prstGeom>
          <a:noFill/>
          <a:ln w="127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ko-KR" altLang="en-US" sz="3200" b="1" dirty="0" smtClean="0">
                <a:latin typeface="+mn-ea"/>
                <a:ea typeface="+mn-ea"/>
              </a:rPr>
              <a:t>첫째</a:t>
            </a:r>
            <a:r>
              <a:rPr lang="en-US" altLang="ko-KR" sz="3200" b="1" dirty="0" smtClean="0">
                <a:latin typeface="+mn-ea"/>
                <a:ea typeface="+mn-ea"/>
              </a:rPr>
              <a:t>, </a:t>
            </a:r>
            <a:r>
              <a:rPr lang="ko-KR" altLang="en-US" sz="3200" b="1" dirty="0" smtClean="0">
                <a:latin typeface="+mn-ea"/>
                <a:ea typeface="+mn-ea"/>
              </a:rPr>
              <a:t>동일한 장애물이 배치되어 있는 환경에서 세 </a:t>
            </a:r>
            <a:r>
              <a:rPr lang="en-US" altLang="ko-KR" sz="3200" b="1" dirty="0" smtClean="0">
                <a:latin typeface="+mn-lt"/>
                <a:ea typeface="+mn-ea"/>
              </a:rPr>
              <a:t>algorithm</a:t>
            </a:r>
            <a:r>
              <a:rPr lang="ko-KR" altLang="en-US" sz="3200" b="1" dirty="0" smtClean="0">
                <a:latin typeface="+mn-ea"/>
                <a:ea typeface="+mn-ea"/>
              </a:rPr>
              <a:t>이 각각 어떠한 차이를 보이는지 확인한다</a:t>
            </a:r>
            <a:r>
              <a:rPr lang="en-US" altLang="ko-KR" sz="3200" b="1" dirty="0" smtClean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ko-KR" altLang="en-US" sz="3200" b="1" dirty="0" smtClean="0">
                <a:latin typeface="+mn-ea"/>
                <a:ea typeface="+mn-ea"/>
              </a:rPr>
              <a:t>둘째</a:t>
            </a:r>
            <a:r>
              <a:rPr lang="en-US" altLang="ko-KR" sz="3200" b="1" dirty="0" smtClean="0">
                <a:latin typeface="+mn-ea"/>
                <a:ea typeface="+mn-ea"/>
              </a:rPr>
              <a:t>, </a:t>
            </a:r>
            <a:r>
              <a:rPr lang="en-US" altLang="ko-KR" sz="3200" b="1" dirty="0" smtClean="0">
                <a:latin typeface="+mn-lt"/>
                <a:ea typeface="+mn-ea"/>
              </a:rPr>
              <a:t>A* Algorithm</a:t>
            </a:r>
            <a:r>
              <a:rPr lang="ko-KR" altLang="en-US" sz="3200" b="1" dirty="0" smtClean="0">
                <a:latin typeface="+mn-ea"/>
                <a:ea typeface="+mn-ea"/>
              </a:rPr>
              <a:t>의 결과가 변화하는 않는 범위 내에서 환경적 요인을 변경하고 </a:t>
            </a:r>
            <a:r>
              <a:rPr lang="en-US" altLang="ko-KR" sz="3200" b="1" dirty="0" smtClean="0">
                <a:latin typeface="+mn-lt"/>
                <a:ea typeface="+mn-ea"/>
              </a:rPr>
              <a:t>D* Algorithm</a:t>
            </a:r>
            <a:r>
              <a:rPr lang="ko-KR" altLang="en-US" sz="3200" b="1" dirty="0" smtClean="0">
                <a:latin typeface="+mn-ea"/>
                <a:ea typeface="+mn-ea"/>
              </a:rPr>
              <a:t>과 </a:t>
            </a:r>
            <a:r>
              <a:rPr lang="en-US" altLang="ko-KR" sz="3200" b="1" dirty="0" smtClean="0">
                <a:latin typeface="+mn-lt"/>
                <a:ea typeface="+mn-ea"/>
              </a:rPr>
              <a:t>D* Lite</a:t>
            </a:r>
            <a:r>
              <a:rPr lang="ko-KR" altLang="en-US" sz="3200" b="1" dirty="0" smtClean="0">
                <a:latin typeface="+mn-ea"/>
                <a:ea typeface="+mn-ea"/>
              </a:rPr>
              <a:t>의 결과에는 어떠한 변화가 발생하는지 확인한다</a:t>
            </a:r>
            <a:r>
              <a:rPr lang="en-US" altLang="ko-KR" sz="3200" b="1" dirty="0" smtClean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ko-KR" altLang="en-US" sz="3200" b="1" dirty="0" smtClean="0">
                <a:latin typeface="+mn-ea"/>
                <a:ea typeface="+mn-ea"/>
              </a:rPr>
              <a:t>셋째</a:t>
            </a:r>
            <a:r>
              <a:rPr lang="en-US" altLang="ko-KR" sz="3200" b="1" dirty="0" smtClean="0">
                <a:latin typeface="+mn-ea"/>
                <a:ea typeface="+mn-ea"/>
              </a:rPr>
              <a:t>, </a:t>
            </a:r>
            <a:r>
              <a:rPr lang="ko-KR" altLang="en-US" sz="3200" b="1" dirty="0" smtClean="0">
                <a:latin typeface="+mn-ea"/>
                <a:ea typeface="+mn-ea"/>
              </a:rPr>
              <a:t>통과는 가능하지만</a:t>
            </a:r>
            <a:r>
              <a:rPr lang="en-US" altLang="ko-KR" sz="3200" b="1" dirty="0" smtClean="0">
                <a:latin typeface="+mn-ea"/>
                <a:ea typeface="+mn-ea"/>
              </a:rPr>
              <a:t>, </a:t>
            </a:r>
            <a:r>
              <a:rPr lang="ko-KR" altLang="en-US" sz="3200" b="1" dirty="0" smtClean="0">
                <a:latin typeface="+mn-ea"/>
                <a:ea typeface="+mn-ea"/>
              </a:rPr>
              <a:t>시간적 지연이 발생하는 지역을 설정하고</a:t>
            </a:r>
            <a:r>
              <a:rPr lang="en-US" altLang="ko-KR" sz="3200" b="1" dirty="0" smtClean="0">
                <a:latin typeface="+mn-ea"/>
                <a:ea typeface="+mn-ea"/>
              </a:rPr>
              <a:t>, </a:t>
            </a:r>
            <a:r>
              <a:rPr lang="ko-KR" altLang="en-US" sz="3200" b="1" dirty="0" smtClean="0">
                <a:latin typeface="+mn-ea"/>
                <a:ea typeface="+mn-ea"/>
              </a:rPr>
              <a:t>이에 대하여 어떠한 결과를 도출하는지 확인한다</a:t>
            </a:r>
            <a:r>
              <a:rPr lang="en-US" altLang="ko-KR" sz="3200" b="1" dirty="0" smtClean="0">
                <a:latin typeface="+mn-ea"/>
                <a:ea typeface="+mn-ea"/>
              </a:rPr>
              <a:t>.</a:t>
            </a:r>
            <a:endParaRPr lang="ko-KR" altLang="en-US" sz="3200" b="1" dirty="0" smtClean="0">
              <a:latin typeface="+mn-ea"/>
              <a:ea typeface="+mn-ea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ko-KR" altLang="en-US" sz="3200" b="1" dirty="0" smtClean="0">
                <a:latin typeface="+mn-ea"/>
                <a:ea typeface="+mn-ea"/>
              </a:rPr>
              <a:t>장애물 </a:t>
            </a:r>
            <a:r>
              <a:rPr lang="ko-KR" altLang="en-US" sz="3200" b="1" dirty="0">
                <a:latin typeface="+mn-ea"/>
                <a:ea typeface="+mn-ea"/>
              </a:rPr>
              <a:t>및 환경 조건의 배치는 실제 외행성의 환경을 최대한 반영하기 위하여 </a:t>
            </a:r>
            <a:r>
              <a:rPr lang="en-US" altLang="ko-KR" sz="3200" b="1" dirty="0">
                <a:latin typeface="+mn-lt"/>
                <a:ea typeface="+mn-ea"/>
              </a:rPr>
              <a:t>NASA</a:t>
            </a:r>
            <a:r>
              <a:rPr lang="ko-KR" altLang="en-US" sz="3200" b="1" dirty="0">
                <a:latin typeface="+mn-ea"/>
                <a:ea typeface="+mn-ea"/>
              </a:rPr>
              <a:t>에서 제공하고 있는 화성 환경 사진을 기반으로 한다</a:t>
            </a:r>
            <a:r>
              <a:rPr lang="en-US" altLang="ko-KR" sz="3200" b="1" dirty="0">
                <a:latin typeface="+mn-ea"/>
                <a:ea typeface="+mn-ea"/>
              </a:rPr>
              <a:t>. </a:t>
            </a:r>
            <a:r>
              <a:rPr lang="ko-KR" altLang="en-US" sz="3200" b="1" dirty="0">
                <a:latin typeface="+mn-ea"/>
                <a:ea typeface="+mn-ea"/>
              </a:rPr>
              <a:t>기반으로 하는 환경 사진은 처리가 용이한 것으로 세 장을 선택한다</a:t>
            </a:r>
            <a:r>
              <a:rPr lang="en-US" altLang="ko-KR" sz="3200" b="1" dirty="0" smtClean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ko-KR" altLang="en-US" sz="3200" b="1" dirty="0" smtClean="0">
                <a:latin typeface="+mn-ea"/>
                <a:ea typeface="+mn-ea"/>
              </a:rPr>
              <a:t>이 </a:t>
            </a:r>
            <a:r>
              <a:rPr lang="ko-KR" altLang="en-US" sz="3200" b="1" dirty="0">
                <a:latin typeface="+mn-ea"/>
                <a:ea typeface="+mn-ea"/>
              </a:rPr>
              <a:t>사진들을 각각 </a:t>
            </a:r>
            <a:r>
              <a:rPr lang="en-US" altLang="ko-KR" sz="3200" b="1" dirty="0">
                <a:latin typeface="+mn-lt"/>
                <a:ea typeface="+mn-ea"/>
              </a:rPr>
              <a:t>simulation</a:t>
            </a:r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환경에 맞게 최적화 한 후</a:t>
            </a:r>
            <a:r>
              <a:rPr lang="en-US" altLang="ko-KR" sz="3200" b="1" dirty="0">
                <a:latin typeface="+mn-ea"/>
                <a:ea typeface="+mn-ea"/>
              </a:rPr>
              <a:t>, </a:t>
            </a:r>
            <a:r>
              <a:rPr lang="ko-KR" altLang="en-US" sz="3200" b="1" dirty="0">
                <a:latin typeface="+mn-ea"/>
                <a:ea typeface="+mn-ea"/>
              </a:rPr>
              <a:t>장애물을 반영한다</a:t>
            </a:r>
            <a:r>
              <a:rPr lang="en-US" altLang="ko-KR" sz="3200" b="1" dirty="0">
                <a:latin typeface="+mn-ea"/>
                <a:ea typeface="+mn-ea"/>
              </a:rPr>
              <a:t>. </a:t>
            </a:r>
            <a:r>
              <a:rPr lang="ko-KR" altLang="en-US" sz="3200" b="1" dirty="0">
                <a:latin typeface="+mn-ea"/>
                <a:ea typeface="+mn-ea"/>
              </a:rPr>
              <a:t>구현된 환경에 대하여 출발점과 도착점을 </a:t>
            </a:r>
            <a:r>
              <a:rPr lang="ko-KR" altLang="en-US" sz="3200" b="1" dirty="0" err="1">
                <a:latin typeface="+mn-ea"/>
                <a:ea typeface="+mn-ea"/>
              </a:rPr>
              <a:t>난수를</a:t>
            </a:r>
            <a:r>
              <a:rPr lang="ko-KR" altLang="en-US" sz="3200" b="1" dirty="0">
                <a:latin typeface="+mn-ea"/>
                <a:ea typeface="+mn-ea"/>
              </a:rPr>
              <a:t> 발생시켜 각 </a:t>
            </a:r>
            <a:r>
              <a:rPr lang="en-US" altLang="ko-KR" sz="3200" b="1" dirty="0">
                <a:latin typeface="+mn-ea"/>
                <a:ea typeface="+mn-ea"/>
              </a:rPr>
              <a:t>10</a:t>
            </a:r>
            <a:r>
              <a:rPr lang="ko-KR" altLang="en-US" sz="3200" b="1" dirty="0">
                <a:latin typeface="+mn-ea"/>
                <a:ea typeface="+mn-ea"/>
              </a:rPr>
              <a:t>개의 좌표를 지정한다</a:t>
            </a:r>
            <a:r>
              <a:rPr lang="en-US" altLang="ko-KR" sz="3200" b="1" dirty="0">
                <a:latin typeface="+mn-ea"/>
                <a:ea typeface="+mn-ea"/>
              </a:rPr>
              <a:t>. </a:t>
            </a:r>
            <a:r>
              <a:rPr lang="ko-KR" altLang="en-US" sz="3200" b="1" dirty="0">
                <a:latin typeface="+mn-ea"/>
                <a:ea typeface="+mn-ea"/>
              </a:rPr>
              <a:t>이 좌표들을 바꿔가면서 각 </a:t>
            </a:r>
            <a:r>
              <a:rPr lang="en-US" altLang="ko-KR" sz="3200" b="1" dirty="0">
                <a:latin typeface="+mn-lt"/>
                <a:ea typeface="+mn-ea"/>
              </a:rPr>
              <a:t>algorithm</a:t>
            </a:r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마다 총 </a:t>
            </a:r>
            <a:r>
              <a:rPr lang="en-US" altLang="ko-KR" sz="3200" b="1" dirty="0">
                <a:latin typeface="+mn-ea"/>
                <a:ea typeface="+mn-ea"/>
              </a:rPr>
              <a:t>100</a:t>
            </a:r>
            <a:r>
              <a:rPr lang="ko-KR" altLang="en-US" sz="3200" b="1" dirty="0">
                <a:latin typeface="+mn-ea"/>
                <a:ea typeface="+mn-ea"/>
              </a:rPr>
              <a:t>회의 </a:t>
            </a:r>
            <a:r>
              <a:rPr lang="en-US" altLang="ko-KR" sz="3200" b="1" dirty="0">
                <a:latin typeface="+mn-lt"/>
                <a:ea typeface="+mn-ea"/>
              </a:rPr>
              <a:t>simulation</a:t>
            </a:r>
            <a:r>
              <a:rPr lang="ko-KR" altLang="en-US" sz="3200" b="1" dirty="0">
                <a:latin typeface="+mn-ea"/>
                <a:ea typeface="+mn-ea"/>
              </a:rPr>
              <a:t>을 수행한다</a:t>
            </a:r>
            <a:r>
              <a:rPr lang="en-US" altLang="ko-KR" sz="3200" b="1" dirty="0" smtClean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ko-KR" altLang="en-US" sz="3200" b="1" dirty="0" smtClean="0">
                <a:latin typeface="+mn-ea"/>
                <a:ea typeface="+mn-ea"/>
              </a:rPr>
              <a:t>출발점과 </a:t>
            </a:r>
            <a:r>
              <a:rPr lang="ko-KR" altLang="en-US" sz="3200" b="1" dirty="0">
                <a:latin typeface="+mn-ea"/>
                <a:ea typeface="+mn-ea"/>
              </a:rPr>
              <a:t>도착점의 좌표를 고정하고 </a:t>
            </a:r>
            <a:r>
              <a:rPr lang="en-US" altLang="ko-KR" sz="3200" b="1" dirty="0">
                <a:latin typeface="+mn-lt"/>
                <a:ea typeface="+mn-ea"/>
              </a:rPr>
              <a:t>A* Algorithm</a:t>
            </a:r>
            <a:r>
              <a:rPr lang="ko-KR" altLang="en-US" sz="3200" b="1" dirty="0">
                <a:latin typeface="+mn-ea"/>
                <a:ea typeface="+mn-ea"/>
              </a:rPr>
              <a:t>을 수행한다</a:t>
            </a:r>
            <a:r>
              <a:rPr lang="en-US" altLang="ko-KR" sz="3200" b="1" dirty="0">
                <a:latin typeface="+mn-ea"/>
                <a:ea typeface="+mn-ea"/>
              </a:rPr>
              <a:t>. </a:t>
            </a:r>
            <a:r>
              <a:rPr lang="ko-KR" altLang="en-US" sz="3200" b="1" dirty="0">
                <a:latin typeface="+mn-ea"/>
                <a:ea typeface="+mn-ea"/>
              </a:rPr>
              <a:t>수행한 결과가 변화하지 않는 범위에서 </a:t>
            </a:r>
            <a:r>
              <a:rPr lang="en-US" altLang="ko-KR" sz="3200" b="1" dirty="0">
                <a:latin typeface="+mn-lt"/>
                <a:ea typeface="+mn-ea"/>
              </a:rPr>
              <a:t>simulation</a:t>
            </a:r>
            <a:r>
              <a:rPr lang="ko-KR" altLang="en-US" sz="3200" b="1" dirty="0">
                <a:latin typeface="+mn-ea"/>
                <a:ea typeface="+mn-ea"/>
              </a:rPr>
              <a:t>에 환경 변화를 부여하고 이에 대하여 </a:t>
            </a:r>
            <a:r>
              <a:rPr lang="en-US" altLang="ko-KR" sz="3200" b="1" dirty="0">
                <a:latin typeface="+mn-lt"/>
                <a:ea typeface="+mn-ea"/>
              </a:rPr>
              <a:t>D* Algorithm</a:t>
            </a:r>
            <a:r>
              <a:rPr lang="ko-KR" altLang="en-US" sz="3200" b="1" dirty="0">
                <a:latin typeface="+mn-ea"/>
                <a:ea typeface="+mn-ea"/>
              </a:rPr>
              <a:t>과 </a:t>
            </a:r>
            <a:r>
              <a:rPr lang="en-US" altLang="ko-KR" sz="3200" b="1" dirty="0">
                <a:latin typeface="+mn-lt"/>
                <a:ea typeface="+mn-ea"/>
              </a:rPr>
              <a:t>D* Lite</a:t>
            </a:r>
            <a:r>
              <a:rPr lang="ko-KR" altLang="en-US" sz="3200" b="1" dirty="0">
                <a:latin typeface="+mn-ea"/>
                <a:ea typeface="+mn-ea"/>
              </a:rPr>
              <a:t>를 수행한다</a:t>
            </a:r>
            <a:r>
              <a:rPr lang="en-US" altLang="ko-KR" sz="3200" b="1" dirty="0">
                <a:latin typeface="+mn-ea"/>
                <a:ea typeface="+mn-ea"/>
              </a:rPr>
              <a:t>. </a:t>
            </a:r>
            <a:r>
              <a:rPr lang="ko-KR" altLang="en-US" sz="3200" b="1" dirty="0">
                <a:latin typeface="+mn-ea"/>
                <a:ea typeface="+mn-ea"/>
              </a:rPr>
              <a:t>총 </a:t>
            </a:r>
            <a:r>
              <a:rPr lang="en-US" altLang="ko-KR" sz="3200" b="1" dirty="0">
                <a:latin typeface="+mn-ea"/>
                <a:ea typeface="+mn-ea"/>
              </a:rPr>
              <a:t>10</a:t>
            </a:r>
            <a:r>
              <a:rPr lang="ko-KR" altLang="en-US" sz="3200" b="1" dirty="0">
                <a:latin typeface="+mn-ea"/>
                <a:ea typeface="+mn-ea"/>
              </a:rPr>
              <a:t>가지의 환경 변화를 구현하여 결과를 비교한다</a:t>
            </a:r>
            <a:r>
              <a:rPr lang="en-US" altLang="ko-KR" sz="3200" b="1" dirty="0" smtClean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ko-KR" altLang="en-US" sz="3200" b="1" dirty="0" smtClean="0">
                <a:latin typeface="+mn-ea"/>
                <a:ea typeface="+mn-ea"/>
              </a:rPr>
              <a:t>마지막으로 </a:t>
            </a:r>
            <a:r>
              <a:rPr lang="ko-KR" altLang="en-US" sz="3200" b="1" dirty="0">
                <a:latin typeface="+mn-ea"/>
                <a:ea typeface="+mn-ea"/>
              </a:rPr>
              <a:t>첫 번째 실험 환경에서 시간적 지연이 발생하는 지역을 추가하여 동일한 방식으로 </a:t>
            </a:r>
            <a:r>
              <a:rPr lang="en-US" altLang="ko-KR" sz="3200" b="1" dirty="0">
                <a:latin typeface="+mn-lt"/>
                <a:ea typeface="+mn-ea"/>
              </a:rPr>
              <a:t>simulation</a:t>
            </a:r>
            <a:r>
              <a:rPr lang="ko-KR" altLang="en-US" sz="3200" b="1" dirty="0">
                <a:latin typeface="+mn-ea"/>
                <a:ea typeface="+mn-ea"/>
              </a:rPr>
              <a:t>을 수행한다</a:t>
            </a:r>
            <a:r>
              <a:rPr lang="en-US" altLang="ko-KR" sz="3200" b="1" dirty="0">
                <a:latin typeface="+mn-ea"/>
                <a:ea typeface="+mn-ea"/>
              </a:rPr>
              <a:t>. </a:t>
            </a:r>
            <a:r>
              <a:rPr lang="ko-KR" altLang="en-US" sz="3200" b="1" dirty="0">
                <a:latin typeface="+mn-ea"/>
                <a:ea typeface="+mn-ea"/>
              </a:rPr>
              <a:t>시간 지연 발생 구간은 </a:t>
            </a:r>
            <a:r>
              <a:rPr lang="ko-KR" altLang="en-US" sz="3200" b="1" dirty="0" err="1">
                <a:latin typeface="+mn-ea"/>
                <a:ea typeface="+mn-ea"/>
              </a:rPr>
              <a:t>난수</a:t>
            </a:r>
            <a:r>
              <a:rPr lang="ko-KR" altLang="en-US" sz="3200" b="1" dirty="0">
                <a:latin typeface="+mn-ea"/>
                <a:ea typeface="+mn-ea"/>
              </a:rPr>
              <a:t> 발생으로 범위를 지정하여 구현하되</a:t>
            </a:r>
            <a:r>
              <a:rPr lang="en-US" altLang="ko-KR" sz="3200" b="1" dirty="0">
                <a:latin typeface="+mn-ea"/>
                <a:ea typeface="+mn-ea"/>
              </a:rPr>
              <a:t>, </a:t>
            </a:r>
            <a:r>
              <a:rPr lang="ko-KR" altLang="en-US" sz="3200" b="1" dirty="0">
                <a:latin typeface="+mn-ea"/>
                <a:ea typeface="+mn-ea"/>
              </a:rPr>
              <a:t>그 범위가 전체 </a:t>
            </a:r>
            <a:r>
              <a:rPr lang="en-US" altLang="ko-KR" sz="3200" b="1" dirty="0">
                <a:latin typeface="+mn-lt"/>
                <a:ea typeface="+mn-ea"/>
              </a:rPr>
              <a:t>grid</a:t>
            </a:r>
            <a:r>
              <a:rPr lang="ko-KR" altLang="en-US" sz="3200" b="1" dirty="0">
                <a:latin typeface="+mn-ea"/>
                <a:ea typeface="+mn-ea"/>
              </a:rPr>
              <a:t>의 절반 이상을 차지하지 않도록 한다</a:t>
            </a:r>
            <a:r>
              <a:rPr lang="en-US" altLang="ko-KR" sz="3200" b="1" dirty="0">
                <a:latin typeface="+mn-ea"/>
                <a:ea typeface="+mn-ea"/>
              </a:rPr>
              <a:t>.</a:t>
            </a:r>
            <a:endParaRPr lang="ko-KR" altLang="en-US" sz="3200" b="1" dirty="0">
              <a:latin typeface="+mn-ea"/>
              <a:ea typeface="+mn-ea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ko-KR" altLang="en-US" sz="3200" b="1" dirty="0">
                <a:latin typeface="+mn-ea"/>
                <a:ea typeface="+mn-ea"/>
              </a:rPr>
              <a:t>전체적인 </a:t>
            </a:r>
            <a:r>
              <a:rPr lang="en-US" altLang="ko-KR" sz="3200" b="1" dirty="0">
                <a:latin typeface="+mn-lt"/>
                <a:ea typeface="+mn-ea"/>
              </a:rPr>
              <a:t>simulation</a:t>
            </a:r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평가의 기준은 결과로 제시된 최단 경로의 진행 시간과 방향 전환 횟수로 한다</a:t>
            </a:r>
            <a:r>
              <a:rPr lang="en-US" altLang="ko-KR" sz="3200" b="1" dirty="0" smtClean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ko-KR" altLang="en-US" sz="3200" b="1" dirty="0" smtClean="0">
                <a:latin typeface="+mn-ea"/>
                <a:ea typeface="+mn-ea"/>
              </a:rPr>
              <a:t>각 </a:t>
            </a:r>
            <a:r>
              <a:rPr lang="en-US" altLang="ko-KR" sz="3200" b="1" dirty="0">
                <a:latin typeface="+mn-lt"/>
                <a:ea typeface="+mn-ea"/>
              </a:rPr>
              <a:t>grid</a:t>
            </a:r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마다 단위 시간 </a:t>
            </a:r>
            <a:r>
              <a:rPr lang="en-US" altLang="ko-KR" sz="3200" b="1" dirty="0">
                <a:latin typeface="+mn-ea"/>
                <a:ea typeface="+mn-ea"/>
              </a:rPr>
              <a:t>1</a:t>
            </a:r>
            <a:r>
              <a:rPr lang="ko-KR" altLang="en-US" sz="3200" b="1" dirty="0">
                <a:latin typeface="+mn-ea"/>
                <a:ea typeface="+mn-ea"/>
              </a:rPr>
              <a:t>이 소모되는 것으로 간주하며</a:t>
            </a:r>
            <a:r>
              <a:rPr lang="en-US" altLang="ko-KR" sz="3200" b="1" dirty="0">
                <a:latin typeface="+mn-ea"/>
                <a:ea typeface="+mn-ea"/>
              </a:rPr>
              <a:t>, </a:t>
            </a:r>
            <a:r>
              <a:rPr lang="ko-KR" altLang="en-US" sz="3200" b="1" dirty="0">
                <a:latin typeface="+mn-ea"/>
                <a:ea typeface="+mn-ea"/>
              </a:rPr>
              <a:t>동일한 시간이 소모 된다면 방향 전환 횟수가 더 적은 </a:t>
            </a:r>
            <a:r>
              <a:rPr lang="en-US" altLang="ko-KR" sz="3200" b="1" dirty="0">
                <a:latin typeface="+mn-lt"/>
                <a:ea typeface="+mn-ea"/>
              </a:rPr>
              <a:t>algorithm</a:t>
            </a:r>
            <a:r>
              <a:rPr lang="ko-KR" altLang="en-US" sz="3200" b="1" dirty="0">
                <a:latin typeface="+mn-ea"/>
                <a:ea typeface="+mn-ea"/>
              </a:rPr>
              <a:t>이 더 최적화된 경로를 제시한 것으로 한다</a:t>
            </a:r>
            <a:r>
              <a:rPr lang="en-US" altLang="ko-KR" sz="3200" b="1" dirty="0" smtClean="0">
                <a:latin typeface="+mn-ea"/>
                <a:ea typeface="+mn-ea"/>
              </a:rPr>
              <a:t>.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ko-KR" altLang="en-US" sz="3200" b="1" dirty="0" smtClean="0">
                <a:latin typeface="+mn-ea"/>
                <a:ea typeface="+mn-ea"/>
              </a:rPr>
              <a:t>시간적 </a:t>
            </a:r>
            <a:r>
              <a:rPr lang="en-US" altLang="ko-KR" sz="3200" b="1" dirty="0">
                <a:latin typeface="+mn-lt"/>
                <a:ea typeface="+mn-ea"/>
              </a:rPr>
              <a:t>delay</a:t>
            </a:r>
            <a:r>
              <a:rPr lang="ko-KR" altLang="en-US" sz="3200" b="1" dirty="0">
                <a:latin typeface="+mn-ea"/>
                <a:ea typeface="+mn-ea"/>
              </a:rPr>
              <a:t>가 주어지는 지역에 대해서는 </a:t>
            </a:r>
            <a:r>
              <a:rPr lang="en-US" altLang="ko-KR" sz="3200" b="1" dirty="0">
                <a:latin typeface="+mn-lt"/>
                <a:ea typeface="+mn-ea"/>
              </a:rPr>
              <a:t>grid</a:t>
            </a:r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당 </a:t>
            </a:r>
            <a:r>
              <a:rPr lang="en-US" altLang="ko-KR" sz="3200" b="1" dirty="0">
                <a:latin typeface="+mn-ea"/>
                <a:ea typeface="+mn-ea"/>
              </a:rPr>
              <a:t>2 </a:t>
            </a:r>
            <a:r>
              <a:rPr lang="ko-KR" altLang="en-US" sz="3200" b="1" dirty="0">
                <a:latin typeface="+mn-ea"/>
                <a:ea typeface="+mn-ea"/>
              </a:rPr>
              <a:t>혹은 </a:t>
            </a:r>
            <a:r>
              <a:rPr lang="en-US" altLang="ko-KR" sz="3200" b="1" dirty="0">
                <a:latin typeface="+mn-ea"/>
                <a:ea typeface="+mn-ea"/>
              </a:rPr>
              <a:t>3</a:t>
            </a:r>
            <a:r>
              <a:rPr lang="ko-KR" altLang="en-US" sz="3200" b="1" dirty="0">
                <a:latin typeface="+mn-ea"/>
                <a:ea typeface="+mn-ea"/>
              </a:rPr>
              <a:t>의 단위 시간이 소모되는 것으로 간주한다</a:t>
            </a:r>
            <a:r>
              <a:rPr lang="en-US" altLang="ko-KR" sz="3200" b="1" dirty="0">
                <a:latin typeface="+mn-ea"/>
                <a:ea typeface="+mn-ea"/>
              </a:rPr>
              <a:t>. </a:t>
            </a:r>
            <a:r>
              <a:rPr lang="ko-KR" altLang="en-US" sz="3200" b="1" dirty="0">
                <a:latin typeface="+mn-ea"/>
                <a:ea typeface="+mn-ea"/>
              </a:rPr>
              <a:t>추가적으로 최단 경로 파악에 사용된 시간을 </a:t>
            </a:r>
            <a:r>
              <a:rPr lang="en-US" altLang="ko-KR" sz="3200" b="1" dirty="0">
                <a:latin typeface="+mn-lt"/>
                <a:ea typeface="+mn-ea"/>
              </a:rPr>
              <a:t>millisecond</a:t>
            </a:r>
            <a:r>
              <a:rPr lang="ko-KR" altLang="en-US" sz="3200" b="1" dirty="0">
                <a:latin typeface="+mn-ea"/>
                <a:ea typeface="+mn-ea"/>
              </a:rPr>
              <a:t>의 단위로 제시하여</a:t>
            </a:r>
            <a:r>
              <a:rPr lang="en-US" altLang="ko-KR" sz="3200" b="1" dirty="0">
                <a:latin typeface="+mn-ea"/>
                <a:ea typeface="+mn-ea"/>
              </a:rPr>
              <a:t>, </a:t>
            </a:r>
            <a:r>
              <a:rPr lang="ko-KR" altLang="en-US" sz="3200" b="1" dirty="0">
                <a:latin typeface="+mn-ea"/>
                <a:ea typeface="+mn-ea"/>
              </a:rPr>
              <a:t>얼마나 많은 </a:t>
            </a:r>
            <a:r>
              <a:rPr lang="en-US" altLang="ko-KR" sz="3200" b="1" dirty="0">
                <a:latin typeface="+mn-lt"/>
                <a:ea typeface="+mn-ea"/>
              </a:rPr>
              <a:t>algorithm</a:t>
            </a:r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수행 시간이 필요한지 비교한다</a:t>
            </a:r>
            <a:r>
              <a:rPr lang="en-US" altLang="ko-KR" sz="3200" b="1" dirty="0" smtClean="0">
                <a:latin typeface="+mn-ea"/>
                <a:ea typeface="+mn-ea"/>
              </a:rPr>
              <a:t>.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746783" y="7489132"/>
            <a:ext cx="13712825" cy="5922667"/>
            <a:chOff x="16513933" y="24690244"/>
            <a:chExt cx="13712825" cy="5922667"/>
          </a:xfrm>
        </p:grpSpPr>
        <p:sp>
          <p:nvSpPr>
            <p:cNvPr id="88" name="AutoShape 8"/>
            <p:cNvSpPr>
              <a:spLocks noChangeArrowheads="1"/>
            </p:cNvSpPr>
            <p:nvPr/>
          </p:nvSpPr>
          <p:spPr bwMode="gray">
            <a:xfrm>
              <a:off x="16513933" y="24690244"/>
              <a:ext cx="13712825" cy="6568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6C0F"/>
                </a:gs>
              </a:gsLst>
              <a:lin ang="0" scaled="1"/>
            </a:gradFill>
            <a:ln w="28575" algn="ctr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3200" b="1" dirty="0" smtClean="0">
                  <a:solidFill>
                    <a:srgbClr val="072B61"/>
                  </a:solidFill>
                  <a:ea typeface="HY헤드라인M" pitchFamily="18" charset="-127"/>
                  <a:cs typeface="Times New Roman" panose="02020603050405020304" pitchFamily="18" charset="0"/>
                </a:rPr>
                <a:t>Sean J McKiernan</a:t>
              </a:r>
              <a:r>
                <a:rPr lang="ko-KR" altLang="en-US" sz="3200" b="1" dirty="0" smtClean="0">
                  <a:solidFill>
                    <a:srgbClr val="072B6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의</a:t>
              </a:r>
              <a:r>
                <a:rPr lang="ko-KR" altLang="en-US" sz="3200" b="1" dirty="0" smtClean="0">
                  <a:solidFill>
                    <a:srgbClr val="072B61"/>
                  </a:solidFill>
                  <a:ea typeface="HY헤드라인M" pitchFamily="18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3200" b="1" dirty="0" smtClean="0">
                  <a:solidFill>
                    <a:srgbClr val="072B61"/>
                  </a:solidFill>
                  <a:ea typeface="HY헤드라인M" pitchFamily="18" charset="-127"/>
                  <a:cs typeface="Times New Roman" panose="02020603050405020304" pitchFamily="18" charset="0"/>
                </a:rPr>
                <a:t>‘Find a Way’ </a:t>
              </a:r>
              <a:r>
                <a:rPr lang="ko-KR" altLang="en-US" sz="3200" b="1" dirty="0" smtClean="0">
                  <a:solidFill>
                    <a:srgbClr val="072B6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화면</a:t>
              </a:r>
              <a:endParaRPr lang="en-US" altLang="ko-KR" sz="3200" b="1" dirty="0">
                <a:solidFill>
                  <a:srgbClr val="072B6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025" name="_x190043800" descr="EMB0000262066f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80960" y="25499932"/>
              <a:ext cx="8106337" cy="5112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16661831" y="29667596"/>
            <a:ext cx="13825536" cy="5616624"/>
            <a:chOff x="16661831" y="30891732"/>
            <a:chExt cx="13825536" cy="5616624"/>
          </a:xfrm>
        </p:grpSpPr>
        <p:sp>
          <p:nvSpPr>
            <p:cNvPr id="2057" name="Rectangle 666"/>
            <p:cNvSpPr>
              <a:spLocks noChangeArrowheads="1"/>
            </p:cNvSpPr>
            <p:nvPr/>
          </p:nvSpPr>
          <p:spPr bwMode="auto">
            <a:xfrm>
              <a:off x="16916400" y="30891732"/>
              <a:ext cx="13285788" cy="1154113"/>
            </a:xfrm>
            <a:prstGeom prst="rect">
              <a:avLst/>
            </a:prstGeom>
            <a:gradFill rotWithShape="1">
              <a:gsLst>
                <a:gs pos="0">
                  <a:srgbClr val="8DC63F"/>
                </a:gs>
                <a:gs pos="50000">
                  <a:srgbClr val="8DC63F">
                    <a:alpha val="50000"/>
                  </a:srgbClr>
                </a:gs>
                <a:gs pos="100000">
                  <a:srgbClr val="8DC63F"/>
                </a:gs>
              </a:gsLst>
              <a:lin ang="0" scaled="1"/>
            </a:gradFill>
            <a:ln w="127000" cmpd="tri">
              <a:solidFill>
                <a:srgbClr val="072B61"/>
              </a:solidFill>
              <a:miter lim="800000"/>
              <a:headEnd/>
              <a:tailEnd/>
            </a:ln>
          </p:spPr>
          <p:txBody>
            <a:bodyPr wrap="none" lIns="128016" tIns="64008" rIns="128016" bIns="64008" anchor="ctr"/>
            <a:lstStyle/>
            <a:p>
              <a:pPr algn="ctr" defTabSz="6335713"/>
              <a:r>
                <a:rPr lang="ko-KR" altLang="en-US" sz="5900" b="1" dirty="0">
                  <a:solidFill>
                    <a:srgbClr val="072B6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결론</a:t>
              </a:r>
              <a:endParaRPr lang="en-US" altLang="ko-KR" sz="5900" b="1" dirty="0">
                <a:solidFill>
                  <a:srgbClr val="072B6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661831" y="32351064"/>
              <a:ext cx="13825536" cy="4157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defTabSz="6335713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 smtClean="0">
                  <a:latin typeface="+mn-ea"/>
                  <a:ea typeface="+mn-ea"/>
                </a:rPr>
                <a:t>본 </a:t>
              </a:r>
              <a:r>
                <a:rPr lang="ko-KR" altLang="en-US" sz="3200" b="1" dirty="0">
                  <a:latin typeface="+mn-ea"/>
                  <a:ea typeface="+mn-ea"/>
                </a:rPr>
                <a:t>논문에서는 기존의 인공지능 최단 경로 탐색 </a:t>
              </a:r>
              <a:r>
                <a:rPr lang="en-US" altLang="ko-KR" sz="3200" b="1" dirty="0">
                  <a:latin typeface="+mn-lt"/>
                  <a:ea typeface="+mn-ea"/>
                </a:rPr>
                <a:t>algorithm</a:t>
              </a:r>
              <a:r>
                <a:rPr lang="ko-KR" altLang="en-US" sz="3200" b="1" dirty="0">
                  <a:latin typeface="+mn-ea"/>
                  <a:ea typeface="+mn-ea"/>
                </a:rPr>
                <a:t>인 </a:t>
              </a:r>
              <a:r>
                <a:rPr lang="en-US" altLang="ko-KR" sz="3200" b="1" dirty="0">
                  <a:latin typeface="+mn-lt"/>
                  <a:ea typeface="+mn-ea"/>
                </a:rPr>
                <a:t>A* Algorithm</a:t>
              </a:r>
              <a:r>
                <a:rPr lang="ko-KR" altLang="en-US" sz="3200" b="1" dirty="0">
                  <a:latin typeface="+mn-ea"/>
                  <a:ea typeface="+mn-ea"/>
                </a:rPr>
                <a:t>과 이를 개선한 </a:t>
              </a:r>
              <a:r>
                <a:rPr lang="en-US" altLang="ko-KR" sz="3200" b="1" dirty="0">
                  <a:latin typeface="+mn-lt"/>
                  <a:ea typeface="+mn-ea"/>
                </a:rPr>
                <a:t>D* Algorithm</a:t>
              </a:r>
              <a:r>
                <a:rPr lang="ko-KR" altLang="en-US" sz="3200" b="1" dirty="0">
                  <a:latin typeface="+mn-ea"/>
                  <a:ea typeface="+mn-ea"/>
                </a:rPr>
                <a:t>의 차이를 확인하고 효율성을 검증할 </a:t>
              </a:r>
              <a:r>
                <a:rPr lang="en-US" altLang="ko-KR" sz="3200" b="1" dirty="0">
                  <a:latin typeface="+mn-lt"/>
                  <a:ea typeface="+mn-ea"/>
                </a:rPr>
                <a:t>simulation</a:t>
              </a:r>
              <a:r>
                <a:rPr lang="en-US" altLang="ko-KR" sz="3200" b="1" dirty="0">
                  <a:latin typeface="+mn-ea"/>
                  <a:ea typeface="+mn-ea"/>
                </a:rPr>
                <a:t> </a:t>
              </a:r>
              <a:r>
                <a:rPr lang="ko-KR" altLang="en-US" sz="3200" b="1" dirty="0">
                  <a:latin typeface="+mn-ea"/>
                  <a:ea typeface="+mn-ea"/>
                </a:rPr>
                <a:t>설계와 평가 방안을 제시하였다</a:t>
              </a:r>
              <a:r>
                <a:rPr lang="en-US" altLang="ko-KR" sz="3200" b="1" dirty="0">
                  <a:latin typeface="+mn-ea"/>
                  <a:ea typeface="+mn-ea"/>
                </a:rPr>
                <a:t>.</a:t>
              </a:r>
            </a:p>
            <a:p>
              <a:pPr marL="457200" indent="-457200" defTabSz="6335713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>
                  <a:latin typeface="+mn-ea"/>
                  <a:ea typeface="+mn-ea"/>
                </a:rPr>
                <a:t>이를 통하여 현재 다양한 무인 탐사선의 개발에 시험 적용 중인 </a:t>
              </a:r>
              <a:r>
                <a:rPr lang="en-US" altLang="ko-KR" sz="3200" b="1" dirty="0">
                  <a:latin typeface="+mn-lt"/>
                  <a:ea typeface="+mn-ea"/>
                </a:rPr>
                <a:t>D* Algorithm</a:t>
              </a:r>
              <a:r>
                <a:rPr lang="ko-KR" altLang="en-US" sz="3200" b="1" dirty="0">
                  <a:latin typeface="+mn-ea"/>
                  <a:ea typeface="+mn-ea"/>
                </a:rPr>
                <a:t>의 장단점을 가시적으로 확인하는 것이 가능할 것이며</a:t>
              </a:r>
              <a:r>
                <a:rPr lang="en-US" altLang="ko-KR" sz="3200" b="1" dirty="0">
                  <a:latin typeface="+mn-ea"/>
                  <a:ea typeface="+mn-ea"/>
                </a:rPr>
                <a:t>, </a:t>
              </a:r>
              <a:r>
                <a:rPr lang="ko-KR" altLang="en-US" sz="3200" b="1" dirty="0">
                  <a:latin typeface="+mn-ea"/>
                  <a:ea typeface="+mn-ea"/>
                </a:rPr>
                <a:t>다양한 환경 조건에서 어떠한 최단 경로 탐색 </a:t>
              </a:r>
              <a:r>
                <a:rPr lang="en-US" altLang="ko-KR" sz="3200" b="1" dirty="0">
                  <a:latin typeface="+mn-lt"/>
                  <a:ea typeface="+mn-ea"/>
                </a:rPr>
                <a:t>algorithm</a:t>
              </a:r>
              <a:r>
                <a:rPr lang="ko-KR" altLang="en-US" sz="3200" b="1" dirty="0">
                  <a:latin typeface="+mn-ea"/>
                  <a:ea typeface="+mn-ea"/>
                </a:rPr>
                <a:t>을 사용하는 것이 효율적인 것인가에 대한 판단 근거로써 </a:t>
              </a:r>
              <a:r>
                <a:rPr lang="en-US" altLang="ko-KR" sz="3200" b="1" dirty="0">
                  <a:latin typeface="+mn-lt"/>
                  <a:ea typeface="+mn-ea"/>
                </a:rPr>
                <a:t>simulation</a:t>
              </a:r>
              <a:r>
                <a:rPr lang="ko-KR" altLang="en-US" sz="3200" b="1" dirty="0">
                  <a:latin typeface="+mn-ea"/>
                  <a:ea typeface="+mn-ea"/>
                </a:rPr>
                <a:t>을 수행하는 것이 가능할 것이다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  <a:endParaRPr lang="ko-KR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021725" y="31107756"/>
            <a:ext cx="13312760" cy="4682385"/>
            <a:chOff x="1987874" y="32690067"/>
            <a:chExt cx="13312760" cy="4682385"/>
          </a:xfrm>
        </p:grpSpPr>
        <p:sp>
          <p:nvSpPr>
            <p:cNvPr id="228" name="Rectangle 666"/>
            <p:cNvSpPr>
              <a:spLocks noChangeArrowheads="1"/>
            </p:cNvSpPr>
            <p:nvPr/>
          </p:nvSpPr>
          <p:spPr bwMode="auto">
            <a:xfrm>
              <a:off x="1987874" y="32690067"/>
              <a:ext cx="13284200" cy="1154113"/>
            </a:xfrm>
            <a:prstGeom prst="rect">
              <a:avLst/>
            </a:prstGeom>
            <a:gradFill rotWithShape="1">
              <a:gsLst>
                <a:gs pos="0">
                  <a:srgbClr val="8DC63F"/>
                </a:gs>
                <a:gs pos="50000">
                  <a:srgbClr val="8DC63F">
                    <a:alpha val="50000"/>
                  </a:srgbClr>
                </a:gs>
                <a:gs pos="100000">
                  <a:srgbClr val="8DC63F"/>
                </a:gs>
              </a:gsLst>
              <a:lin ang="0" scaled="1"/>
            </a:gradFill>
            <a:ln w="127000" cmpd="tri">
              <a:solidFill>
                <a:srgbClr val="072B61"/>
              </a:solidFill>
              <a:miter lim="800000"/>
              <a:headEnd/>
              <a:tailEnd/>
            </a:ln>
          </p:spPr>
          <p:txBody>
            <a:bodyPr wrap="none" lIns="128016" tIns="64008" rIns="128016" bIns="64008" anchor="ctr"/>
            <a:lstStyle/>
            <a:p>
              <a:pPr algn="ctr" defTabSz="6335713"/>
              <a:r>
                <a:rPr lang="ko-KR" altLang="en-US" sz="5900" b="1" dirty="0">
                  <a:solidFill>
                    <a:srgbClr val="072B6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구현</a:t>
              </a:r>
              <a:endParaRPr lang="en-US" altLang="ko-KR" sz="5900" b="1" dirty="0">
                <a:solidFill>
                  <a:srgbClr val="072B6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55577" y="34202353"/>
              <a:ext cx="1324505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 smtClean="0">
                  <a:latin typeface="+mn-ea"/>
                  <a:ea typeface="+mn-ea"/>
                </a:rPr>
                <a:t>실제 </a:t>
              </a:r>
              <a:r>
                <a:rPr lang="en-US" altLang="ko-KR" sz="3200" b="1" dirty="0">
                  <a:latin typeface="+mn-ea"/>
                  <a:ea typeface="+mn-ea"/>
                </a:rPr>
                <a:t>simulation</a:t>
              </a:r>
              <a:r>
                <a:rPr lang="ko-KR" altLang="en-US" sz="3200" b="1" dirty="0">
                  <a:latin typeface="+mn-ea"/>
                  <a:ea typeface="+mn-ea"/>
                </a:rPr>
                <a:t>을 구현하기 위하여</a:t>
              </a:r>
              <a:r>
                <a:rPr lang="en-US" altLang="ko-KR" sz="3200" b="1" dirty="0">
                  <a:latin typeface="+mn-ea"/>
                  <a:ea typeface="+mn-ea"/>
                </a:rPr>
                <a:t>, </a:t>
              </a:r>
              <a:r>
                <a:rPr lang="en-US" altLang="ko-KR" sz="3200" b="1" dirty="0">
                  <a:latin typeface="+mn-lt"/>
                  <a:ea typeface="+mn-ea"/>
                </a:rPr>
                <a:t>A* Algorithm</a:t>
              </a:r>
              <a:r>
                <a:rPr lang="ko-KR" altLang="en-US" sz="3200" b="1" dirty="0">
                  <a:latin typeface="+mn-ea"/>
                  <a:ea typeface="+mn-ea"/>
                </a:rPr>
                <a:t>을 구현한 </a:t>
              </a:r>
              <a:r>
                <a:rPr lang="en-US" altLang="ko-KR" sz="3200" b="1" dirty="0" err="1">
                  <a:latin typeface="+mn-lt"/>
                  <a:ea typeface="+mn-ea"/>
                </a:rPr>
                <a:t>pygame</a:t>
              </a:r>
              <a:r>
                <a:rPr lang="en-US" altLang="ko-KR" sz="3200" b="1" dirty="0">
                  <a:latin typeface="+mn-lt"/>
                  <a:ea typeface="+mn-ea"/>
                </a:rPr>
                <a:t> open </a:t>
              </a:r>
              <a:r>
                <a:rPr lang="en-US" altLang="ko-KR" sz="3200" b="1" dirty="0" smtClean="0">
                  <a:latin typeface="+mn-lt"/>
                  <a:ea typeface="+mn-ea"/>
                </a:rPr>
                <a:t>source </a:t>
              </a:r>
              <a:r>
                <a:rPr lang="en-US" altLang="ko-KR" sz="3200" b="1" dirty="0" smtClean="0">
                  <a:latin typeface="+mn-ea"/>
                  <a:ea typeface="+mn-ea"/>
                </a:rPr>
                <a:t>[5]</a:t>
              </a:r>
              <a:r>
                <a:rPr lang="ko-KR" altLang="en-US" sz="3200" b="1" dirty="0" smtClean="0">
                  <a:latin typeface="+mn-ea"/>
                  <a:ea typeface="+mn-ea"/>
                </a:rPr>
                <a:t>를 </a:t>
              </a:r>
              <a:r>
                <a:rPr lang="ko-KR" altLang="en-US" sz="3200" b="1" dirty="0" smtClean="0">
                  <a:latin typeface="+mn-ea"/>
                  <a:ea typeface="+mn-ea"/>
                </a:rPr>
                <a:t>사용한다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 smtClean="0">
                  <a:latin typeface="+mn-ea"/>
                  <a:ea typeface="+mn-ea"/>
                </a:rPr>
                <a:t>이 </a:t>
              </a:r>
              <a:r>
                <a:rPr lang="en-US" altLang="ko-KR" sz="3200" b="1" dirty="0">
                  <a:latin typeface="+mn-lt"/>
                  <a:ea typeface="+mn-ea"/>
                </a:rPr>
                <a:t>open source</a:t>
              </a:r>
              <a:r>
                <a:rPr lang="ko-KR" altLang="en-US" sz="3200" b="1" dirty="0">
                  <a:latin typeface="+mn-ea"/>
                  <a:ea typeface="+mn-ea"/>
                </a:rPr>
                <a:t>에 추가적으로 </a:t>
              </a:r>
              <a:r>
                <a:rPr lang="en-US" altLang="ko-KR" sz="3200" b="1" dirty="0">
                  <a:latin typeface="+mn-lt"/>
                  <a:ea typeface="+mn-ea"/>
                </a:rPr>
                <a:t>D* Algorithm</a:t>
              </a:r>
              <a:r>
                <a:rPr lang="ko-KR" altLang="en-US" sz="3200" b="1" dirty="0">
                  <a:latin typeface="+mn-ea"/>
                  <a:ea typeface="+mn-ea"/>
                </a:rPr>
                <a:t>과 </a:t>
              </a:r>
              <a:r>
                <a:rPr lang="en-US" altLang="ko-KR" sz="3200" b="1" dirty="0">
                  <a:latin typeface="+mn-lt"/>
                  <a:ea typeface="+mn-ea"/>
                </a:rPr>
                <a:t>D* Lite</a:t>
              </a:r>
              <a:r>
                <a:rPr lang="ko-KR" altLang="en-US" sz="3200" b="1" dirty="0">
                  <a:latin typeface="+mn-ea"/>
                  <a:ea typeface="+mn-ea"/>
                </a:rPr>
                <a:t>를 구현하여</a:t>
              </a:r>
              <a:r>
                <a:rPr lang="en-US" altLang="ko-KR" sz="3200" b="1" dirty="0">
                  <a:latin typeface="+mn-ea"/>
                  <a:ea typeface="+mn-ea"/>
                </a:rPr>
                <a:t>, </a:t>
              </a:r>
              <a:r>
                <a:rPr lang="ko-KR" altLang="en-US" sz="3200" b="1" dirty="0">
                  <a:latin typeface="+mn-ea"/>
                  <a:ea typeface="+mn-ea"/>
                </a:rPr>
                <a:t>각 </a:t>
              </a:r>
              <a:r>
                <a:rPr lang="en-US" altLang="ko-KR" sz="3200" b="1" dirty="0">
                  <a:latin typeface="+mn-lt"/>
                  <a:ea typeface="+mn-ea"/>
                </a:rPr>
                <a:t>algorithm</a:t>
              </a:r>
              <a:r>
                <a:rPr lang="ko-KR" altLang="en-US" sz="3200" b="1" dirty="0">
                  <a:latin typeface="+mn-ea"/>
                  <a:ea typeface="+mn-ea"/>
                </a:rPr>
                <a:t>을 선택하여 실행할 수 있도록 개선한다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</a:p>
            <a:p>
              <a:pPr marL="457200" indent="-457200">
                <a:lnSpc>
                  <a:spcPts val="4000"/>
                </a:lnSpc>
                <a:buFont typeface="Wingdings" panose="05000000000000000000" pitchFamily="2" charset="2"/>
                <a:buChar char="ü"/>
              </a:pPr>
              <a:r>
                <a:rPr lang="ko-KR" altLang="en-US" sz="3200" b="1" dirty="0" smtClean="0">
                  <a:latin typeface="+mn-ea"/>
                  <a:ea typeface="+mn-ea"/>
                </a:rPr>
                <a:t>추가적으로 </a:t>
              </a:r>
              <a:r>
                <a:rPr lang="ko-KR" altLang="en-US" sz="3200" b="1" dirty="0">
                  <a:latin typeface="+mn-ea"/>
                  <a:ea typeface="+mn-ea"/>
                </a:rPr>
                <a:t>시간적 </a:t>
              </a:r>
              <a:r>
                <a:rPr lang="en-US" altLang="ko-KR" sz="3200" b="1" dirty="0" smtClean="0">
                  <a:latin typeface="+mn-lt"/>
                  <a:ea typeface="+mn-ea"/>
                </a:rPr>
                <a:t>delay</a:t>
              </a:r>
              <a:r>
                <a:rPr lang="ko-KR" altLang="en-US" sz="3200" b="1" dirty="0">
                  <a:latin typeface="+mn-ea"/>
                  <a:ea typeface="+mn-ea"/>
                </a:rPr>
                <a:t>를 줄 수 있는 환경적 기능을 추가하여 폭넓은 </a:t>
              </a:r>
              <a:r>
                <a:rPr lang="en-US" altLang="ko-KR" sz="3200" b="1" dirty="0">
                  <a:latin typeface="+mn-lt"/>
                  <a:ea typeface="+mn-ea"/>
                </a:rPr>
                <a:t>simulation</a:t>
              </a:r>
              <a:r>
                <a:rPr lang="ko-KR" altLang="en-US" sz="3200" b="1" dirty="0">
                  <a:latin typeface="+mn-ea"/>
                  <a:ea typeface="+mn-ea"/>
                </a:rPr>
                <a:t>이 가능하게 한다</a:t>
              </a:r>
              <a:r>
                <a:rPr lang="en-US" altLang="ko-KR" sz="3200" b="1" dirty="0" smtClean="0">
                  <a:latin typeface="+mn-ea"/>
                  <a:ea typeface="+mn-ea"/>
                </a:rPr>
                <a:t>.</a:t>
              </a:r>
              <a:endParaRPr lang="ko-KR" altLang="en-US" sz="3200" b="1" dirty="0">
                <a:latin typeface="+mn-ea"/>
                <a:ea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46275" y="37444460"/>
            <a:ext cx="1335965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altLang="ko-KR" sz="3200" b="1" dirty="0">
                <a:latin typeface="+mn-ea"/>
                <a:ea typeface="+mn-ea"/>
              </a:rPr>
              <a:t>12</a:t>
            </a:r>
            <a:r>
              <a:rPr lang="ko-KR" altLang="en-US" sz="3200" b="1" dirty="0">
                <a:latin typeface="+mn-ea"/>
                <a:ea typeface="+mn-ea"/>
              </a:rPr>
              <a:t>행 </a:t>
            </a:r>
            <a:r>
              <a:rPr lang="en-US" altLang="ko-KR" sz="3200" b="1" dirty="0">
                <a:latin typeface="+mn-ea"/>
                <a:ea typeface="+mn-ea"/>
              </a:rPr>
              <a:t>20</a:t>
            </a:r>
            <a:r>
              <a:rPr lang="ko-KR" altLang="en-US" sz="3200" b="1" dirty="0">
                <a:latin typeface="+mn-ea"/>
                <a:ea typeface="+mn-ea"/>
              </a:rPr>
              <a:t>열의 </a:t>
            </a:r>
            <a:r>
              <a:rPr lang="en-US" altLang="ko-KR" sz="3200" b="1" dirty="0">
                <a:latin typeface="+mn-ea"/>
                <a:ea typeface="+mn-ea"/>
              </a:rPr>
              <a:t>grid </a:t>
            </a:r>
            <a:r>
              <a:rPr lang="ko-KR" altLang="en-US" sz="3200" b="1" dirty="0">
                <a:latin typeface="+mn-ea"/>
                <a:ea typeface="+mn-ea"/>
              </a:rPr>
              <a:t>형태로 표현되는 가상의 환경에 대하여 </a:t>
            </a:r>
            <a:r>
              <a:rPr lang="en-US" altLang="ko-KR" sz="3200" b="1" dirty="0">
                <a:latin typeface="+mn-lt"/>
                <a:ea typeface="+mn-ea"/>
              </a:rPr>
              <a:t>A* Algorithm, D* Algorithm,</a:t>
            </a:r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그리고 </a:t>
            </a:r>
            <a:r>
              <a:rPr lang="en-US" altLang="ko-KR" sz="3200" b="1" dirty="0">
                <a:latin typeface="+mn-lt"/>
                <a:ea typeface="+mn-ea"/>
              </a:rPr>
              <a:t>D* Lite</a:t>
            </a:r>
            <a:r>
              <a:rPr lang="ko-KR" altLang="en-US" sz="3200" b="1" dirty="0">
                <a:latin typeface="+mn-ea"/>
                <a:ea typeface="+mn-ea"/>
              </a:rPr>
              <a:t>의 </a:t>
            </a:r>
            <a:r>
              <a:rPr lang="en-US" altLang="ko-KR" sz="3200" b="1" dirty="0">
                <a:latin typeface="+mn-lt"/>
                <a:ea typeface="+mn-ea"/>
              </a:rPr>
              <a:t>simulation</a:t>
            </a:r>
            <a:r>
              <a:rPr lang="ko-KR" altLang="en-US" sz="3200" b="1" dirty="0">
                <a:latin typeface="+mn-ea"/>
                <a:ea typeface="+mn-ea"/>
              </a:rPr>
              <a:t>을 각각 수행하고 그 결과를 비교한다</a:t>
            </a:r>
            <a:r>
              <a:rPr lang="en-US" altLang="ko-KR" sz="3200" b="1" dirty="0">
                <a:latin typeface="+mn-ea"/>
                <a:ea typeface="+mn-ea"/>
              </a:rPr>
              <a:t>. </a:t>
            </a:r>
            <a:r>
              <a:rPr lang="ko-KR" altLang="en-US" sz="3200" b="1" dirty="0">
                <a:latin typeface="+mn-ea"/>
                <a:ea typeface="+mn-ea"/>
              </a:rPr>
              <a:t>수행자는 임의 위치에 시작점과 도착점을 지정하고</a:t>
            </a:r>
            <a:r>
              <a:rPr lang="en-US" altLang="ko-KR" sz="3200" b="1" dirty="0">
                <a:latin typeface="+mn-ea"/>
                <a:ea typeface="+mn-ea"/>
              </a:rPr>
              <a:t>, </a:t>
            </a:r>
            <a:r>
              <a:rPr lang="ko-KR" altLang="en-US" sz="3200" b="1" dirty="0">
                <a:latin typeface="+mn-ea"/>
                <a:ea typeface="+mn-ea"/>
              </a:rPr>
              <a:t>다양한 장애물을 배치하여 </a:t>
            </a:r>
            <a:r>
              <a:rPr lang="en-US" altLang="ko-KR" sz="3200" b="1" dirty="0">
                <a:latin typeface="+mn-lt"/>
                <a:ea typeface="+mn-ea"/>
              </a:rPr>
              <a:t>simulation</a:t>
            </a:r>
            <a:r>
              <a:rPr lang="ko-KR" altLang="en-US" sz="3200" b="1" dirty="0">
                <a:latin typeface="+mn-ea"/>
                <a:ea typeface="+mn-ea"/>
              </a:rPr>
              <a:t>을 수행할 수 있다</a:t>
            </a:r>
            <a:r>
              <a:rPr lang="en-US" altLang="ko-KR" sz="3200" b="1" dirty="0">
                <a:latin typeface="+mn-ea"/>
                <a:ea typeface="+mn-ea"/>
              </a:rPr>
              <a:t>.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690428" y="36148316"/>
            <a:ext cx="13825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  <a:ea typeface="+mn-ea"/>
              </a:rPr>
              <a:t>[1] </a:t>
            </a:r>
            <a:r>
              <a:rPr lang="en-US" altLang="ko-KR" sz="2400" b="1" dirty="0"/>
              <a:t>K. K. </a:t>
            </a:r>
            <a:r>
              <a:rPr lang="en-US" altLang="ko-KR" sz="2400" b="1" dirty="0" err="1"/>
              <a:t>SoundraPandian</a:t>
            </a:r>
            <a:r>
              <a:rPr lang="en-US" altLang="ko-KR" sz="2400" b="1" dirty="0"/>
              <a:t>, and Priyanka </a:t>
            </a:r>
            <a:r>
              <a:rPr lang="en-US" altLang="ko-KR" sz="2400" b="1" dirty="0" err="1"/>
              <a:t>Mathur</a:t>
            </a:r>
            <a:r>
              <a:rPr lang="en-US" altLang="ko-KR" sz="2400" b="1" dirty="0"/>
              <a:t>, “</a:t>
            </a:r>
            <a:r>
              <a:rPr lang="en-US" altLang="ko-KR" sz="2400" b="1" dirty="0" err="1"/>
              <a:t>Traversability</a:t>
            </a:r>
            <a:r>
              <a:rPr lang="en-US" altLang="ko-KR" sz="2400" b="1" dirty="0"/>
              <a:t> Assessment of Terrain for Autonomous Robot Navigation,” IMECS 2010, March 17 – 19, 2010.</a:t>
            </a:r>
          </a:p>
          <a:p>
            <a:r>
              <a:rPr lang="en-US" altLang="ko-KR" sz="2400" b="1" dirty="0">
                <a:latin typeface="+mn-ea"/>
                <a:ea typeface="+mn-ea"/>
              </a:rPr>
              <a:t>[2</a:t>
            </a:r>
            <a:r>
              <a:rPr lang="en-US" altLang="ko-KR" sz="2400" b="1" dirty="0" smtClean="0">
                <a:latin typeface="+mn-ea"/>
                <a:ea typeface="+mn-ea"/>
              </a:rPr>
              <a:t>] </a:t>
            </a:r>
            <a:r>
              <a:rPr lang="en-US" altLang="ko-KR" sz="2400" b="1" dirty="0" smtClean="0"/>
              <a:t>Y</a:t>
            </a:r>
            <a:r>
              <a:rPr lang="en-US" altLang="ko-KR" sz="2400" b="1" dirty="0"/>
              <a:t>. </a:t>
            </a:r>
            <a:r>
              <a:rPr lang="en-US" altLang="ko-KR" sz="2400" b="1" dirty="0" err="1"/>
              <a:t>Nevatia</a:t>
            </a:r>
            <a:r>
              <a:rPr lang="en-US" altLang="ko-KR" sz="2400" b="1" dirty="0"/>
              <a:t> et al. “Improved Traversal for Planetary Rovers through Forward Acquisition of Terrain </a:t>
            </a:r>
            <a:r>
              <a:rPr lang="en-US" altLang="ko-KR" sz="2400" b="1" dirty="0" err="1"/>
              <a:t>Trafficability</a:t>
            </a:r>
            <a:r>
              <a:rPr lang="en-US" altLang="ko-KR" sz="2400" b="1" dirty="0"/>
              <a:t>”. In: Proc. of IEEE Int. Conf. on Robotics and Automation (ICRA-2013), Planetary Rovers Workshop. Karlsruhe, Germany, 2013.</a:t>
            </a:r>
          </a:p>
          <a:p>
            <a:r>
              <a:rPr lang="en-US" altLang="ko-KR" sz="2400" b="1" dirty="0">
                <a:latin typeface="+mn-ea"/>
                <a:ea typeface="+mn-ea"/>
              </a:rPr>
              <a:t>[3</a:t>
            </a:r>
            <a:r>
              <a:rPr lang="en-US" altLang="ko-KR" sz="2400" b="1" dirty="0" smtClean="0">
                <a:latin typeface="+mn-ea"/>
                <a:ea typeface="+mn-ea"/>
              </a:rPr>
              <a:t>] </a:t>
            </a:r>
            <a:r>
              <a:rPr lang="en-US" altLang="ko-KR" sz="2400" b="1" dirty="0" smtClean="0"/>
              <a:t>A</a:t>
            </a:r>
            <a:r>
              <a:rPr lang="en-US" altLang="ko-KR" sz="2400" b="1" dirty="0"/>
              <a:t>. </a:t>
            </a:r>
            <a:r>
              <a:rPr lang="en-US" altLang="ko-KR" sz="2400" b="1" dirty="0" err="1"/>
              <a:t>Stentz</a:t>
            </a:r>
            <a:r>
              <a:rPr lang="en-US" altLang="ko-KR" sz="2400" b="1" dirty="0"/>
              <a:t>, “Optimal and Efficient Path Planning for Partially-Known Environments,” in IEEE Conference on Robotics and Automation, vol. 10, (San Diego, CA), pp. 3310–3317, 1994.</a:t>
            </a:r>
          </a:p>
          <a:p>
            <a:r>
              <a:rPr lang="en-US" altLang="ko-KR" sz="2400" b="1" dirty="0" smtClean="0">
                <a:latin typeface="+mn-ea"/>
                <a:ea typeface="+mn-ea"/>
              </a:rPr>
              <a:t>[</a:t>
            </a:r>
            <a:r>
              <a:rPr lang="en-US" altLang="ko-KR" sz="2400" b="1" dirty="0">
                <a:latin typeface="+mn-ea"/>
                <a:ea typeface="+mn-ea"/>
              </a:rPr>
              <a:t>4</a:t>
            </a:r>
            <a:r>
              <a:rPr lang="en-US" altLang="ko-KR" sz="2400" b="1" dirty="0" smtClean="0">
                <a:latin typeface="+mn-ea"/>
                <a:ea typeface="+mn-ea"/>
              </a:rPr>
              <a:t>]</a:t>
            </a:r>
            <a:r>
              <a:rPr lang="en-US" altLang="ko-KR" sz="2400" b="1" dirty="0" smtClean="0"/>
              <a:t> S</a:t>
            </a:r>
            <a:r>
              <a:rPr lang="en-US" altLang="ko-KR" sz="2400" b="1" dirty="0"/>
              <a:t>. Koenig and M. </a:t>
            </a:r>
            <a:r>
              <a:rPr lang="en-US" altLang="ko-KR" sz="2400" b="1" dirty="0" err="1"/>
              <a:t>Likhachev</a:t>
            </a:r>
            <a:r>
              <a:rPr lang="en-US" altLang="ko-KR" sz="2400" b="1" dirty="0"/>
              <a:t>, “D* Lite,” in Proceedings on the National Conference on Artificial Intelligence, (Menlo Park, CA), pp. 476–483, AAAI Press, 2002.</a:t>
            </a:r>
          </a:p>
          <a:p>
            <a:r>
              <a:rPr lang="en-US" altLang="ko-KR" sz="2400" b="1" dirty="0" smtClean="0">
                <a:latin typeface="+mn-ea"/>
                <a:ea typeface="+mn-ea"/>
              </a:rPr>
              <a:t>[5]</a:t>
            </a:r>
            <a:r>
              <a:rPr lang="en-US" altLang="ko-KR" sz="2400" b="1" dirty="0" smtClean="0"/>
              <a:t> Sean </a:t>
            </a:r>
            <a:r>
              <a:rPr lang="en-US" altLang="ko-KR" sz="2400" b="1" dirty="0"/>
              <a:t>J McKiernan, “Find a Way“, http://pygame.org/project/2094</a:t>
            </a:r>
            <a:r>
              <a:rPr lang="en-US" altLang="ko-KR" sz="2400" b="1" dirty="0" smtClean="0"/>
              <a:t>/.</a:t>
            </a:r>
            <a:endParaRPr lang="en-US" altLang="ko-KR" sz="2400" b="1" dirty="0"/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gray">
          <a:xfrm>
            <a:off x="16634073" y="35356228"/>
            <a:ext cx="13712825" cy="65687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FF6C0F"/>
              </a:gs>
            </a:gsLst>
            <a:lin ang="0" scaled="1"/>
          </a:gradFill>
          <a:ln w="28575" algn="ctr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latinLnBrk="0" hangingPunct="0"/>
            <a:r>
              <a:rPr lang="ko-KR" altLang="en-US" sz="3200" b="1" dirty="0" smtClean="0">
                <a:solidFill>
                  <a:srgbClr val="072B61"/>
                </a:solidFill>
                <a:latin typeface="+mn-ea"/>
                <a:ea typeface="+mn-ea"/>
                <a:cs typeface="Times New Roman" panose="02020603050405020304" pitchFamily="18" charset="0"/>
              </a:rPr>
              <a:t>참고문헌</a:t>
            </a:r>
            <a:endParaRPr lang="en-US" altLang="ko-KR" sz="3200" b="1" dirty="0">
              <a:solidFill>
                <a:srgbClr val="072B6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7F7F"/>
      </a:accent1>
      <a:accent2>
        <a:srgbClr val="072A60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Times New Roman"/>
        <a:ea typeface="윤고딕 150"/>
        <a:cs typeface=""/>
      </a:majorFont>
      <a:minorFont>
        <a:latin typeface="Times New Roman"/>
        <a:ea typeface="윤고딕 1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861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861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1081</Words>
  <Application>Microsoft Office PowerPoint</Application>
  <PresentationFormat>사용자 지정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굴림</vt:lpstr>
      <vt:lpstr>Arial</vt:lpstr>
      <vt:lpstr>Times New Roman</vt:lpstr>
      <vt:lpstr>Wingdings</vt:lpstr>
      <vt:lpstr>Calibri</vt:lpstr>
      <vt:lpstr>한컴 윤고딕 230</vt:lpstr>
      <vt:lpstr>윤고딕 110</vt:lpstr>
      <vt:lpstr>HY헤드라인M</vt:lpstr>
      <vt:lpstr>윤고딕 150</vt:lpstr>
      <vt:lpstr>기본 디자인</vt:lpstr>
      <vt:lpstr>PowerPoint 프레젠테이션</vt:lpstr>
    </vt:vector>
  </TitlesOfParts>
  <Company>Yonsei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HEEDAE PARK</dc:creator>
  <cp:lastModifiedBy>장명재</cp:lastModifiedBy>
  <cp:revision>349</cp:revision>
  <dcterms:created xsi:type="dcterms:W3CDTF">2006-10-30T07:25:29Z</dcterms:created>
  <dcterms:modified xsi:type="dcterms:W3CDTF">2016-05-25T06:32:48Z</dcterms:modified>
</cp:coreProperties>
</file>