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SimSun" panose="02010600030101010101" pitchFamily="2" charset="-122"/>
      <p:regular r:id="rId27"/>
    </p:embeddedFont>
    <p:embeddedFont>
      <p:font typeface="배달의민족 주아" panose="02020603020101020101" pitchFamily="18" charset="-127"/>
      <p:regular r:id="rId28"/>
    </p:embeddedFont>
    <p:embeddedFont>
      <p:font typeface="BubbleGum" panose="00000400000000000000" pitchFamily="2" charset="0"/>
      <p:regular r:id="rId29"/>
    </p:embeddedFont>
    <p:embeddedFont>
      <p:font typeface="제주고딕" panose="02000300000000000000" pitchFamily="2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4" autoAdjust="0"/>
    <p:restoredTop sz="89586"/>
  </p:normalViewPr>
  <p:slideViewPr>
    <p:cSldViewPr snapToGrid="0">
      <p:cViewPr varScale="1">
        <p:scale>
          <a:sx n="103" d="100"/>
          <a:sy n="103" d="100"/>
        </p:scale>
        <p:origin x="804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CFDA7-D1B0-42ED-AF50-911A204035AA}" type="doc">
      <dgm:prSet loTypeId="urn:microsoft.com/office/officeart/2005/8/layout/default#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E3CF9B43-DC52-429B-98CA-A806406C0CE2}">
      <dgm:prSet phldrT="[텍스트]" custT="1"/>
      <dgm:spPr>
        <a:solidFill>
          <a:srgbClr val="FADDCA"/>
        </a:solidFill>
        <a:ln>
          <a:noFill/>
        </a:ln>
      </dgm:spPr>
      <dgm:t>
        <a:bodyPr/>
        <a:lstStyle/>
        <a:p>
          <a:pPr latinLnBrk="1"/>
          <a:endParaRPr lang="ko-KR" altLang="en-US" sz="2000" dirty="0">
            <a:solidFill>
              <a:schemeClr val="bg1">
                <a:lumMod val="50000"/>
              </a:schemeClr>
            </a:solidFill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AC4AD0D1-16F3-457F-B532-AEA925FB245C}" type="parTrans" cxnId="{483B7A1B-DA36-47FA-B1D3-7AFD7A998D9A}">
      <dgm:prSet/>
      <dgm:spPr/>
      <dgm:t>
        <a:bodyPr/>
        <a:lstStyle/>
        <a:p>
          <a:pPr latinLnBrk="1"/>
          <a:endParaRPr lang="ko-KR" altLang="en-US"/>
        </a:p>
      </dgm:t>
    </dgm:pt>
    <dgm:pt modelId="{076A0148-8653-4310-BD19-2E519EB12B27}" type="sibTrans" cxnId="{483B7A1B-DA36-47FA-B1D3-7AFD7A998D9A}">
      <dgm:prSet/>
      <dgm:spPr/>
      <dgm:t>
        <a:bodyPr/>
        <a:lstStyle/>
        <a:p>
          <a:pPr latinLnBrk="1"/>
          <a:endParaRPr lang="ko-KR" altLang="en-US"/>
        </a:p>
      </dgm:t>
    </dgm:pt>
    <dgm:pt modelId="{9F5B5853-F887-41F8-9AB1-9B9B674BB903}">
      <dgm:prSet phldrT="[텍스트]"/>
      <dgm:spPr>
        <a:solidFill>
          <a:srgbClr val="E0E0E0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69A38A03-6182-4DC1-94EE-B224FAEED81C}" type="parTrans" cxnId="{AAE575C9-5D6C-4231-837B-9C930F143C0C}">
      <dgm:prSet/>
      <dgm:spPr/>
      <dgm:t>
        <a:bodyPr/>
        <a:lstStyle/>
        <a:p>
          <a:pPr latinLnBrk="1"/>
          <a:endParaRPr lang="ko-KR" altLang="en-US"/>
        </a:p>
      </dgm:t>
    </dgm:pt>
    <dgm:pt modelId="{7B9F14B8-AADB-40BB-9886-3156460642CA}" type="sibTrans" cxnId="{AAE575C9-5D6C-4231-837B-9C930F143C0C}">
      <dgm:prSet/>
      <dgm:spPr/>
      <dgm:t>
        <a:bodyPr/>
        <a:lstStyle/>
        <a:p>
          <a:pPr latinLnBrk="1"/>
          <a:endParaRPr lang="ko-KR" altLang="en-US"/>
        </a:p>
      </dgm:t>
    </dgm:pt>
    <dgm:pt modelId="{B1B775D6-36FF-478F-AE6F-8F450E370290}">
      <dgm:prSet phldrT="[텍스트]"/>
      <dgm:spPr>
        <a:solidFill>
          <a:srgbClr val="FFECAF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5F1DB1A-EFC5-49B0-BEAF-5B2B0925B109}" type="parTrans" cxnId="{A4F13CD7-1F4F-4F03-8940-F481CE3B4E8A}">
      <dgm:prSet/>
      <dgm:spPr/>
      <dgm:t>
        <a:bodyPr/>
        <a:lstStyle/>
        <a:p>
          <a:pPr latinLnBrk="1"/>
          <a:endParaRPr lang="ko-KR" altLang="en-US"/>
        </a:p>
      </dgm:t>
    </dgm:pt>
    <dgm:pt modelId="{352D4B0E-240D-4A6A-ABED-FAC1DAF6EB5C}" type="sibTrans" cxnId="{A4F13CD7-1F4F-4F03-8940-F481CE3B4E8A}">
      <dgm:prSet/>
      <dgm:spPr/>
      <dgm:t>
        <a:bodyPr/>
        <a:lstStyle/>
        <a:p>
          <a:pPr latinLnBrk="1"/>
          <a:endParaRPr lang="ko-KR" altLang="en-US"/>
        </a:p>
      </dgm:t>
    </dgm:pt>
    <dgm:pt modelId="{AC8D0E30-B633-480E-9CAD-88127611811E}">
      <dgm:prSet phldrT="[텍스트]"/>
      <dgm:spPr>
        <a:solidFill>
          <a:srgbClr val="BFCFEB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8BE8EDE8-F454-4A8D-B5E5-1DA8E6BF7EEC}" type="parTrans" cxnId="{57B14581-F31D-4294-A514-593C5CD7944B}">
      <dgm:prSet/>
      <dgm:spPr/>
      <dgm:t>
        <a:bodyPr/>
        <a:lstStyle/>
        <a:p>
          <a:pPr latinLnBrk="1"/>
          <a:endParaRPr lang="ko-KR" altLang="en-US"/>
        </a:p>
      </dgm:t>
    </dgm:pt>
    <dgm:pt modelId="{70386F6C-0485-439F-8846-27B39F0B9B73}" type="sibTrans" cxnId="{57B14581-F31D-4294-A514-593C5CD7944B}">
      <dgm:prSet/>
      <dgm:spPr/>
      <dgm:t>
        <a:bodyPr/>
        <a:lstStyle/>
        <a:p>
          <a:pPr latinLnBrk="1"/>
          <a:endParaRPr lang="ko-KR" altLang="en-US"/>
        </a:p>
      </dgm:t>
    </dgm:pt>
    <dgm:pt modelId="{06B4987E-A0EC-4E66-BBAF-E66A04866CF1}">
      <dgm:prSet phldrT="[텍스트]"/>
      <dgm:spPr>
        <a:solidFill>
          <a:srgbClr val="C9E2B8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FAC918BF-9220-4FE8-A66F-EBC3713AD493}" type="parTrans" cxnId="{B9C6CC5E-0D32-4B67-8145-7A5741E0F670}">
      <dgm:prSet/>
      <dgm:spPr/>
      <dgm:t>
        <a:bodyPr/>
        <a:lstStyle/>
        <a:p>
          <a:pPr latinLnBrk="1"/>
          <a:endParaRPr lang="ko-KR" altLang="en-US"/>
        </a:p>
      </dgm:t>
    </dgm:pt>
    <dgm:pt modelId="{2136B60F-EC01-426A-8AA1-4938F9ECD6A7}" type="sibTrans" cxnId="{B9C6CC5E-0D32-4B67-8145-7A5741E0F670}">
      <dgm:prSet/>
      <dgm:spPr/>
      <dgm:t>
        <a:bodyPr/>
        <a:lstStyle/>
        <a:p>
          <a:pPr latinLnBrk="1"/>
          <a:endParaRPr lang="ko-KR" altLang="en-US"/>
        </a:p>
      </dgm:t>
    </dgm:pt>
    <dgm:pt modelId="{440237C5-1D09-4B3B-BC8C-A01AC5288AC5}" type="pres">
      <dgm:prSet presAssocID="{220CFDA7-D1B0-42ED-AF50-911A204035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843FE-47F4-40A0-BB98-B1C79D6A0D52}" type="pres">
      <dgm:prSet presAssocID="{E3CF9B43-DC52-429B-98CA-A806406C0C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CB1068-B279-4E62-AF39-07E7758CFE64}" type="pres">
      <dgm:prSet presAssocID="{076A0148-8653-4310-BD19-2E519EB12B27}" presName="sibTrans" presStyleCnt="0"/>
      <dgm:spPr/>
    </dgm:pt>
    <dgm:pt modelId="{EF55D7D3-FBCF-4195-9007-E7FA95738D6D}" type="pres">
      <dgm:prSet presAssocID="{9F5B5853-F887-41F8-9AB1-9B9B674BB90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AC09B1-C969-470F-899F-CB55BDE868EE}" type="pres">
      <dgm:prSet presAssocID="{7B9F14B8-AADB-40BB-9886-3156460642CA}" presName="sibTrans" presStyleCnt="0"/>
      <dgm:spPr/>
    </dgm:pt>
    <dgm:pt modelId="{FE9B79BB-936F-4182-85E0-B541841C6B98}" type="pres">
      <dgm:prSet presAssocID="{B1B775D6-36FF-478F-AE6F-8F450E3702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CBD9EE-58B6-4EBE-AB0D-B25B8FC0A208}" type="pres">
      <dgm:prSet presAssocID="{352D4B0E-240D-4A6A-ABED-FAC1DAF6EB5C}" presName="sibTrans" presStyleCnt="0"/>
      <dgm:spPr/>
    </dgm:pt>
    <dgm:pt modelId="{926263A4-A445-4512-9D8A-004F91C8FC60}" type="pres">
      <dgm:prSet presAssocID="{AC8D0E30-B633-480E-9CAD-88127611811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E3304-2075-4166-9DE9-FF2249819C79}" type="pres">
      <dgm:prSet presAssocID="{70386F6C-0485-439F-8846-27B39F0B9B73}" presName="sibTrans" presStyleCnt="0"/>
      <dgm:spPr/>
    </dgm:pt>
    <dgm:pt modelId="{B10FD500-E0C4-4B64-B748-1FEDFF1E652E}" type="pres">
      <dgm:prSet presAssocID="{06B4987E-A0EC-4E66-BBAF-E66A04866CF1}" presName="node" presStyleLbl="node1" presStyleIdx="4" presStyleCnt="5" custLinFactNeighborX="8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83B7A1B-DA36-47FA-B1D3-7AFD7A998D9A}" srcId="{220CFDA7-D1B0-42ED-AF50-911A204035AA}" destId="{E3CF9B43-DC52-429B-98CA-A806406C0CE2}" srcOrd="0" destOrd="0" parTransId="{AC4AD0D1-16F3-457F-B532-AEA925FB245C}" sibTransId="{076A0148-8653-4310-BD19-2E519EB12B27}"/>
    <dgm:cxn modelId="{57B14581-F31D-4294-A514-593C5CD7944B}" srcId="{220CFDA7-D1B0-42ED-AF50-911A204035AA}" destId="{AC8D0E30-B633-480E-9CAD-88127611811E}" srcOrd="3" destOrd="0" parTransId="{8BE8EDE8-F454-4A8D-B5E5-1DA8E6BF7EEC}" sibTransId="{70386F6C-0485-439F-8846-27B39F0B9B73}"/>
    <dgm:cxn modelId="{A4F13CD7-1F4F-4F03-8940-F481CE3B4E8A}" srcId="{220CFDA7-D1B0-42ED-AF50-911A204035AA}" destId="{B1B775D6-36FF-478F-AE6F-8F450E370290}" srcOrd="2" destOrd="0" parTransId="{55F1DB1A-EFC5-49B0-BEAF-5B2B0925B109}" sibTransId="{352D4B0E-240D-4A6A-ABED-FAC1DAF6EB5C}"/>
    <dgm:cxn modelId="{4D3940B4-B7FF-4E55-9628-5F7FD5962A3F}" type="presOf" srcId="{E3CF9B43-DC52-429B-98CA-A806406C0CE2}" destId="{491843FE-47F4-40A0-BB98-B1C79D6A0D52}" srcOrd="0" destOrd="0" presId="urn:microsoft.com/office/officeart/2005/8/layout/default#1"/>
    <dgm:cxn modelId="{79088598-B4B8-46E8-A2F5-84BBD6543D51}" type="presOf" srcId="{06B4987E-A0EC-4E66-BBAF-E66A04866CF1}" destId="{B10FD500-E0C4-4B64-B748-1FEDFF1E652E}" srcOrd="0" destOrd="0" presId="urn:microsoft.com/office/officeart/2005/8/layout/default#1"/>
    <dgm:cxn modelId="{52C135E6-1B20-4206-B05B-666488764756}" type="presOf" srcId="{220CFDA7-D1B0-42ED-AF50-911A204035AA}" destId="{440237C5-1D09-4B3B-BC8C-A01AC5288AC5}" srcOrd="0" destOrd="0" presId="urn:microsoft.com/office/officeart/2005/8/layout/default#1"/>
    <dgm:cxn modelId="{B9C6CC5E-0D32-4B67-8145-7A5741E0F670}" srcId="{220CFDA7-D1B0-42ED-AF50-911A204035AA}" destId="{06B4987E-A0EC-4E66-BBAF-E66A04866CF1}" srcOrd="4" destOrd="0" parTransId="{FAC918BF-9220-4FE8-A66F-EBC3713AD493}" sibTransId="{2136B60F-EC01-426A-8AA1-4938F9ECD6A7}"/>
    <dgm:cxn modelId="{A2F6ECDB-4397-41CD-BFB2-406312311D9A}" type="presOf" srcId="{B1B775D6-36FF-478F-AE6F-8F450E370290}" destId="{FE9B79BB-936F-4182-85E0-B541841C6B98}" srcOrd="0" destOrd="0" presId="urn:microsoft.com/office/officeart/2005/8/layout/default#1"/>
    <dgm:cxn modelId="{AAE575C9-5D6C-4231-837B-9C930F143C0C}" srcId="{220CFDA7-D1B0-42ED-AF50-911A204035AA}" destId="{9F5B5853-F887-41F8-9AB1-9B9B674BB903}" srcOrd="1" destOrd="0" parTransId="{69A38A03-6182-4DC1-94EE-B224FAEED81C}" sibTransId="{7B9F14B8-AADB-40BB-9886-3156460642CA}"/>
    <dgm:cxn modelId="{112DEE00-FC78-403C-809A-36B36AB34151}" type="presOf" srcId="{AC8D0E30-B633-480E-9CAD-88127611811E}" destId="{926263A4-A445-4512-9D8A-004F91C8FC60}" srcOrd="0" destOrd="0" presId="urn:microsoft.com/office/officeart/2005/8/layout/default#1"/>
    <dgm:cxn modelId="{4A13EFB0-B3D2-4FCD-A290-B27DD24A95EB}" type="presOf" srcId="{9F5B5853-F887-41F8-9AB1-9B9B674BB903}" destId="{EF55D7D3-FBCF-4195-9007-E7FA95738D6D}" srcOrd="0" destOrd="0" presId="urn:microsoft.com/office/officeart/2005/8/layout/default#1"/>
    <dgm:cxn modelId="{5087C42A-6D40-4DBD-AF7B-39A89CCE6C3B}" type="presParOf" srcId="{440237C5-1D09-4B3B-BC8C-A01AC5288AC5}" destId="{491843FE-47F4-40A0-BB98-B1C79D6A0D52}" srcOrd="0" destOrd="0" presId="urn:microsoft.com/office/officeart/2005/8/layout/default#1"/>
    <dgm:cxn modelId="{91704FC9-C99B-4B9C-9E0B-D90AACCE54C8}" type="presParOf" srcId="{440237C5-1D09-4B3B-BC8C-A01AC5288AC5}" destId="{AECB1068-B279-4E62-AF39-07E7758CFE64}" srcOrd="1" destOrd="0" presId="urn:microsoft.com/office/officeart/2005/8/layout/default#1"/>
    <dgm:cxn modelId="{0DCE0EB8-3C6D-4AFE-A737-30AF2FC5E21F}" type="presParOf" srcId="{440237C5-1D09-4B3B-BC8C-A01AC5288AC5}" destId="{EF55D7D3-FBCF-4195-9007-E7FA95738D6D}" srcOrd="2" destOrd="0" presId="urn:microsoft.com/office/officeart/2005/8/layout/default#1"/>
    <dgm:cxn modelId="{0F245A2F-0C69-4D09-BB00-943FB4CA8830}" type="presParOf" srcId="{440237C5-1D09-4B3B-BC8C-A01AC5288AC5}" destId="{3AAC09B1-C969-470F-899F-CB55BDE868EE}" srcOrd="3" destOrd="0" presId="urn:microsoft.com/office/officeart/2005/8/layout/default#1"/>
    <dgm:cxn modelId="{DE49B37C-5BBD-471B-9FFE-D1937B2780C1}" type="presParOf" srcId="{440237C5-1D09-4B3B-BC8C-A01AC5288AC5}" destId="{FE9B79BB-936F-4182-85E0-B541841C6B98}" srcOrd="4" destOrd="0" presId="urn:microsoft.com/office/officeart/2005/8/layout/default#1"/>
    <dgm:cxn modelId="{52873966-4C43-4118-9088-8E040EB9C427}" type="presParOf" srcId="{440237C5-1D09-4B3B-BC8C-A01AC5288AC5}" destId="{3FCBD9EE-58B6-4EBE-AB0D-B25B8FC0A208}" srcOrd="5" destOrd="0" presId="urn:microsoft.com/office/officeart/2005/8/layout/default#1"/>
    <dgm:cxn modelId="{C38CDAFD-45CE-474E-9044-92CD884560E9}" type="presParOf" srcId="{440237C5-1D09-4B3B-BC8C-A01AC5288AC5}" destId="{926263A4-A445-4512-9D8A-004F91C8FC60}" srcOrd="6" destOrd="0" presId="urn:microsoft.com/office/officeart/2005/8/layout/default#1"/>
    <dgm:cxn modelId="{6E331E6D-045E-45AD-8D60-92E037C453CA}" type="presParOf" srcId="{440237C5-1D09-4B3B-BC8C-A01AC5288AC5}" destId="{EA0E3304-2075-4166-9DE9-FF2249819C79}" srcOrd="7" destOrd="0" presId="urn:microsoft.com/office/officeart/2005/8/layout/default#1"/>
    <dgm:cxn modelId="{3DE0AE73-9EF3-4811-B6E1-DB7F6DCDA8B7}" type="presParOf" srcId="{440237C5-1D09-4B3B-BC8C-A01AC5288AC5}" destId="{B10FD500-E0C4-4B64-B748-1FEDFF1E652E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843FE-47F4-40A0-BB98-B1C79D6A0D52}">
      <dsp:nvSpPr>
        <dsp:cNvPr id="0" name=""/>
        <dsp:cNvSpPr/>
      </dsp:nvSpPr>
      <dsp:spPr>
        <a:xfrm>
          <a:off x="0" y="55272"/>
          <a:ext cx="3128819" cy="1877292"/>
        </a:xfrm>
        <a:prstGeom prst="rect">
          <a:avLst/>
        </a:prstGeom>
        <a:solidFill>
          <a:srgbClr val="FADDCA"/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>
            <a:solidFill>
              <a:schemeClr val="bg1">
                <a:lumMod val="50000"/>
              </a:schemeClr>
            </a:solidFill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>
        <a:off x="0" y="55272"/>
        <a:ext cx="3128819" cy="1877292"/>
      </dsp:txXfrm>
    </dsp:sp>
    <dsp:sp modelId="{EF55D7D3-FBCF-4195-9007-E7FA95738D6D}">
      <dsp:nvSpPr>
        <dsp:cNvPr id="0" name=""/>
        <dsp:cNvSpPr/>
      </dsp:nvSpPr>
      <dsp:spPr>
        <a:xfrm>
          <a:off x="3441702" y="55272"/>
          <a:ext cx="3128819" cy="1877292"/>
        </a:xfrm>
        <a:prstGeom prst="rect">
          <a:avLst/>
        </a:prstGeom>
        <a:solidFill>
          <a:srgbClr val="E0E0E0"/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/>
        </a:p>
      </dsp:txBody>
      <dsp:txXfrm>
        <a:off x="3441702" y="55272"/>
        <a:ext cx="3128819" cy="1877292"/>
      </dsp:txXfrm>
    </dsp:sp>
    <dsp:sp modelId="{FE9B79BB-936F-4182-85E0-B541841C6B98}">
      <dsp:nvSpPr>
        <dsp:cNvPr id="0" name=""/>
        <dsp:cNvSpPr/>
      </dsp:nvSpPr>
      <dsp:spPr>
        <a:xfrm>
          <a:off x="6883403" y="55272"/>
          <a:ext cx="3128819" cy="1877292"/>
        </a:xfrm>
        <a:prstGeom prst="rect">
          <a:avLst/>
        </a:prstGeom>
        <a:solidFill>
          <a:srgbClr val="FFECAF"/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/>
        </a:p>
      </dsp:txBody>
      <dsp:txXfrm>
        <a:off x="6883403" y="55272"/>
        <a:ext cx="3128819" cy="1877292"/>
      </dsp:txXfrm>
    </dsp:sp>
    <dsp:sp modelId="{926263A4-A445-4512-9D8A-004F91C8FC60}">
      <dsp:nvSpPr>
        <dsp:cNvPr id="0" name=""/>
        <dsp:cNvSpPr/>
      </dsp:nvSpPr>
      <dsp:spPr>
        <a:xfrm>
          <a:off x="1720851" y="2245446"/>
          <a:ext cx="3128819" cy="1877292"/>
        </a:xfrm>
        <a:prstGeom prst="rect">
          <a:avLst/>
        </a:prstGeom>
        <a:solidFill>
          <a:srgbClr val="BFCFEB"/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/>
        </a:p>
      </dsp:txBody>
      <dsp:txXfrm>
        <a:off x="1720851" y="2245446"/>
        <a:ext cx="3128819" cy="1877292"/>
      </dsp:txXfrm>
    </dsp:sp>
    <dsp:sp modelId="{B10FD500-E0C4-4B64-B748-1FEDFF1E652E}">
      <dsp:nvSpPr>
        <dsp:cNvPr id="0" name=""/>
        <dsp:cNvSpPr/>
      </dsp:nvSpPr>
      <dsp:spPr>
        <a:xfrm>
          <a:off x="5190243" y="2245446"/>
          <a:ext cx="3128819" cy="1877292"/>
        </a:xfrm>
        <a:prstGeom prst="rect">
          <a:avLst/>
        </a:prstGeom>
        <a:solidFill>
          <a:srgbClr val="C9E2B8"/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/>
        </a:p>
      </dsp:txBody>
      <dsp:txXfrm>
        <a:off x="5190243" y="2245446"/>
        <a:ext cx="3128819" cy="1877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F582BD8-C189-4556-95F9-41709BF42CB0}" type="datetime1">
              <a:rPr lang="ko-KR" altLang="en-US"/>
              <a:pPr lvl="0">
                <a:defRPr lang="ko-KR" altLang="en-US"/>
              </a:pPr>
              <a:t>2018-08-27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2B4E87E-D913-4F4E-A1F4-48DE1B5D745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44BE4A-700B-47C3-B39A-2F66D88FF9B8}" type="datetime1">
              <a:rPr lang="zh-CN" altLang="en-US"/>
              <a:pPr lvl="0">
                <a:defRPr lang="ko-KR" altLang="en-US"/>
              </a:pPr>
              <a:t>2018/8/27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zh-CN" altLang="en-US"/>
              <a:t>单击此处编辑母版文本样式</a:t>
            </a:r>
          </a:p>
          <a:p>
            <a:pPr lvl="1">
              <a:defRPr lang="ko-KR" altLang="en-US"/>
            </a:pPr>
            <a:r>
              <a:rPr lang="zh-CN" altLang="en-US"/>
              <a:t>第二级</a:t>
            </a:r>
          </a:p>
          <a:p>
            <a:pPr lvl="2">
              <a:defRPr lang="ko-KR" altLang="en-US"/>
            </a:pPr>
            <a:r>
              <a:rPr lang="zh-CN" altLang="en-US"/>
              <a:t>第三级</a:t>
            </a:r>
          </a:p>
          <a:p>
            <a:pPr lvl="3">
              <a:defRPr lang="ko-KR" altLang="en-US"/>
            </a:pPr>
            <a:r>
              <a:rPr lang="zh-CN" altLang="en-US"/>
              <a:t>第四级</a:t>
            </a:r>
          </a:p>
          <a:p>
            <a:pPr lvl="4">
              <a:defRPr lang="ko-KR" altLang="en-US"/>
            </a:pPr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9176AAE-6F91-4E54-ABFD-07E712955B1B}" type="slidenum">
              <a:rPr lang="zh-CN" altLang="en-US"/>
              <a:pPr lvl="0">
                <a:defRPr lang="ko-KR" altLang="en-US"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9176AAE-6F91-4E54-ABFD-07E712955B1B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9176AAE-6F91-4E54-ABFD-07E712955B1B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넘쳐나는 정보 → 선택의 폭 점점 넓어짐 → 결정에 어려움 느낌 </a:t>
            </a:r>
            <a:r>
              <a:rPr lang="en-US" altLang="ko-KR"/>
              <a:t>( </a:t>
            </a:r>
            <a:r>
              <a:rPr lang="ko-KR" altLang="en-US"/>
              <a:t>고민에 고민</a:t>
            </a:r>
            <a:r>
              <a:rPr lang="en-US" altLang="ko-KR"/>
              <a:t>; </a:t>
            </a:r>
            <a:r>
              <a:rPr lang="ko-KR" altLang="en-US"/>
              <a:t>햄릿증후군 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9176AAE-6F91-4E54-ABFD-07E712955B1B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특별시</a:t>
            </a:r>
            <a:r>
              <a:rPr lang="en-US" altLang="ko-KR"/>
              <a:t>, </a:t>
            </a:r>
            <a:r>
              <a:rPr lang="ko-KR" altLang="en-US"/>
              <a:t>광역시 제외 </a:t>
            </a:r>
            <a:r>
              <a:rPr lang="en-US" altLang="ko-KR"/>
              <a:t>! </a:t>
            </a:r>
            <a:r>
              <a:rPr lang="ko-KR" altLang="en-US"/>
              <a:t>전국 </a:t>
            </a:r>
            <a:r>
              <a:rPr lang="en-US" altLang="ko-KR"/>
              <a:t>8</a:t>
            </a:r>
            <a:r>
              <a:rPr lang="ko-KR" altLang="en-US"/>
              <a:t>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9176AAE-6F91-4E54-ABFD-07E712955B1B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전체 평균보다 높은 전남의 만족도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9176AAE-6F91-4E54-ABFD-07E712955B1B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전체 평균보다 높은 전남의 만족도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9176AAE-6F91-4E54-ABFD-07E712955B1B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9176AAE-6F91-4E54-ABFD-07E712955B1B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9176AAE-6F91-4E54-ABFD-07E712955B1B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계절 나누기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9176AAE-6F91-4E54-ABFD-07E712955B1B}" type="slidenum">
              <a:rPr lang="zh-CN" altLang="en-US" smtClean="0"/>
              <a:pPr lvl="0">
                <a:defRPr lang="ko-KR" altLang="en-US"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9176AAE-6F91-4E54-ABFD-07E712955B1B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8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4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59AF-B5E8-4C5F-96B8-FECF9CF80350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54889" y="1458594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3745" y="2379249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17894" y="1932601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08580" y="861081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90111" y="1876351"/>
            <a:ext cx="4276725" cy="33795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/>
                <a:ea typeface="方正兰亭黑简体"/>
              </a:defRPr>
            </a:lvl1pPr>
          </a:lstStyle>
          <a:p>
            <a:pPr algn="ctr">
              <a:defRPr lang="ko-KR" altLang="en-US"/>
            </a:pPr>
            <a:r>
              <a:rPr lang="ko-KR" altLang="en-US" sz="5400" b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배달의민족 주아"/>
                <a:ea typeface="배달의민족 주아"/>
              </a:rPr>
              <a:t>전라남도</a:t>
            </a:r>
          </a:p>
          <a:p>
            <a:pPr algn="ctr">
              <a:defRPr lang="ko-KR" altLang="en-US"/>
            </a:pPr>
            <a:r>
              <a:rPr lang="ko-KR" altLang="en-US" sz="5400" b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배달의민족 주아"/>
                <a:ea typeface="배달의민족 주아"/>
              </a:rPr>
              <a:t>개인맞춤 여행지</a:t>
            </a:r>
          </a:p>
          <a:p>
            <a:pPr algn="ctr">
              <a:defRPr lang="ko-KR" altLang="en-US"/>
            </a:pPr>
            <a:r>
              <a:rPr lang="ko-KR" altLang="en-US" sz="5400" b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배달의민족 주아"/>
                <a:ea typeface="배달의민족 주아"/>
              </a:rPr>
              <a:t>추천 </a:t>
            </a:r>
            <a:endParaRPr lang="zh-CN" altLang="en-US" sz="5400" b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배달의민족 주아"/>
              <a:ea typeface="바탕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850731" y="4432546"/>
            <a:ext cx="653586" cy="5850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91219" y="5474291"/>
            <a:ext cx="2859512" cy="1067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- 5</a:t>
            </a:r>
            <a:r>
              <a:rPr lang="ko-KR" altLang="en-US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랏샤이마세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-</a:t>
            </a:r>
            <a:endParaRPr lang="ko-KR" altLang="en-US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-0.25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25 -3.33333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-0.25 -4.44444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25 1.11111E-6 " pathEditMode="relative" rAng="0" ptsTypes="AA">
                                      <p:cBhvr>
                                        <p:cTn id="27" dur="2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45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304447" y="2286359"/>
            <a:ext cx="3859832" cy="8540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b="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및 처리</a:t>
            </a:r>
            <a:endParaRPr lang="en-US" altLang="zh-CN" b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6975" y="194310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Part2.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76975" y="3400425"/>
            <a:ext cx="388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변수 설명</a:t>
            </a:r>
            <a:endParaRPr lang="en-US" altLang="ko-KR" sz="24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전처리</a:t>
            </a:r>
            <a:endParaRPr lang="ko-KR" altLang="en-US" sz="24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480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/>
          <p:nvPr/>
        </p:nvGrpSpPr>
        <p:grpSpPr>
          <a:xfrm>
            <a:off x="0" y="319532"/>
            <a:ext cx="3968174" cy="536271"/>
            <a:chOff x="0" y="553612"/>
            <a:chExt cx="3968174" cy="536271"/>
          </a:xfrm>
        </p:grpSpPr>
        <p:cxnSp>
          <p:nvCxnSpPr>
            <p:cNvPr id="6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8" name="组合 6"/>
          <p:cNvGrpSpPr/>
          <p:nvPr/>
        </p:nvGrpSpPr>
        <p:grpSpPr>
          <a:xfrm>
            <a:off x="8236766" y="327202"/>
            <a:ext cx="3955234" cy="536271"/>
            <a:chOff x="8236766" y="561282"/>
            <a:chExt cx="3955234" cy="536271"/>
          </a:xfrm>
        </p:grpSpPr>
        <p:cxnSp>
          <p:nvCxnSpPr>
            <p:cNvPr id="9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968174" y="259486"/>
            <a:ext cx="426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및 처리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19115"/>
              </p:ext>
            </p:extLst>
          </p:nvPr>
        </p:nvGraphicFramePr>
        <p:xfrm>
          <a:off x="799093" y="1732810"/>
          <a:ext cx="10753727" cy="490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5">
                  <a:extLst>
                    <a:ext uri="{9D8B030D-6E8A-4147-A177-3AD203B41FA5}">
                      <a16:colId xmlns:a16="http://schemas.microsoft.com/office/drawing/2014/main" val="4047420180"/>
                    </a:ext>
                  </a:extLst>
                </a:gridCol>
                <a:gridCol w="3953435">
                  <a:extLst>
                    <a:ext uri="{9D8B030D-6E8A-4147-A177-3AD203B41FA5}">
                      <a16:colId xmlns:a16="http://schemas.microsoft.com/office/drawing/2014/main" val="2392496694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24404640"/>
                    </a:ext>
                  </a:extLst>
                </a:gridCol>
                <a:gridCol w="3753526">
                  <a:extLst>
                    <a:ext uri="{9D8B030D-6E8A-4147-A177-3AD203B41FA5}">
                      <a16:colId xmlns:a16="http://schemas.microsoft.com/office/drawing/2014/main" val="1701891111"/>
                    </a:ext>
                  </a:extLst>
                </a:gridCol>
              </a:tblGrid>
              <a:tr h="350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Column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명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Column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 </a:t>
                      </a:r>
                      <a:r>
                        <a:rPr lang="ko-KR" altLang="en-US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내용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Column 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제주고딕" panose="02000300000000000000" pitchFamily="2" charset="-127"/>
                          <a:ea typeface="제주고딕" panose="02000300000000000000" pitchFamily="2" charset="-127"/>
                          <a:cs typeface="+mn-cs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Column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 </a:t>
                      </a:r>
                      <a:r>
                        <a:rPr lang="ko-KR" altLang="en-US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내용</a:t>
                      </a:r>
                      <a:endParaRPr lang="ko-KR" altLang="en-US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562451"/>
                  </a:ext>
                </a:extLst>
              </a:tr>
              <a:tr h="876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자택 시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경기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서울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인천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경남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부산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경북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충남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강원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충북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대구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전남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대전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전북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광주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울산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제주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세종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TA_YM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년도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_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월별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날짜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9370"/>
                  </a:ext>
                </a:extLst>
              </a:tr>
              <a:tr h="696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가맹 시</a:t>
                      </a:r>
                      <a:endParaRPr lang="en-US" altLang="ko-KR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자택 시와 같음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CLN_AGE_R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30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40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50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60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07315"/>
                  </a:ext>
                </a:extLst>
              </a:tr>
              <a:tr h="696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가맹 구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가맹시별 하위</a:t>
                      </a:r>
                      <a:r>
                        <a:rPr lang="ko-KR" altLang="en-US" sz="160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지역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DAW_CCD_R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WHITE,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RED (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평일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주말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2313"/>
                  </a:ext>
                </a:extLst>
              </a:tr>
              <a:tr h="69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GB3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 분류</a:t>
                      </a:r>
                      <a:endParaRPr lang="en-US" altLang="ko-KR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취미 오락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여행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문화예술활동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APV_TS_DL_TM_R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활동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휴식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취침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5654"/>
                  </a:ext>
                </a:extLst>
              </a:tr>
              <a:tr h="876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GB2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소 분류</a:t>
                      </a:r>
                      <a:endParaRPr lang="en-US" altLang="ko-KR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외식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종합쇼핑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숙박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미용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패션쇼핑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유흥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목욕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공연관람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체험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교통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등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VLM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지출 비용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47063"/>
                  </a:ext>
                </a:extLst>
              </a:tr>
              <a:tr h="696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SEX_CCD</a:t>
                      </a:r>
                      <a:endParaRPr lang="ko-KR" alt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남성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여성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USEC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카드 결제 횟수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533729"/>
                  </a:ext>
                </a:extLst>
              </a:tr>
            </a:tbl>
          </a:graphicData>
        </a:graphic>
      </p:graphicFrame>
      <p:sp>
        <p:nvSpPr>
          <p:cNvPr id="4" name="오각형 3"/>
          <p:cNvSpPr/>
          <p:nvPr/>
        </p:nvSpPr>
        <p:spPr>
          <a:xfrm>
            <a:off x="799093" y="1050924"/>
            <a:ext cx="2592000" cy="583359"/>
          </a:xfrm>
          <a:prstGeom prst="homePlate">
            <a:avLst/>
          </a:prstGeom>
          <a:solidFill>
            <a:srgbClr val="275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사용한 데이터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5056910" y="1053588"/>
            <a:ext cx="6495910" cy="579600"/>
          </a:xfrm>
          <a:prstGeom prst="chevron">
            <a:avLst>
              <a:gd name="adj" fmla="val 0"/>
            </a:avLst>
          </a:prstGeom>
          <a:solidFill>
            <a:srgbClr val="49A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15~17</a:t>
            </a:r>
            <a:r>
              <a:rPr lang="ko-KR" altLang="en-US" sz="2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년도</a:t>
            </a:r>
            <a:r>
              <a:rPr lang="en-US" altLang="ko-KR" sz="23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1·2</a:t>
            </a:r>
            <a:r>
              <a:rPr lang="ko-KR" altLang="en-US" sz="2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분기별 여행객들의 사용내역</a:t>
            </a:r>
            <a:r>
              <a:rPr lang="en-US" altLang="ko-KR" sz="2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ko-KR" altLang="en-US" sz="2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ko-KR" altLang="en-US" sz="23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093209" y="1053589"/>
            <a:ext cx="2592000" cy="579600"/>
          </a:xfrm>
          <a:prstGeom prst="chevron">
            <a:avLst/>
          </a:prstGeom>
          <a:solidFill>
            <a:srgbClr val="388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신한 카드</a:t>
            </a:r>
            <a:endParaRPr lang="ko-KR" altLang="en-US" sz="24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7" y="2227004"/>
            <a:ext cx="588811" cy="5888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7" y="4402768"/>
            <a:ext cx="588811" cy="5888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7" y="5967409"/>
            <a:ext cx="588811" cy="58881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82" y="2227004"/>
            <a:ext cx="588811" cy="58881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82" y="3017018"/>
            <a:ext cx="588811" cy="5888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81" y="3704356"/>
            <a:ext cx="588811" cy="58881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7" y="3704357"/>
            <a:ext cx="588811" cy="58881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7" y="3060746"/>
            <a:ext cx="588811" cy="5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13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7007" y="12187"/>
            <a:ext cx="2351225" cy="850047"/>
            <a:chOff x="97007" y="12187"/>
            <a:chExt cx="1874669" cy="850047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31237"/>
              <a:ext cx="15906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02</a:t>
              </a: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데이터 수집 및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처리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데이터 전처리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(1)</a:t>
              </a:r>
              <a:endParaRPr lang="ko-KR" altLang="en-US" sz="16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6" name="图片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7" y="12187"/>
              <a:ext cx="274212" cy="830997"/>
            </a:xfrm>
            <a:prstGeom prst="rect">
              <a:avLst/>
            </a:prstGeom>
          </p:spPr>
        </p:pic>
      </p:grpSp>
      <p:pic>
        <p:nvPicPr>
          <p:cNvPr id="7" name="그림 6" descr="KakaoTalk_20180825_1955551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516" y="1051560"/>
            <a:ext cx="1150296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304447" y="2286359"/>
            <a:ext cx="3859832" cy="8540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b="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분석</a:t>
            </a:r>
            <a:endParaRPr lang="en-US" altLang="zh-CN" b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6975" y="194310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Part3.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76975" y="3400425"/>
            <a:ext cx="3887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제주고딕" panose="02000300000000000000" pitchFamily="2" charset="-127"/>
              <a:buChar char="­"/>
            </a:pP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K-NN </a:t>
            </a:r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모델 사용</a:t>
            </a:r>
            <a:endParaRPr lang="en-US" altLang="ko-KR" sz="24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Font typeface="제주고딕" panose="02000300000000000000" pitchFamily="2" charset="-127"/>
              <a:buChar char="­"/>
            </a:pPr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워드 </a:t>
            </a:r>
            <a:r>
              <a:rPr lang="ko-KR" altLang="en-US" sz="24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클라우드</a:t>
            </a:r>
            <a:endParaRPr lang="en-US" altLang="ko-KR" sz="24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Font typeface="제주고딕" panose="02000300000000000000" pitchFamily="2" charset="-127"/>
              <a:buChar char="­"/>
            </a:pP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Decision tree </a:t>
            </a:r>
            <a:endParaRPr lang="ko-KR" altLang="en-US" sz="24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314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3888" y="67606"/>
            <a:ext cx="2516884" cy="1096268"/>
            <a:chOff x="97007" y="12187"/>
            <a:chExt cx="1874669" cy="1096268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31237"/>
              <a:ext cx="15906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03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데이터 분석</a:t>
              </a:r>
              <a:endPara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 KNN-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모델 사용</a:t>
              </a:r>
              <a:endPara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endPara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6" name="图片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7" y="12187"/>
              <a:ext cx="274212" cy="830997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73"/>
          <a:stretch/>
        </p:blipFill>
        <p:spPr>
          <a:xfrm>
            <a:off x="1055302" y="1335182"/>
            <a:ext cx="10011870" cy="600298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5553829" y="2131792"/>
            <a:ext cx="973393" cy="805035"/>
          </a:xfrm>
          <a:prstGeom prst="downArrow">
            <a:avLst/>
          </a:prstGeom>
          <a:solidFill>
            <a:srgbClr val="D96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2.png"/>
          <p:cNvPicPr>
            <a:picLocks noChangeAspect="1"/>
          </p:cNvPicPr>
          <p:nvPr/>
        </p:nvPicPr>
        <p:blipFill rotWithShape="1">
          <a:blip r:embed="rId5" cstate="print"/>
          <a:srcRect b="46895"/>
          <a:stretch/>
        </p:blipFill>
        <p:spPr>
          <a:xfrm>
            <a:off x="991682" y="3224340"/>
            <a:ext cx="10086716" cy="11330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0"/>
          <a:stretch/>
        </p:blipFill>
        <p:spPr>
          <a:xfrm>
            <a:off x="991682" y="5411749"/>
            <a:ext cx="10075490" cy="965687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5553829" y="4542699"/>
            <a:ext cx="973393" cy="805035"/>
          </a:xfrm>
          <a:prstGeom prst="downArrow">
            <a:avLst/>
          </a:prstGeom>
          <a:solidFill>
            <a:srgbClr val="D96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액자 7"/>
          <p:cNvSpPr/>
          <p:nvPr/>
        </p:nvSpPr>
        <p:spPr>
          <a:xfrm>
            <a:off x="1950098" y="6008914"/>
            <a:ext cx="1623526" cy="27991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3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3888" y="67606"/>
            <a:ext cx="2516884" cy="1096268"/>
            <a:chOff x="97007" y="12187"/>
            <a:chExt cx="1874669" cy="1096268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31237"/>
              <a:ext cx="15906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03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데이터 분석</a:t>
              </a:r>
              <a:endPara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워드 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클라우드</a:t>
              </a:r>
              <a:endPara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endPara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6" name="图片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7" y="12187"/>
              <a:ext cx="274212" cy="830997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 b="1607"/>
          <a:stretch/>
        </p:blipFill>
        <p:spPr>
          <a:xfrm>
            <a:off x="73888" y="2476256"/>
            <a:ext cx="6594800" cy="325524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73888" y="1265634"/>
            <a:ext cx="6594800" cy="1081640"/>
          </a:xfrm>
          <a:prstGeom prst="roundRect">
            <a:avLst>
              <a:gd name="adj" fmla="val 13816"/>
            </a:avLst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09965" y="1764391"/>
            <a:ext cx="2715491" cy="1165766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51" y="3017843"/>
            <a:ext cx="5262842" cy="2713653"/>
          </a:xfrm>
          <a:prstGeom prst="rect">
            <a:avLst/>
          </a:prstGeom>
        </p:spPr>
      </p:pic>
      <p:sp>
        <p:nvSpPr>
          <p:cNvPr id="11" name="액자 10"/>
          <p:cNvSpPr/>
          <p:nvPr/>
        </p:nvSpPr>
        <p:spPr>
          <a:xfrm>
            <a:off x="7294245" y="5427345"/>
            <a:ext cx="120015" cy="22161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7660005" y="5427345"/>
            <a:ext cx="120015" cy="22161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7945755" y="5427345"/>
            <a:ext cx="104775" cy="22161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8044815" y="5427345"/>
            <a:ext cx="104775" cy="22161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594" y="5812241"/>
            <a:ext cx="112776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제주고딕" charset="-127"/>
                <a:ea typeface="제주고딕" charset="-127"/>
              </a:rPr>
              <a:t>‘</a:t>
            </a:r>
            <a:r>
              <a:rPr lang="ko-KR" altLang="en-US" sz="2600" dirty="0" smtClean="0">
                <a:latin typeface="제주고딕" charset="-127"/>
                <a:ea typeface="제주고딕" charset="-127"/>
              </a:rPr>
              <a:t>전라남도 여행지</a:t>
            </a:r>
            <a:r>
              <a:rPr lang="en-US" altLang="ko-KR" sz="2600" dirty="0" smtClean="0">
                <a:latin typeface="제주고딕" charset="-127"/>
                <a:ea typeface="제주고딕" charset="-127"/>
              </a:rPr>
              <a:t>’</a:t>
            </a:r>
            <a:r>
              <a:rPr lang="ko-KR" altLang="en-US" sz="2600" dirty="0" smtClean="0">
                <a:latin typeface="제주고딕" charset="-127"/>
                <a:ea typeface="제주고딕" charset="-127"/>
              </a:rPr>
              <a:t>를 검색 하였을 때</a:t>
            </a:r>
            <a:r>
              <a:rPr lang="en-US" altLang="ko-KR" sz="2600" dirty="0" smtClean="0">
                <a:latin typeface="제주고딕" charset="-127"/>
                <a:ea typeface="제주고딕" charset="-127"/>
              </a:rPr>
              <a:t>, </a:t>
            </a:r>
            <a:r>
              <a:rPr lang="ko-KR" altLang="en-US" sz="2600" dirty="0" smtClean="0">
                <a:latin typeface="제주고딕" charset="-127"/>
                <a:ea typeface="제주고딕" charset="-127"/>
              </a:rPr>
              <a:t>나오는 블로그 </a:t>
            </a:r>
            <a:r>
              <a:rPr lang="ko-KR" altLang="en-US" sz="2600" dirty="0" smtClean="0">
                <a:latin typeface="제주고딕" charset="-127"/>
                <a:ea typeface="제주고딕" charset="-127"/>
              </a:rPr>
              <a:t>및 카페 글들을 </a:t>
            </a:r>
            <a:r>
              <a:rPr lang="ko-KR" altLang="en-US" sz="2600" dirty="0" err="1" smtClean="0">
                <a:latin typeface="제주고딕" charset="-127"/>
                <a:ea typeface="제주고딕" charset="-127"/>
              </a:rPr>
              <a:t>크롤링</a:t>
            </a:r>
            <a:r>
              <a:rPr lang="ko-KR" altLang="en-US" sz="2600" dirty="0" smtClean="0">
                <a:latin typeface="제주고딕" charset="-127"/>
                <a:ea typeface="제주고딕" charset="-127"/>
              </a:rPr>
              <a:t> </a:t>
            </a:r>
            <a:endParaRPr lang="en-US" altLang="ko-KR" sz="2600" dirty="0" smtClean="0">
              <a:latin typeface="제주고딕" charset="-127"/>
              <a:ea typeface="제주고딕" charset="-127"/>
            </a:endParaRPr>
          </a:p>
          <a:p>
            <a:r>
              <a:rPr lang="en-US" altLang="ko-KR" sz="2600" dirty="0" smtClean="0">
                <a:latin typeface="제주고딕" charset="-127"/>
                <a:ea typeface="제주고딕" charset="-127"/>
              </a:rPr>
              <a:t>				</a:t>
            </a:r>
            <a:r>
              <a:rPr lang="ko-KR" altLang="en-US" sz="2600" dirty="0" smtClean="0">
                <a:latin typeface="제주고딕" charset="-127"/>
                <a:ea typeface="제주고딕" charset="-127"/>
              </a:rPr>
              <a:t>→  워드 </a:t>
            </a:r>
            <a:r>
              <a:rPr lang="ko-KR" altLang="en-US" sz="2600" dirty="0" err="1" smtClean="0">
                <a:latin typeface="제주고딕" charset="-127"/>
                <a:ea typeface="제주고딕" charset="-127"/>
              </a:rPr>
              <a:t>클라우드를</a:t>
            </a:r>
            <a:r>
              <a:rPr lang="ko-KR" altLang="en-US" sz="2600" dirty="0" smtClean="0">
                <a:latin typeface="제주고딕" charset="-127"/>
                <a:ea typeface="제주고딕" charset="-127"/>
              </a:rPr>
              <a:t> 이용하여 상위 </a:t>
            </a:r>
            <a:r>
              <a:rPr lang="en-US" altLang="ko-KR" sz="2600" dirty="0" smtClean="0">
                <a:latin typeface="제주고딕" charset="-127"/>
                <a:ea typeface="제주고딕" charset="-127"/>
              </a:rPr>
              <a:t>4</a:t>
            </a:r>
            <a:r>
              <a:rPr lang="ko-KR" altLang="en-US" sz="2600" dirty="0" smtClean="0">
                <a:latin typeface="제주고딕" charset="-127"/>
                <a:ea typeface="제주고딕" charset="-127"/>
              </a:rPr>
              <a:t>개의 지역 확인 </a:t>
            </a:r>
            <a:endParaRPr lang="en-US" altLang="ko-KR" sz="2600" dirty="0" smtClean="0">
              <a:latin typeface="제주고딕" charset="-127"/>
              <a:ea typeface="제주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2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1943" y="875182"/>
            <a:ext cx="7228114" cy="528180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3888" y="67606"/>
            <a:ext cx="2516884" cy="1096268"/>
            <a:chOff x="97007" y="12187"/>
            <a:chExt cx="1874669" cy="1096268"/>
          </a:xfrm>
        </p:grpSpPr>
        <p:sp>
          <p:nvSpPr>
            <p:cNvPr id="6" name="TextBox 5"/>
            <p:cNvSpPr txBox="1"/>
            <p:nvPr/>
          </p:nvSpPr>
          <p:spPr>
            <a:xfrm>
              <a:off x="381000" y="31237"/>
              <a:ext cx="15906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03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데이터 분석</a:t>
              </a:r>
              <a:endPara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데이터 전처리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(2)</a:t>
              </a:r>
            </a:p>
            <a:p>
              <a:endPara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7" name="图片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7" y="12187"/>
              <a:ext cx="274212" cy="83099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804219" y="1640111"/>
            <a:ext cx="5109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bg2">
                    <a:lumMod val="25000"/>
                  </a:schemeClr>
                </a:solidFill>
                <a:latin typeface="제주고딕" pitchFamily="2" charset="-127"/>
                <a:ea typeface="제주고딕" pitchFamily="2" charset="-127"/>
              </a:rPr>
              <a:t>상위 </a:t>
            </a:r>
            <a:r>
              <a:rPr lang="en-US" altLang="ko-KR" sz="2200" dirty="0" smtClean="0">
                <a:solidFill>
                  <a:schemeClr val="bg2">
                    <a:lumMod val="25000"/>
                  </a:schemeClr>
                </a:solidFill>
                <a:latin typeface="제주고딕" pitchFamily="2" charset="-127"/>
                <a:ea typeface="제주고딕" pitchFamily="2" charset="-127"/>
              </a:rPr>
              <a:t>4</a:t>
            </a:r>
            <a:r>
              <a:rPr lang="ko-KR" altLang="en-US" sz="2200" dirty="0" smtClean="0">
                <a:solidFill>
                  <a:schemeClr val="bg2">
                    <a:lumMod val="25000"/>
                  </a:schemeClr>
                </a:solidFill>
                <a:latin typeface="제주고딕" pitchFamily="2" charset="-127"/>
                <a:ea typeface="제주고딕" pitchFamily="2" charset="-127"/>
              </a:rPr>
              <a:t>개 지역의 결과를 도출하기 위해</a:t>
            </a:r>
            <a:endParaRPr lang="en-US" altLang="ko-KR" sz="2200" dirty="0" smtClean="0">
              <a:solidFill>
                <a:schemeClr val="bg2">
                  <a:lumMod val="25000"/>
                </a:schemeClr>
              </a:solidFill>
              <a:latin typeface="제주고딕" pitchFamily="2" charset="-127"/>
              <a:ea typeface="제주고딕" pitchFamily="2" charset="-127"/>
            </a:endParaRPr>
          </a:p>
          <a:p>
            <a:r>
              <a:rPr lang="ko-KR" altLang="en-US" sz="2200" dirty="0" smtClean="0">
                <a:solidFill>
                  <a:schemeClr val="bg2">
                    <a:lumMod val="25000"/>
                  </a:schemeClr>
                </a:solidFill>
                <a:latin typeface="제주고딕" pitchFamily="2" charset="-127"/>
                <a:ea typeface="제주고딕" pitchFamily="2" charset="-127"/>
              </a:rPr>
              <a:t>나머지 지역들을 제외시켜줌</a:t>
            </a:r>
            <a:endParaRPr lang="ko-KR" altLang="en-US" sz="2200" dirty="0">
              <a:solidFill>
                <a:schemeClr val="bg2">
                  <a:lumMod val="25000"/>
                </a:schemeClr>
              </a:solidFill>
              <a:latin typeface="제주고딕" pitchFamily="2" charset="-127"/>
              <a:ea typeface="제주고딕" pitchFamily="2" charset="-127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4252689" y="914401"/>
            <a:ext cx="406397" cy="2133601"/>
          </a:xfrm>
          <a:prstGeom prst="rightBrace">
            <a:avLst>
              <a:gd name="adj1" fmla="val 5256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액자 1"/>
          <p:cNvSpPr/>
          <p:nvPr/>
        </p:nvSpPr>
        <p:spPr>
          <a:xfrm>
            <a:off x="3974837" y="3116422"/>
            <a:ext cx="5735220" cy="63448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0014" y="2765748"/>
            <a:ext cx="212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계절 별로 </a:t>
            </a:r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나눠줌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3888" y="67606"/>
            <a:ext cx="2516884" cy="1096268"/>
            <a:chOff x="97007" y="12187"/>
            <a:chExt cx="1874669" cy="1096268"/>
          </a:xfrm>
        </p:grpSpPr>
        <p:sp>
          <p:nvSpPr>
            <p:cNvPr id="5" name="TextBox 4"/>
            <p:cNvSpPr txBox="1"/>
            <p:nvPr/>
          </p:nvSpPr>
          <p:spPr>
            <a:xfrm>
              <a:off x="380999" y="31237"/>
              <a:ext cx="1590676" cy="10639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>
                  <a:solidFill>
                    <a:schemeClr val="bg1"/>
                  </a:solidFill>
                  <a:latin typeface="제주고딕"/>
                  <a:ea typeface="제주고딕"/>
                </a:rPr>
                <a:t>03</a:t>
              </a:r>
            </a:p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bg1"/>
                  </a:solidFill>
                  <a:latin typeface="제주고딕"/>
                  <a:ea typeface="제주고딕"/>
                </a:rPr>
                <a:t>데이터 수집 및 처리</a:t>
              </a:r>
            </a:p>
            <a:p>
              <a:pPr lvl="0">
                <a:defRPr lang="ko-KR" altLang="en-US"/>
              </a:pPr>
              <a:r>
                <a:rPr lang="en-US" altLang="ko-KR" sz="1600">
                  <a:solidFill>
                    <a:schemeClr val="bg1"/>
                  </a:solidFill>
                  <a:latin typeface="제주고딕"/>
                  <a:ea typeface="제주고딕"/>
                </a:rPr>
                <a:t>- KNN-</a:t>
              </a:r>
              <a:r>
                <a:rPr lang="ko-KR" altLang="en-US" sz="1600">
                  <a:solidFill>
                    <a:schemeClr val="bg1"/>
                  </a:solidFill>
                  <a:latin typeface="제주고딕"/>
                  <a:ea typeface="제주고딕"/>
                </a:rPr>
                <a:t>모델 사용</a:t>
              </a:r>
            </a:p>
            <a:p>
              <a:pPr lvl="0">
                <a:defRPr lang="ko-KR" altLang="en-US"/>
              </a:pPr>
              <a:endParaRPr lang="en-US" altLang="ko-KR" sz="1600">
                <a:solidFill>
                  <a:schemeClr val="bg1"/>
                </a:solidFill>
                <a:latin typeface="제주고딕"/>
                <a:ea typeface="제주고딕"/>
              </a:endParaRPr>
            </a:p>
          </p:txBody>
        </p:sp>
        <p:pic>
          <p:nvPicPr>
            <p:cNvPr id="6" name="图片 5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7007" y="12187"/>
              <a:ext cx="274212" cy="830997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92470"/>
          <a:stretch>
            <a:fillRect/>
          </a:stretch>
        </p:blipFill>
        <p:spPr>
          <a:xfrm>
            <a:off x="1756651" y="1163874"/>
            <a:ext cx="8609171" cy="5161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940"/>
          <a:stretch>
            <a:fillRect/>
          </a:stretch>
        </p:blipFill>
        <p:spPr>
          <a:xfrm>
            <a:off x="1741903" y="2715727"/>
            <a:ext cx="8623919" cy="1304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l="12630" t="8490" r="3750" b="12200"/>
          <a:stretch>
            <a:fillRect/>
          </a:stretch>
        </p:blipFill>
        <p:spPr>
          <a:xfrm>
            <a:off x="1756651" y="5168211"/>
            <a:ext cx="8627805" cy="1106129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5609303" y="1921674"/>
            <a:ext cx="973393" cy="8050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6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553829" y="4151331"/>
            <a:ext cx="973393" cy="8050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6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액자 1"/>
          <p:cNvSpPr/>
          <p:nvPr/>
        </p:nvSpPr>
        <p:spPr>
          <a:xfrm>
            <a:off x="1741902" y="5868954"/>
            <a:ext cx="1719755" cy="40538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284375" y="2715727"/>
            <a:ext cx="457201" cy="39136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3888" y="67606"/>
            <a:ext cx="2516884" cy="850047"/>
            <a:chOff x="97007" y="12187"/>
            <a:chExt cx="1874669" cy="850047"/>
          </a:xfrm>
        </p:grpSpPr>
        <p:sp>
          <p:nvSpPr>
            <p:cNvPr id="5" name="TextBox 4"/>
            <p:cNvSpPr txBox="1"/>
            <p:nvPr/>
          </p:nvSpPr>
          <p:spPr>
            <a:xfrm>
              <a:off x="380999" y="31237"/>
              <a:ext cx="1590676" cy="816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>
                  <a:solidFill>
                    <a:schemeClr val="bg1"/>
                  </a:solidFill>
                  <a:latin typeface="제주고딕"/>
                  <a:ea typeface="제주고딕"/>
                </a:rPr>
                <a:t>03</a:t>
              </a:r>
            </a:p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bg1"/>
                  </a:solidFill>
                  <a:latin typeface="제주고딕"/>
                  <a:ea typeface="제주고딕"/>
                </a:rPr>
                <a:t>데이터 수집 및 처리</a:t>
              </a:r>
            </a:p>
            <a:p>
              <a:pPr lvl="0">
                <a:defRPr lang="ko-KR" altLang="en-US"/>
              </a:pPr>
              <a:r>
                <a:rPr lang="en-US" altLang="ko-KR" sz="1600">
                  <a:solidFill>
                    <a:schemeClr val="bg1"/>
                  </a:solidFill>
                  <a:latin typeface="제주고딕"/>
                  <a:ea typeface="제주고딕"/>
                </a:rPr>
                <a:t>- Decision tree</a:t>
              </a:r>
            </a:p>
          </p:txBody>
        </p:sp>
        <p:pic>
          <p:nvPicPr>
            <p:cNvPr id="6" name="图片 5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7007" y="12187"/>
              <a:ext cx="274212" cy="830997"/>
            </a:xfrm>
            <a:prstGeom prst="rect">
              <a:avLst/>
            </a:prstGeom>
          </p:spPr>
        </p:pic>
      </p:grpSp>
      <p:pic>
        <p:nvPicPr>
          <p:cNvPr id="7" name="그림 6" descr="캡처 decision tree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258" y="4533900"/>
            <a:ext cx="11669484" cy="15022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9460" b="9460"/>
          <a:stretch>
            <a:fillRect/>
          </a:stretch>
        </p:blipFill>
        <p:spPr>
          <a:xfrm>
            <a:off x="229569" y="1543907"/>
            <a:ext cx="11743323" cy="5038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4610" b="4610"/>
          <a:stretch>
            <a:fillRect/>
          </a:stretch>
        </p:blipFill>
        <p:spPr>
          <a:xfrm>
            <a:off x="239383" y="3029808"/>
            <a:ext cx="11716508" cy="497252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5609303" y="2159799"/>
            <a:ext cx="973393" cy="8050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6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아래쪽 화살표 11"/>
          <p:cNvSpPr/>
          <p:nvPr/>
        </p:nvSpPr>
        <p:spPr>
          <a:xfrm>
            <a:off x="5609303" y="3676650"/>
            <a:ext cx="973393" cy="8050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6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3888" y="67606"/>
            <a:ext cx="2516884" cy="835364"/>
            <a:chOff x="97007" y="12187"/>
            <a:chExt cx="1874669" cy="835364"/>
          </a:xfrm>
        </p:grpSpPr>
        <p:sp>
          <p:nvSpPr>
            <p:cNvPr id="5" name="TextBox 4"/>
            <p:cNvSpPr txBox="1"/>
            <p:nvPr/>
          </p:nvSpPr>
          <p:spPr>
            <a:xfrm>
              <a:off x="380999" y="31237"/>
              <a:ext cx="1590676" cy="816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>
                  <a:solidFill>
                    <a:schemeClr val="bg1"/>
                  </a:solidFill>
                  <a:latin typeface="제주고딕"/>
                  <a:ea typeface="제주고딕"/>
                </a:rPr>
                <a:t>03</a:t>
              </a:r>
            </a:p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bg1"/>
                  </a:solidFill>
                  <a:latin typeface="제주고딕"/>
                  <a:ea typeface="제주고딕"/>
                </a:rPr>
                <a:t>데이터 수집 및 처리</a:t>
              </a:r>
            </a:p>
            <a:p>
              <a:pPr lvl="0">
                <a:defRPr lang="ko-KR" altLang="en-US"/>
              </a:pPr>
              <a:r>
                <a:rPr lang="en-US" altLang="ko-KR" sz="1600">
                  <a:solidFill>
                    <a:schemeClr val="bg1"/>
                  </a:solidFill>
                  <a:latin typeface="제주고딕"/>
                  <a:ea typeface="제주고딕"/>
                </a:rPr>
                <a:t>- Decision tree</a:t>
              </a:r>
            </a:p>
          </p:txBody>
        </p:sp>
        <p:pic>
          <p:nvPicPr>
            <p:cNvPr id="6" name="图片 5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7007" y="12187"/>
              <a:ext cx="274212" cy="830997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00" t="770" r="-400" b="-770"/>
          <a:stretch>
            <a:fillRect/>
          </a:stretch>
        </p:blipFill>
        <p:spPr>
          <a:xfrm>
            <a:off x="675638" y="1234785"/>
            <a:ext cx="10924822" cy="1866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6981" y="3523005"/>
            <a:ext cx="4183388" cy="26359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18470" b="7240"/>
          <a:stretch>
            <a:fillRect/>
          </a:stretch>
        </p:blipFill>
        <p:spPr>
          <a:xfrm>
            <a:off x="6544830" y="3498561"/>
            <a:ext cx="4536644" cy="2699975"/>
          </a:xfrm>
          <a:prstGeom prst="rect">
            <a:avLst/>
          </a:prstGeom>
        </p:spPr>
      </p:pic>
      <p:sp>
        <p:nvSpPr>
          <p:cNvPr id="11" name="액자 10"/>
          <p:cNvSpPr/>
          <p:nvPr/>
        </p:nvSpPr>
        <p:spPr>
          <a:xfrm>
            <a:off x="1352550" y="5486400"/>
            <a:ext cx="619125" cy="19526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액자 13"/>
          <p:cNvSpPr/>
          <p:nvPr/>
        </p:nvSpPr>
        <p:spPr>
          <a:xfrm>
            <a:off x="2495550" y="5486400"/>
            <a:ext cx="619125" cy="19526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9034462" y="5676900"/>
            <a:ext cx="619125" cy="19526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액자 17"/>
          <p:cNvSpPr/>
          <p:nvPr/>
        </p:nvSpPr>
        <p:spPr>
          <a:xfrm>
            <a:off x="7962899" y="5676900"/>
            <a:ext cx="619125" cy="195262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12056" y="5682853"/>
            <a:ext cx="863203" cy="36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맑은 고딕"/>
              </a:rPr>
              <a:t>순천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8868" y="5682853"/>
            <a:ext cx="863203" cy="36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맑은 고딕"/>
              </a:rPr>
              <a:t>여수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31932" y="5863828"/>
            <a:ext cx="863203" cy="36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맑은 고딕"/>
              </a:rPr>
              <a:t>담양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09448" y="5863828"/>
            <a:ext cx="863203" cy="36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맑은 고딕"/>
              </a:rPr>
              <a:t>보성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448837"/>
            <a:ext cx="3968174" cy="536271"/>
            <a:chOff x="0" y="553612"/>
            <a:chExt cx="3968174" cy="536271"/>
          </a:xfrm>
        </p:grpSpPr>
        <p:cxnSp>
          <p:nvCxnSpPr>
            <p:cNvPr id="3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5" name="组合 6"/>
          <p:cNvGrpSpPr/>
          <p:nvPr/>
        </p:nvGrpSpPr>
        <p:grpSpPr>
          <a:xfrm>
            <a:off x="8236766" y="456507"/>
            <a:ext cx="3955234" cy="536271"/>
            <a:chOff x="8236766" y="561282"/>
            <a:chExt cx="3955234" cy="536271"/>
          </a:xfrm>
        </p:grpSpPr>
        <p:cxnSp>
          <p:nvCxnSpPr>
            <p:cNvPr id="6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968174" y="333375"/>
            <a:ext cx="426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소개</a:t>
            </a:r>
            <a:endParaRPr lang="ko-KR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997047"/>
              </p:ext>
            </p:extLst>
          </p:nvPr>
        </p:nvGraphicFramePr>
        <p:xfrm>
          <a:off x="1069109" y="1681185"/>
          <a:ext cx="10012224" cy="417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오각형 14"/>
          <p:cNvSpPr/>
          <p:nvPr/>
        </p:nvSpPr>
        <p:spPr>
          <a:xfrm>
            <a:off x="1059863" y="1733429"/>
            <a:ext cx="3129975" cy="578218"/>
          </a:xfrm>
          <a:prstGeom prst="homePlate">
            <a:avLst>
              <a:gd name="adj" fmla="val 0"/>
            </a:avLst>
          </a:prstGeom>
          <a:solidFill>
            <a:srgbClr val="F3B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배영환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4493485" y="1742665"/>
            <a:ext cx="3163452" cy="571500"/>
          </a:xfrm>
          <a:prstGeom prst="homePlate">
            <a:avLst>
              <a:gd name="adj" fmla="val 0"/>
            </a:avLst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서성주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7938647" y="1733429"/>
            <a:ext cx="3142676" cy="526379"/>
          </a:xfrm>
          <a:prstGeom prst="homePlate">
            <a:avLst>
              <a:gd name="adj" fmla="val 0"/>
            </a:avLst>
          </a:prstGeom>
          <a:solidFill>
            <a:srgbClr val="FFD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임동수</a:t>
            </a:r>
            <a:endParaRPr lang="ko-KR" altLang="en-US" sz="28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7" name="오각형 16"/>
          <p:cNvSpPr/>
          <p:nvPr/>
        </p:nvSpPr>
        <p:spPr>
          <a:xfrm>
            <a:off x="2789373" y="3940921"/>
            <a:ext cx="3158836" cy="571500"/>
          </a:xfrm>
          <a:prstGeom prst="homePlate">
            <a:avLst>
              <a:gd name="adj" fmla="val 0"/>
            </a:avLst>
          </a:prstGeom>
          <a:solidFill>
            <a:srgbClr val="93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강상호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8" name="오각형 17"/>
          <p:cNvSpPr/>
          <p:nvPr/>
        </p:nvSpPr>
        <p:spPr>
          <a:xfrm>
            <a:off x="6256474" y="3924422"/>
            <a:ext cx="3127661" cy="571500"/>
          </a:xfrm>
          <a:prstGeom prst="homePlate">
            <a:avLst>
              <a:gd name="adj" fmla="val 0"/>
            </a:avLst>
          </a:prstGeom>
          <a:solidFill>
            <a:srgbClr val="97C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윤예슬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1490" y="1733429"/>
            <a:ext cx="581891" cy="57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C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팀장</a:t>
            </a:r>
            <a:endParaRPr lang="ko-KR" altLang="en-US" sz="1600" dirty="0">
              <a:solidFill>
                <a:srgbClr val="FFC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9131" y="2628193"/>
            <a:ext cx="2987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Project Design</a:t>
            </a:r>
            <a:endParaRPr lang="en-US" altLang="ko-KR" sz="2000" dirty="0">
              <a:solidFill>
                <a:srgbClr val="51515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Presentation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4180" y="2019754"/>
            <a:ext cx="110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정보통신학과</a:t>
            </a:r>
            <a:endParaRPr lang="ko-KR" altLang="en-US" sz="12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9739" y="1992045"/>
            <a:ext cx="110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상담심리학과</a:t>
            </a:r>
            <a:endParaRPr lang="ko-KR" altLang="en-US" sz="12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68344" y="1973573"/>
            <a:ext cx="1096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일본어과</a:t>
            </a:r>
            <a:endParaRPr lang="ko-KR" altLang="en-US" sz="12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49083" y="4208199"/>
            <a:ext cx="110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경제학과</a:t>
            </a:r>
            <a:endParaRPr lang="ko-KR" altLang="en-US" sz="12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50381" y="4208200"/>
            <a:ext cx="110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경제학과</a:t>
            </a:r>
            <a:endParaRPr lang="ko-KR" altLang="en-US" sz="12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2727" y="2628193"/>
            <a:ext cx="3154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Decision tree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k-</a:t>
            </a:r>
            <a:r>
              <a:rPr lang="en-US" altLang="ko-KR" sz="2000" dirty="0" err="1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nn</a:t>
            </a:r>
            <a:r>
              <a:rPr lang="en-US" altLang="ko-KR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모델링</a:t>
            </a:r>
            <a:endParaRPr lang="en-US" altLang="ko-KR" sz="2000" dirty="0" smtClean="0">
              <a:solidFill>
                <a:srgbClr val="51515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5600" y="2582011"/>
            <a:ext cx="314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Word Clouding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전처리</a:t>
            </a:r>
            <a:endParaRPr lang="en-US" altLang="ko-KR" sz="2000" dirty="0" smtClean="0">
              <a:solidFill>
                <a:srgbClr val="51515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21708" y="4712025"/>
            <a:ext cx="3024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Web Crawling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Python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51515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03809" y="4740022"/>
            <a:ext cx="296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프레젠테이션 제작</a:t>
            </a:r>
            <a:endParaRPr lang="en-US" altLang="ko-KR" sz="2000" dirty="0">
              <a:solidFill>
                <a:srgbClr val="51515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51515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전처리</a:t>
            </a:r>
            <a:endParaRPr lang="en-US" altLang="ko-KR" sz="2000" dirty="0" smtClean="0">
              <a:solidFill>
                <a:srgbClr val="51515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89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304447" y="2942200"/>
            <a:ext cx="399714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개선할 점 </a:t>
            </a:r>
            <a:r>
              <a:rPr lang="en-US" altLang="ko-KR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6975" y="2521597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Part4.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917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/>
          <p:nvPr/>
        </p:nvGrpSpPr>
        <p:grpSpPr>
          <a:xfrm>
            <a:off x="0" y="319532"/>
            <a:ext cx="3968174" cy="536271"/>
            <a:chOff x="0" y="553612"/>
            <a:chExt cx="3968174" cy="536271"/>
          </a:xfrm>
        </p:grpSpPr>
        <p:cxnSp>
          <p:nvCxnSpPr>
            <p:cNvPr id="6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8" name="组合 6"/>
          <p:cNvGrpSpPr/>
          <p:nvPr/>
        </p:nvGrpSpPr>
        <p:grpSpPr>
          <a:xfrm>
            <a:off x="8236766" y="327202"/>
            <a:ext cx="3955234" cy="536271"/>
            <a:chOff x="8236766" y="561282"/>
            <a:chExt cx="3955234" cy="536271"/>
          </a:xfrm>
        </p:grpSpPr>
        <p:cxnSp>
          <p:nvCxnSpPr>
            <p:cNvPr id="9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2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919533" y="259486"/>
            <a:ext cx="4397613" cy="1310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배달의민족 주아"/>
                <a:ea typeface="배달의민족 주아"/>
              </a:rPr>
              <a:t>개선할 점 </a:t>
            </a:r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배달의민족 주아"/>
                <a:ea typeface="배달의민족 주아"/>
              </a:rPr>
              <a:t>&amp; </a:t>
            </a:r>
            <a:r>
              <a:rPr lang="ko-KR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배달의민족 주아"/>
                <a:ea typeface="배달의민족 주아"/>
              </a:rPr>
              <a:t>기대효과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98648" y="1566083"/>
            <a:ext cx="3539919" cy="505594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just">
              <a:buFont typeface="Arial"/>
              <a:buChar char="•"/>
              <a:defRPr lang="ko-KR" altLang="en-US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많은 데이터 양에 비해 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Feature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수 적음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관광지 별 분위기 특성 혹은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축제기간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여행지의 특성과 같은 여행지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관련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Feature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 를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추가 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개인별 선호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여행지 유형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, 동반자 유형 등 강력한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Feature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 를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추가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	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제주고딕"/>
                <a:ea typeface="제주고딕"/>
              </a:rPr>
              <a:t>→ 점수 상승 기대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98648" y="1468755"/>
            <a:ext cx="3539919" cy="803360"/>
          </a:xfrm>
          <a:prstGeom prst="roundRect">
            <a:avLst>
              <a:gd name="adj" fmla="val 3735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200">
                <a:latin typeface="제주고딕"/>
                <a:ea typeface="제주고딕"/>
              </a:rPr>
              <a:t>개선할 점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66211" y="1566083"/>
            <a:ext cx="3539919" cy="505594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just">
              <a:buFont typeface="Arial"/>
              <a:buChar char="•"/>
              <a:defRPr lang="ko-KR" altLang="en-US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/>
                <a:ea typeface="제주고딕"/>
              </a:rPr>
              <a:t>소비자의 선호에 맞춘 여행지 추천으로 보다 높은 만족도 제공</a:t>
            </a:r>
          </a:p>
          <a:p>
            <a:pPr algn="just">
              <a:defRPr lang="ko-KR" altLang="en-US"/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제주고딕"/>
                <a:ea typeface="제주고딕"/>
              </a:rPr>
              <a:t>전라남도 뿐만 아니라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제주고딕"/>
                <a:ea typeface="제주고딕"/>
              </a:rPr>
              <a:t>다른 지역에도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제주고딕"/>
                <a:ea typeface="제주고딕"/>
              </a:rPr>
              <a:t>활용할 수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제주고딕"/>
                <a:ea typeface="제주고딕"/>
              </a:rPr>
              <a:t>있음 → 폭넓게 사용 가능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/>
              <a:ea typeface="제주고딕"/>
            </a:endParaRPr>
          </a:p>
          <a:p>
            <a:pPr marL="285750" indent="-285750" algn="just">
              <a:buFont typeface="Arial"/>
              <a:buChar char="•"/>
              <a:defRPr lang="ko-KR" altLang="en-US"/>
            </a:pP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제주고딕"/>
              <a:ea typeface="제주고딕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66211" y="1468755"/>
            <a:ext cx="3539919" cy="803360"/>
          </a:xfrm>
          <a:prstGeom prst="roundRect">
            <a:avLst>
              <a:gd name="adj" fmla="val 3735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200">
                <a:latin typeface="제주고딕"/>
                <a:ea typeface="제주고딕"/>
              </a:rPr>
              <a:t>기대효과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62176"/>
            <a:ext cx="12192000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ln w="28575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13800" dirty="0" smtClean="0">
                <a:ln w="28575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9600" dirty="0" smtClean="0">
                <a:ln w="28575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ubbleGum" panose="00000400000000000000" pitchFamily="2" charset="0"/>
                <a:ea typeface="배달의민족 주아" panose="02020603020101020101" pitchFamily="18" charset="-127"/>
              </a:rPr>
              <a:t>n</a:t>
            </a:r>
            <a:r>
              <a:rPr lang="en-US" altLang="ko-KR" sz="13800" dirty="0" smtClean="0">
                <a:ln w="28575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</a:t>
            </a:r>
            <a:endParaRPr lang="ko-KR" altLang="en-US" sz="13800" dirty="0">
              <a:ln w="28575">
                <a:noFill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73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81251"/>
            <a:ext cx="12192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ln w="28575"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ubbleGum" panose="00000400000000000000" pitchFamily="2" charset="0"/>
                <a:ea typeface="배달의민족 주아" panose="02020603020101020101" pitchFamily="18" charset="-127"/>
              </a:rPr>
              <a:t>Thank you!</a:t>
            </a:r>
            <a:endParaRPr lang="ko-KR" altLang="en-US" sz="9600" dirty="0">
              <a:ln w="28575"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ubbleGum" panose="00000400000000000000" pitchFamily="2" charset="0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2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-195309" y="3031880"/>
            <a:ext cx="12577809" cy="6288"/>
          </a:xfrm>
          <a:prstGeom prst="line">
            <a:avLst/>
          </a:prstGeom>
          <a:ln w="63500" cmpd="sng">
            <a:solidFill>
              <a:schemeClr val="bg1">
                <a:alpha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0144" y="2355801"/>
            <a:ext cx="2624346" cy="1000724"/>
            <a:chOff x="329194" y="4307254"/>
            <a:chExt cx="2624346" cy="100072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038" y="4307254"/>
              <a:ext cx="1547068" cy="100072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29194" y="4435623"/>
              <a:ext cx="2624346" cy="74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3200" b="0" dirty="0" smtClean="0">
                  <a:solidFill>
                    <a:srgbClr val="74C4C2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01</a:t>
              </a:r>
              <a:endParaRPr lang="en-US" altLang="zh-CN" sz="3200" b="0" dirty="0">
                <a:solidFill>
                  <a:srgbClr val="74C4C2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27416" y="3544165"/>
            <a:ext cx="2027901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주제 선정</a:t>
            </a:r>
            <a:endParaRPr lang="en-US" altLang="ko-KR" sz="2800" b="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" y="3538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bbleGum" panose="00000400000000000000"/>
                <a:ea typeface="배달의민족 주아" panose="02020603020101020101" pitchFamily="18" charset="-127"/>
              </a:rPr>
              <a:t>CONTENTS</a:t>
            </a:r>
            <a:endParaRPr lang="ko-KR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bbleGum" panose="00000400000000000000"/>
              <a:ea typeface="배달의민족 주아" panose="02020603020101020101" pitchFamily="18" charset="-127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3024769" y="2355801"/>
            <a:ext cx="2624346" cy="1000724"/>
            <a:chOff x="329194" y="4307254"/>
            <a:chExt cx="2624346" cy="1000724"/>
          </a:xfrm>
        </p:grpSpPr>
        <p:pic>
          <p:nvPicPr>
            <p:cNvPr id="35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038" y="4307254"/>
              <a:ext cx="1547068" cy="1000724"/>
            </a:xfrm>
            <a:prstGeom prst="rect">
              <a:avLst/>
            </a:prstGeom>
          </p:spPr>
        </p:pic>
        <p:sp>
          <p:nvSpPr>
            <p:cNvPr id="36" name="文本框 13"/>
            <p:cNvSpPr txBox="1"/>
            <p:nvPr/>
          </p:nvSpPr>
          <p:spPr>
            <a:xfrm>
              <a:off x="329194" y="4435623"/>
              <a:ext cx="2624346" cy="74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3200" b="0" dirty="0" smtClean="0">
                  <a:solidFill>
                    <a:srgbClr val="74C4C2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02</a:t>
              </a:r>
              <a:endParaRPr lang="en-US" altLang="zh-CN" sz="3200" b="0" dirty="0">
                <a:solidFill>
                  <a:srgbClr val="74C4C2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37" name="文本框 17"/>
          <p:cNvSpPr txBox="1"/>
          <p:nvPr/>
        </p:nvSpPr>
        <p:spPr>
          <a:xfrm>
            <a:off x="3342041" y="3470424"/>
            <a:ext cx="2027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데이터</a:t>
            </a:r>
            <a:endParaRPr lang="en-US" altLang="ko-KR" sz="2800" b="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2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수집 및 처리</a:t>
            </a:r>
            <a:endParaRPr lang="zh-CN" altLang="en-US" sz="2800" b="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8" name="组合 4"/>
          <p:cNvGrpSpPr/>
          <p:nvPr/>
        </p:nvGrpSpPr>
        <p:grpSpPr>
          <a:xfrm>
            <a:off x="5977519" y="2355801"/>
            <a:ext cx="2624346" cy="1000724"/>
            <a:chOff x="329194" y="4307254"/>
            <a:chExt cx="2624346" cy="1000724"/>
          </a:xfrm>
        </p:grpSpPr>
        <p:pic>
          <p:nvPicPr>
            <p:cNvPr id="39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038" y="4307254"/>
              <a:ext cx="1547068" cy="1000724"/>
            </a:xfrm>
            <a:prstGeom prst="rect">
              <a:avLst/>
            </a:prstGeom>
          </p:spPr>
        </p:pic>
        <p:sp>
          <p:nvSpPr>
            <p:cNvPr id="40" name="文本框 13"/>
            <p:cNvSpPr txBox="1"/>
            <p:nvPr/>
          </p:nvSpPr>
          <p:spPr>
            <a:xfrm>
              <a:off x="329194" y="4435623"/>
              <a:ext cx="2624346" cy="74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3200" b="0" dirty="0" smtClean="0">
                  <a:solidFill>
                    <a:srgbClr val="74C4C2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03</a:t>
              </a:r>
              <a:endParaRPr lang="en-US" altLang="zh-CN" sz="3200" b="0" dirty="0">
                <a:solidFill>
                  <a:srgbClr val="74C4C2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41" name="文本框 17"/>
          <p:cNvSpPr txBox="1"/>
          <p:nvPr/>
        </p:nvSpPr>
        <p:spPr>
          <a:xfrm>
            <a:off x="6294791" y="3588412"/>
            <a:ext cx="2027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데이터 분석</a:t>
            </a:r>
            <a:endParaRPr lang="zh-CN" altLang="en-US" sz="2800" b="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42" name="组合 4"/>
          <p:cNvGrpSpPr/>
          <p:nvPr/>
        </p:nvGrpSpPr>
        <p:grpSpPr>
          <a:xfrm>
            <a:off x="9101719" y="2355801"/>
            <a:ext cx="2624346" cy="1000724"/>
            <a:chOff x="329194" y="4307254"/>
            <a:chExt cx="2624346" cy="1000724"/>
          </a:xfrm>
        </p:grpSpPr>
        <p:pic>
          <p:nvPicPr>
            <p:cNvPr id="43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038" y="4307254"/>
              <a:ext cx="1547068" cy="1000724"/>
            </a:xfrm>
            <a:prstGeom prst="rect">
              <a:avLst/>
            </a:prstGeom>
          </p:spPr>
        </p:pic>
        <p:sp>
          <p:nvSpPr>
            <p:cNvPr id="44" name="文本框 13"/>
            <p:cNvSpPr txBox="1"/>
            <p:nvPr/>
          </p:nvSpPr>
          <p:spPr>
            <a:xfrm>
              <a:off x="329194" y="4435623"/>
              <a:ext cx="2624346" cy="74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3200" b="0" dirty="0" smtClean="0">
                  <a:solidFill>
                    <a:srgbClr val="74C4C2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04</a:t>
              </a:r>
              <a:endParaRPr lang="en-US" altLang="zh-CN" sz="3200" b="0" dirty="0">
                <a:solidFill>
                  <a:srgbClr val="74C4C2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45" name="文本框 17"/>
          <p:cNvSpPr txBox="1"/>
          <p:nvPr/>
        </p:nvSpPr>
        <p:spPr>
          <a:xfrm>
            <a:off x="9418991" y="3470424"/>
            <a:ext cx="2027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b="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개선할점</a:t>
            </a:r>
            <a:r>
              <a:rPr lang="ko-KR" altLang="en-US" sz="2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2800" b="0" dirty="0">
                <a:latin typeface="제주고딕" panose="02000300000000000000" pitchFamily="2" charset="-127"/>
                <a:ea typeface="제주고딕" panose="02000300000000000000" pitchFamily="2" charset="-127"/>
              </a:rPr>
              <a:t>및</a:t>
            </a:r>
            <a:endParaRPr lang="en-US" altLang="ko-KR" sz="2800" b="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2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기대효과</a:t>
            </a:r>
            <a:endParaRPr lang="zh-CN" altLang="en-US" sz="2800" b="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0" name="文本框 17"/>
          <p:cNvSpPr txBox="1"/>
          <p:nvPr/>
        </p:nvSpPr>
        <p:spPr>
          <a:xfrm>
            <a:off x="627416" y="4561383"/>
            <a:ext cx="2027901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결정의 어려움</a:t>
            </a:r>
            <a:endParaRPr lang="en-US" altLang="ko-KR" sz="1800" b="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왜 전남인가</a:t>
            </a:r>
            <a:r>
              <a:rPr lang="en-US" altLang="ko-KR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?</a:t>
            </a:r>
          </a:p>
        </p:txBody>
      </p:sp>
      <p:sp>
        <p:nvSpPr>
          <p:cNvPr id="21" name="文本框 17"/>
          <p:cNvSpPr txBox="1"/>
          <p:nvPr/>
        </p:nvSpPr>
        <p:spPr>
          <a:xfrm>
            <a:off x="3366196" y="4561383"/>
            <a:ext cx="2027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변수 설명</a:t>
            </a:r>
            <a:endParaRPr lang="en-US" altLang="ko-KR" sz="1800" b="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데이터 전처리</a:t>
            </a:r>
            <a:endParaRPr lang="en-US" altLang="ko-KR" sz="1800" b="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2" name="文本框 17"/>
          <p:cNvSpPr txBox="1"/>
          <p:nvPr/>
        </p:nvSpPr>
        <p:spPr>
          <a:xfrm>
            <a:off x="6275741" y="4561383"/>
            <a:ext cx="20279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K-NN </a:t>
            </a:r>
            <a:r>
              <a:rPr lang="ko-KR" altLang="en-US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모델사용 </a:t>
            </a:r>
            <a:endParaRPr lang="en-US" altLang="ko-KR" sz="1800" b="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워드 </a:t>
            </a:r>
            <a:r>
              <a:rPr lang="ko-KR" altLang="en-US" sz="1800" b="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클라우드</a:t>
            </a:r>
            <a:endParaRPr lang="en-US" altLang="ko-KR" sz="1800" b="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Decision tree</a:t>
            </a:r>
          </a:p>
        </p:txBody>
      </p:sp>
      <p:sp>
        <p:nvSpPr>
          <p:cNvPr id="23" name="文本框 17"/>
          <p:cNvSpPr txBox="1"/>
          <p:nvPr/>
        </p:nvSpPr>
        <p:spPr>
          <a:xfrm>
            <a:off x="9399941" y="4561383"/>
            <a:ext cx="2027901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결정의 어려움</a:t>
            </a:r>
            <a:endParaRPr lang="en-US" altLang="ko-KR" sz="1800" b="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왜 전남인가</a:t>
            </a:r>
            <a:r>
              <a:rPr lang="en-US" altLang="ko-KR" sz="1800" b="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496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7" grpId="0"/>
      <p:bldP spid="41" grpId="0"/>
      <p:bldP spid="45" grpId="0"/>
      <p:bldP spid="5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304447" y="2286359"/>
            <a:ext cx="3859832" cy="8540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b="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</a:t>
            </a:r>
            <a:endParaRPr lang="en-US" altLang="zh-CN" b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6975" y="194310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Part1.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76975" y="3400425"/>
            <a:ext cx="3887304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결정의 어려움</a:t>
            </a:r>
            <a:endParaRPr lang="en-US" altLang="ko-KR" sz="24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왜 전남인가</a:t>
            </a: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471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/>
          <p:nvPr/>
        </p:nvGrpSpPr>
        <p:grpSpPr>
          <a:xfrm>
            <a:off x="0" y="448837"/>
            <a:ext cx="3968174" cy="536271"/>
            <a:chOff x="0" y="553612"/>
            <a:chExt cx="3968174" cy="536271"/>
          </a:xfrm>
        </p:grpSpPr>
        <p:cxnSp>
          <p:nvCxnSpPr>
            <p:cNvPr id="6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8" name="组合 6"/>
          <p:cNvGrpSpPr/>
          <p:nvPr/>
        </p:nvGrpSpPr>
        <p:grpSpPr>
          <a:xfrm>
            <a:off x="8236766" y="456507"/>
            <a:ext cx="3955234" cy="536271"/>
            <a:chOff x="8236766" y="561282"/>
            <a:chExt cx="3955234" cy="536271"/>
          </a:xfrm>
        </p:grpSpPr>
        <p:cxnSp>
          <p:nvCxnSpPr>
            <p:cNvPr id="9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968174" y="351847"/>
            <a:ext cx="426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</a:t>
            </a:r>
            <a:endParaRPr lang="ko-KR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87" y="3219613"/>
            <a:ext cx="2971864" cy="297186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6588815" y="1630291"/>
            <a:ext cx="4063693" cy="3117820"/>
            <a:chOff x="6441039" y="1639527"/>
            <a:chExt cx="4063693" cy="3117820"/>
          </a:xfrm>
        </p:grpSpPr>
        <p:sp>
          <p:nvSpPr>
            <p:cNvPr id="20" name="구름 모양 설명선 19"/>
            <p:cNvSpPr/>
            <p:nvPr/>
          </p:nvSpPr>
          <p:spPr>
            <a:xfrm rot="1582588">
              <a:off x="6441039" y="1639527"/>
              <a:ext cx="4063693" cy="3117820"/>
            </a:xfrm>
            <a:prstGeom prst="cloudCallout">
              <a:avLst>
                <a:gd name="adj1" fmla="val -40954"/>
                <a:gd name="adj2" fmla="val 93534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62312" y="2290496"/>
              <a:ext cx="334803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경기</a:t>
              </a:r>
              <a:r>
                <a:rPr lang="en-US" altLang="ko-KR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 </a:t>
              </a:r>
              <a:r>
                <a:rPr lang="ko-KR" altLang="en-US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전남</a:t>
              </a:r>
              <a:r>
                <a:rPr lang="en-US" altLang="ko-KR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</a:t>
              </a:r>
            </a:p>
            <a:p>
              <a:pPr algn="ctr"/>
              <a:r>
                <a:rPr lang="ko-KR" altLang="en-US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전북</a:t>
              </a:r>
              <a:r>
                <a:rPr lang="en-US" altLang="ko-KR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 </a:t>
              </a:r>
              <a:r>
                <a:rPr lang="ko-KR" altLang="en-US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충남</a:t>
              </a:r>
              <a:r>
                <a:rPr lang="en-US" altLang="ko-KR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 </a:t>
              </a:r>
              <a:r>
                <a:rPr lang="ko-KR" altLang="en-US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충북</a:t>
              </a:r>
              <a:r>
                <a:rPr lang="en-US" altLang="ko-KR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</a:t>
              </a:r>
            </a:p>
            <a:p>
              <a:pPr algn="ctr"/>
              <a:r>
                <a:rPr lang="ko-KR" altLang="en-US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경남</a:t>
              </a:r>
              <a:r>
                <a:rPr lang="en-US" altLang="ko-KR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 </a:t>
              </a:r>
              <a:r>
                <a:rPr lang="ko-KR" altLang="en-US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경북</a:t>
              </a:r>
              <a:r>
                <a:rPr lang="en-US" altLang="ko-KR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</a:t>
              </a:r>
            </a:p>
            <a:p>
              <a:pPr algn="ctr"/>
              <a:r>
                <a:rPr lang="ko-KR" altLang="en-US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강원</a:t>
              </a:r>
              <a:r>
                <a:rPr lang="en-US" altLang="ko-KR" sz="3200" dirty="0" smtClean="0">
                  <a:solidFill>
                    <a:srgbClr val="E8E8E8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955241" y="2506801"/>
            <a:ext cx="3328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어디로</a:t>
            </a:r>
            <a:endParaRPr lang="en-US" altLang="ko-KR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9987">
            <a:off x="1981875" y="2963315"/>
            <a:ext cx="540067" cy="54006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085" flipH="1">
            <a:off x="4510141" y="2387401"/>
            <a:ext cx="573958" cy="57395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6541">
            <a:off x="1442857" y="3966696"/>
            <a:ext cx="994763" cy="99476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76" y="3189201"/>
            <a:ext cx="754430" cy="75443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616">
            <a:off x="1834637" y="5419543"/>
            <a:ext cx="795948" cy="79594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8591" flipV="1">
            <a:off x="3189078" y="2194054"/>
            <a:ext cx="713277" cy="71327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239" y="5563416"/>
            <a:ext cx="585422" cy="585422"/>
          </a:xfrm>
          <a:prstGeom prst="rect">
            <a:avLst/>
          </a:prstGeom>
        </p:spPr>
      </p:pic>
      <p:sp>
        <p:nvSpPr>
          <p:cNvPr id="22" name="아래쪽 화살표 21"/>
          <p:cNvSpPr/>
          <p:nvPr/>
        </p:nvSpPr>
        <p:spPr>
          <a:xfrm rot="16200000">
            <a:off x="7138199" y="5047454"/>
            <a:ext cx="719457" cy="975673"/>
          </a:xfrm>
          <a:prstGeom prst="downArrow">
            <a:avLst>
              <a:gd name="adj1" fmla="val 50000"/>
              <a:gd name="adj2" fmla="val 60035"/>
            </a:avLst>
          </a:prstGeom>
          <a:solidFill>
            <a:srgbClr val="D96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87364" y="5175561"/>
            <a:ext cx="2692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햄릿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증후군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26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831722"/>
              </p:ext>
            </p:extLst>
          </p:nvPr>
        </p:nvGraphicFramePr>
        <p:xfrm>
          <a:off x="2869339" y="282578"/>
          <a:ext cx="6286500" cy="624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55610494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3242144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6587468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2985826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5625707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1104329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174072016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72468237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483873931"/>
                    </a:ext>
                  </a:extLst>
                </a:gridCol>
              </a:tblGrid>
              <a:tr h="694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수원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성남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고양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춘천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강릉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태백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창원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통영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김해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43297"/>
                  </a:ext>
                </a:extLst>
              </a:tr>
              <a:tr h="694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용인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가평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동해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강원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삼척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거제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남해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78222"/>
                  </a:ext>
                </a:extLst>
              </a:tr>
              <a:tr h="694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안양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부천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파주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속초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원주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양양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거창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진주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고성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40620"/>
                  </a:ext>
                </a:extLst>
              </a:tr>
              <a:tr h="6910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포항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김천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안동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강원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목포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여수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순천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47607"/>
                  </a:ext>
                </a:extLst>
              </a:tr>
              <a:tr h="694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구미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경북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경북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국내여행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나주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광양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35137"/>
                  </a:ext>
                </a:extLst>
              </a:tr>
              <a:tr h="694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울진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영주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봉화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전북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충남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충북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담양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보성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강진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3374"/>
                  </a:ext>
                </a:extLst>
              </a:tr>
              <a:tr h="694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군산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익산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천안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공주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보령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청주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충주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제천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19651"/>
                  </a:ext>
                </a:extLst>
              </a:tr>
              <a:tr h="694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정읍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전북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남원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아산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충남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당진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보은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충북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옥천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93589"/>
                  </a:ext>
                </a:extLst>
              </a:tr>
              <a:tr h="694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무주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김제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순창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부여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태안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논산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증평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진천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단양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0775"/>
                  </a:ext>
                </a:extLst>
              </a:tr>
            </a:tbl>
          </a:graphicData>
        </a:graphic>
      </p:graphicFrame>
      <p:sp>
        <p:nvSpPr>
          <p:cNvPr id="10" name="액자 9"/>
          <p:cNvSpPr/>
          <p:nvPr/>
        </p:nvSpPr>
        <p:spPr>
          <a:xfrm>
            <a:off x="7022240" y="2371724"/>
            <a:ext cx="2133600" cy="2066926"/>
          </a:xfrm>
          <a:prstGeom prst="frame">
            <a:avLst>
              <a:gd name="adj1" fmla="val 34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7007" y="12187"/>
            <a:ext cx="1874669" cy="850047"/>
            <a:chOff x="97007" y="12187"/>
            <a:chExt cx="1874669" cy="850047"/>
          </a:xfrm>
        </p:grpSpPr>
        <p:sp>
          <p:nvSpPr>
            <p:cNvPr id="11" name="TextBox 10"/>
            <p:cNvSpPr txBox="1"/>
            <p:nvPr/>
          </p:nvSpPr>
          <p:spPr>
            <a:xfrm>
              <a:off x="381000" y="31237"/>
              <a:ext cx="15906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01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주제 선정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결정의 어려움</a:t>
              </a:r>
              <a:endParaRPr lang="ko-KR" altLang="en-US" sz="16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14" name="图片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7" y="12187"/>
              <a:ext cx="274212" cy="830997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09603" y="5260686"/>
            <a:ext cx="2262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 결정에 어려움을 느끼는 사람들을 위한</a:t>
            </a:r>
            <a:endParaRPr lang="en-US" altLang="ko-KR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 선택 판</a:t>
            </a:r>
            <a:endParaRPr lang="ko-KR" altLang="en-US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00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7007" y="12187"/>
            <a:ext cx="1874669" cy="850047"/>
            <a:chOff x="97007" y="12187"/>
            <a:chExt cx="1874669" cy="850047"/>
          </a:xfrm>
        </p:grpSpPr>
        <p:sp>
          <p:nvSpPr>
            <p:cNvPr id="10" name="TextBox 9"/>
            <p:cNvSpPr txBox="1"/>
            <p:nvPr/>
          </p:nvSpPr>
          <p:spPr>
            <a:xfrm>
              <a:off x="381000" y="31237"/>
              <a:ext cx="15906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01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주제 선정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왜 전남인가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11" name="图片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7" y="12187"/>
              <a:ext cx="274212" cy="830997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954987" y="402208"/>
            <a:ext cx="3802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[</a:t>
            </a:r>
            <a:r>
              <a:rPr lang="ko-KR" altLang="en-US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출처</a:t>
            </a:r>
            <a:r>
              <a:rPr lang="en-US" altLang="ko-KR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] 2017</a:t>
            </a:r>
            <a:r>
              <a:rPr lang="ko-KR" altLang="en-US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국민여행실태조사</a:t>
            </a:r>
            <a:r>
              <a:rPr lang="en-US" altLang="ko-KR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(</a:t>
            </a:r>
            <a:r>
              <a:rPr lang="ko-KR" altLang="en-US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문화체육관광부</a:t>
            </a:r>
            <a:r>
              <a:rPr lang="en-US" altLang="ko-KR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45667" y="651974"/>
            <a:ext cx="8559282" cy="5296248"/>
            <a:chOff x="1885951" y="757959"/>
            <a:chExt cx="9171072" cy="5730816"/>
          </a:xfrm>
        </p:grpSpPr>
        <p:grpSp>
          <p:nvGrpSpPr>
            <p:cNvPr id="18" name="그룹 17"/>
            <p:cNvGrpSpPr/>
            <p:nvPr/>
          </p:nvGrpSpPr>
          <p:grpSpPr>
            <a:xfrm>
              <a:off x="1885951" y="757959"/>
              <a:ext cx="9171072" cy="5730816"/>
              <a:chOff x="1563604" y="933450"/>
              <a:chExt cx="9171072" cy="57308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563604" y="933450"/>
                <a:ext cx="9171072" cy="5730816"/>
                <a:chOff x="1411204" y="933450"/>
                <a:chExt cx="9171072" cy="5730816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72"/>
                <a:stretch/>
              </p:blipFill>
              <p:spPr>
                <a:xfrm>
                  <a:off x="1411204" y="933450"/>
                  <a:ext cx="9171072" cy="5730816"/>
                </a:xfrm>
                <a:prstGeom prst="rect">
                  <a:avLst/>
                </a:prstGeom>
              </p:spPr>
            </p:pic>
            <p:sp>
              <p:nvSpPr>
                <p:cNvPr id="13" name="순서도: 처리 12"/>
                <p:cNvSpPr/>
                <p:nvPr/>
              </p:nvSpPr>
              <p:spPr>
                <a:xfrm>
                  <a:off x="3152775" y="2152650"/>
                  <a:ext cx="7296150" cy="257175"/>
                </a:xfrm>
                <a:prstGeom prst="flowChartProcess">
                  <a:avLst/>
                </a:prstGeom>
                <a:solidFill>
                  <a:srgbClr val="F67A7A">
                    <a:alpha val="3411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순서도: 처리 13"/>
              <p:cNvSpPr/>
              <p:nvPr/>
            </p:nvSpPr>
            <p:spPr>
              <a:xfrm>
                <a:off x="3305175" y="5572125"/>
                <a:ext cx="7296150" cy="257175"/>
              </a:xfrm>
              <a:prstGeom prst="flowChartProcess">
                <a:avLst/>
              </a:prstGeom>
              <a:solidFill>
                <a:srgbClr val="FF6D6D">
                  <a:alpha val="3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3627522" y="4184073"/>
              <a:ext cx="7296150" cy="1212561"/>
            </a:xfrm>
            <a:prstGeom prst="rect">
              <a:avLst/>
            </a:prstGeom>
            <a:solidFill>
              <a:srgbClr val="FFFF00">
                <a:alpha val="1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27522" y="5653809"/>
              <a:ext cx="7296150" cy="469547"/>
            </a:xfrm>
            <a:prstGeom prst="rect">
              <a:avLst/>
            </a:prstGeom>
            <a:solidFill>
              <a:srgbClr val="FFFF00">
                <a:alpha val="1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오른쪽 화살표 5"/>
          <p:cNvSpPr/>
          <p:nvPr/>
        </p:nvSpPr>
        <p:spPr>
          <a:xfrm>
            <a:off x="1971675" y="6049818"/>
            <a:ext cx="991947" cy="655782"/>
          </a:xfrm>
          <a:prstGeom prst="rightArrow">
            <a:avLst>
              <a:gd name="adj1" fmla="val 37654"/>
              <a:gd name="adj2" fmla="val 63581"/>
            </a:avLst>
          </a:prstGeom>
          <a:solidFill>
            <a:srgbClr val="D968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00568" y="6151415"/>
            <a:ext cx="791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전체 평균</a:t>
            </a: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대비 </a:t>
            </a:r>
            <a:r>
              <a:rPr lang="ko-KR" altLang="en-US" sz="2400" u="sng" dirty="0" smtClean="0">
                <a:solidFill>
                  <a:srgbClr val="D9685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전라남도가 </a:t>
            </a:r>
            <a:r>
              <a:rPr lang="ko-KR" altLang="en-US" sz="2400" u="sng" dirty="0" smtClean="0">
                <a:solidFill>
                  <a:srgbClr val="D9685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전반적으로 높은 만족도를 보임</a:t>
            </a:r>
            <a:endParaRPr lang="ko-KR" altLang="en-US" sz="2400" u="sng" dirty="0">
              <a:solidFill>
                <a:srgbClr val="D9685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7007" y="12187"/>
            <a:ext cx="1874669" cy="850047"/>
            <a:chOff x="97007" y="12187"/>
            <a:chExt cx="1874669" cy="850047"/>
          </a:xfrm>
        </p:grpSpPr>
        <p:sp>
          <p:nvSpPr>
            <p:cNvPr id="10" name="TextBox 9"/>
            <p:cNvSpPr txBox="1"/>
            <p:nvPr/>
          </p:nvSpPr>
          <p:spPr>
            <a:xfrm>
              <a:off x="381000" y="31237"/>
              <a:ext cx="15906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01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주제 선정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왜 전남인가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11" name="图片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7" y="12187"/>
              <a:ext cx="274212" cy="83099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973461" y="365264"/>
            <a:ext cx="3802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[</a:t>
            </a:r>
            <a:r>
              <a:rPr lang="ko-KR" altLang="en-US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출처</a:t>
            </a:r>
            <a:r>
              <a:rPr lang="en-US" altLang="ko-KR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] 2017</a:t>
            </a:r>
            <a:r>
              <a:rPr lang="ko-KR" altLang="en-US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국민여행실태조사</a:t>
            </a:r>
            <a:r>
              <a:rPr lang="en-US" altLang="ko-KR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(</a:t>
            </a:r>
            <a:r>
              <a:rPr lang="ko-KR" altLang="en-US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문화체육관광부</a:t>
            </a:r>
            <a:r>
              <a:rPr lang="en-US" altLang="ko-KR" sz="12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67020" y="631212"/>
            <a:ext cx="8519448" cy="5446318"/>
            <a:chOff x="1628776" y="841486"/>
            <a:chExt cx="9171072" cy="5723156"/>
          </a:xfrm>
        </p:grpSpPr>
        <p:grpSp>
          <p:nvGrpSpPr>
            <p:cNvPr id="22" name="그룹 21"/>
            <p:cNvGrpSpPr/>
            <p:nvPr/>
          </p:nvGrpSpPr>
          <p:grpSpPr>
            <a:xfrm>
              <a:off x="1628776" y="841486"/>
              <a:ext cx="9171072" cy="5723156"/>
              <a:chOff x="1668380" y="922227"/>
              <a:chExt cx="9171072" cy="5723156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75" t="1557" r="1818"/>
              <a:stretch/>
            </p:blipFill>
            <p:spPr>
              <a:xfrm>
                <a:off x="1668380" y="922227"/>
                <a:ext cx="9171072" cy="5723156"/>
              </a:xfrm>
              <a:prstGeom prst="rect">
                <a:avLst/>
              </a:prstGeom>
            </p:spPr>
          </p:pic>
          <p:sp>
            <p:nvSpPr>
              <p:cNvPr id="19" name="순서도: 처리 18"/>
              <p:cNvSpPr/>
              <p:nvPr/>
            </p:nvSpPr>
            <p:spPr>
              <a:xfrm>
                <a:off x="3453713" y="2148163"/>
                <a:ext cx="7332668" cy="289812"/>
              </a:xfrm>
              <a:prstGeom prst="flowChartProcess">
                <a:avLst/>
              </a:prstGeom>
              <a:solidFill>
                <a:srgbClr val="F67A7A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3453713" y="5564237"/>
                <a:ext cx="7332668" cy="289812"/>
              </a:xfrm>
              <a:prstGeom prst="flowChartProcess">
                <a:avLst/>
              </a:prstGeom>
              <a:solidFill>
                <a:srgbClr val="F67A7A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3414109" y="4267200"/>
              <a:ext cx="7332668" cy="1216296"/>
            </a:xfrm>
            <a:prstGeom prst="rect">
              <a:avLst/>
            </a:prstGeom>
            <a:solidFill>
              <a:srgbClr val="FFFF00">
                <a:alpha val="1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14109" y="5773308"/>
              <a:ext cx="7332668" cy="461238"/>
            </a:xfrm>
            <a:prstGeom prst="rect">
              <a:avLst/>
            </a:prstGeom>
            <a:solidFill>
              <a:srgbClr val="FFFF00">
                <a:alpha val="1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1613499" y="6160654"/>
            <a:ext cx="950282" cy="618834"/>
          </a:xfrm>
          <a:prstGeom prst="rightArrow">
            <a:avLst>
              <a:gd name="adj1" fmla="val 37654"/>
              <a:gd name="adj2" fmla="val 63581"/>
            </a:avLst>
          </a:prstGeom>
          <a:solidFill>
            <a:srgbClr val="D968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70869" y="6271484"/>
            <a:ext cx="864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전체 평균 대비 </a:t>
            </a:r>
            <a:r>
              <a:rPr lang="ko-KR" altLang="en-US" sz="2400" u="sng" dirty="0" smtClean="0">
                <a:solidFill>
                  <a:srgbClr val="D9685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전라남도가 </a:t>
            </a:r>
            <a:r>
              <a:rPr lang="ko-KR" altLang="en-US" sz="2400" u="sng" dirty="0" smtClean="0">
                <a:solidFill>
                  <a:srgbClr val="D9685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전반적으로 높은 재방문 의향을 보임</a:t>
            </a:r>
            <a:endParaRPr lang="ko-KR" altLang="en-US" sz="2400" u="sng" dirty="0">
              <a:solidFill>
                <a:srgbClr val="D9685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t="3137" r="5635" b="14776"/>
          <a:stretch/>
        </p:blipFill>
        <p:spPr>
          <a:xfrm>
            <a:off x="1314450" y="1597027"/>
            <a:ext cx="9987229" cy="4057650"/>
          </a:xfrm>
        </p:spPr>
      </p:pic>
      <p:grpSp>
        <p:nvGrpSpPr>
          <p:cNvPr id="4" name="그룹 3"/>
          <p:cNvGrpSpPr/>
          <p:nvPr/>
        </p:nvGrpSpPr>
        <p:grpSpPr>
          <a:xfrm>
            <a:off x="97007" y="12187"/>
            <a:ext cx="1874669" cy="850047"/>
            <a:chOff x="97007" y="12187"/>
            <a:chExt cx="1874669" cy="850047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31237"/>
              <a:ext cx="15906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01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주제 선정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왜 전남인가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6" name="图片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7" y="12187"/>
              <a:ext cx="274212" cy="83099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434224" y="1035946"/>
            <a:ext cx="19413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&lt;</a:t>
            </a:r>
            <a:r>
              <a:rPr lang="ko-KR" altLang="en-US" sz="11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출처</a:t>
            </a:r>
            <a:r>
              <a:rPr lang="en-US" altLang="ko-KR" sz="11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&gt;</a:t>
            </a:r>
          </a:p>
          <a:p>
            <a:pPr algn="r"/>
            <a:r>
              <a:rPr lang="en-US" altLang="ko-KR" sz="11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2017</a:t>
            </a:r>
            <a:r>
              <a:rPr lang="ko-KR" altLang="en-US" sz="11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국민여행실태조사</a:t>
            </a:r>
            <a:r>
              <a:rPr lang="en-US" altLang="ko-KR" sz="11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(</a:t>
            </a:r>
            <a:r>
              <a:rPr lang="ko-KR" altLang="en-US" sz="11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문화체육관광부</a:t>
            </a:r>
            <a:r>
              <a:rPr lang="en-US" altLang="ko-KR" sz="11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4451" y="948749"/>
            <a:ext cx="9987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&lt;</a:t>
            </a:r>
            <a:r>
              <a:rPr lang="ko-KR" altLang="en-US" sz="2800" u="sng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 별 국내여행 참가자 수</a:t>
            </a:r>
            <a:r>
              <a:rPr lang="en-US" altLang="ko-KR" sz="28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8905875" y="3178177"/>
            <a:ext cx="685800" cy="2381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162260" y="5809675"/>
            <a:ext cx="1058424" cy="693761"/>
          </a:xfrm>
          <a:prstGeom prst="rightArrow">
            <a:avLst>
              <a:gd name="adj1" fmla="val 37654"/>
              <a:gd name="adj2" fmla="val 63581"/>
            </a:avLst>
          </a:prstGeom>
          <a:solidFill>
            <a:srgbClr val="D968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19630" y="5911273"/>
            <a:ext cx="92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전체 평균</a:t>
            </a: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광역시 제외 </a:t>
            </a: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8</a:t>
            </a:r>
            <a:r>
              <a:rPr lang="ko-KR" altLang="en-US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도 中 </a:t>
            </a:r>
            <a:r>
              <a:rPr lang="ko-KR" altLang="en-US" sz="2400" u="sng" dirty="0" smtClean="0">
                <a:solidFill>
                  <a:srgbClr val="D9685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대체적으로 낮은 </a:t>
            </a:r>
            <a:r>
              <a:rPr lang="ko-KR" altLang="en-US" sz="2400" u="sng" dirty="0" smtClean="0">
                <a:solidFill>
                  <a:srgbClr val="D9685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전라남도 </a:t>
            </a:r>
            <a:r>
              <a:rPr lang="ko-KR" altLang="en-US" sz="2400" u="sng" dirty="0" smtClean="0">
                <a:solidFill>
                  <a:srgbClr val="D9685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 </a:t>
            </a:r>
            <a:r>
              <a:rPr lang="ko-KR" altLang="en-US" sz="2400" u="sng" dirty="0" err="1" smtClean="0">
                <a:solidFill>
                  <a:srgbClr val="D9685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참가자수</a:t>
            </a:r>
            <a:endParaRPr lang="ko-KR" altLang="en-US" sz="2400" u="sng" dirty="0">
              <a:solidFill>
                <a:srgbClr val="D9685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47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675</Words>
  <Application>Microsoft Office PowerPoint</Application>
  <PresentationFormat>와이드스크린</PresentationFormat>
  <Paragraphs>268</Paragraphs>
  <Slides>23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SimSun</vt:lpstr>
      <vt:lpstr>바탕</vt:lpstr>
      <vt:lpstr>배달의민족 주아</vt:lpstr>
      <vt:lpstr>BubbleGum</vt:lpstr>
      <vt:lpstr>제주고딕</vt:lpstr>
      <vt:lpstr>맑은 고딕</vt:lpstr>
      <vt:lpstr>Arial</vt:lpstr>
      <vt:lpstr>Calibri</vt:lpstr>
      <vt:lpstr>Calibri Light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http://www.ypppt.com/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HP</cp:lastModifiedBy>
  <cp:revision>164</cp:revision>
  <dcterms:created xsi:type="dcterms:W3CDTF">2017-02-16T07:53:47Z</dcterms:created>
  <dcterms:modified xsi:type="dcterms:W3CDTF">2018-08-27T00:26:18Z</dcterms:modified>
  <cp:version>0906.0100.01</cp:version>
</cp:coreProperties>
</file>