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0" r:id="rId6"/>
    <p:sldId id="261" r:id="rId7"/>
    <p:sldId id="259" r:id="rId8"/>
    <p:sldId id="267" r:id="rId9"/>
    <p:sldId id="268" r:id="rId10"/>
    <p:sldId id="262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7" autoAdjust="0"/>
    <p:restoredTop sz="98492" autoAdjust="0"/>
  </p:normalViewPr>
  <p:slideViewPr>
    <p:cSldViewPr snapToGrid="0">
      <p:cViewPr>
        <p:scale>
          <a:sx n="124" d="100"/>
          <a:sy n="124" d="100"/>
        </p:scale>
        <p:origin x="-52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3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3347044" y="155509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81350" y="1863725"/>
            <a:ext cx="6172200" cy="2568575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634105" y="155509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Big Contest </a:t>
            </a: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Futures League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8921750" y="144462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28590" y="2791607"/>
            <a:ext cx="1041360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대학</a:t>
              </a:r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교</a:t>
              </a:r>
              <a:r>
                <a:rPr lang="en-US" altLang="ko-KR" sz="1050" b="1" dirty="0" smtClean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028590" y="3387208"/>
            <a:ext cx="423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4472C4">
                    <a:lumMod val="75000"/>
                  </a:srgbClr>
                </a:solidFill>
              </a:rPr>
              <a:t>순천대학교   정보통신공학       배영환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590690" y="2791607"/>
            <a:ext cx="1041360" cy="372052"/>
            <a:chOff x="1635164" y="2479457"/>
            <a:chExt cx="1323935" cy="372052"/>
          </a:xfrm>
        </p:grpSpPr>
        <p:sp>
          <p:nvSpPr>
            <p:cNvPr id="106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07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학과</a:t>
              </a:r>
              <a:r>
                <a:rPr lang="en-US" altLang="ko-KR" sz="1050" b="1" dirty="0" smtClean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221081" y="2791607"/>
            <a:ext cx="1041360" cy="372052"/>
            <a:chOff x="1635164" y="2479457"/>
            <a:chExt cx="1323935" cy="372052"/>
          </a:xfrm>
        </p:grpSpPr>
        <p:sp>
          <p:nvSpPr>
            <p:cNvPr id="10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1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이름</a:t>
              </a:r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9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 적용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도넛 61"/>
          <p:cNvSpPr/>
          <p:nvPr/>
        </p:nvSpPr>
        <p:spPr>
          <a:xfrm>
            <a:off x="1624412" y="2258519"/>
            <a:ext cx="2818340" cy="2818340"/>
          </a:xfrm>
          <a:prstGeom prst="donut">
            <a:avLst>
              <a:gd name="adj" fmla="val 9951"/>
            </a:avLst>
          </a:prstGeom>
          <a:noFill/>
          <a:ln w="28575" cap="rnd">
            <a:solidFill>
              <a:srgbClr val="2E75B6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원호 79"/>
          <p:cNvSpPr/>
          <p:nvPr/>
        </p:nvSpPr>
        <p:spPr>
          <a:xfrm>
            <a:off x="1731927" y="2366034"/>
            <a:ext cx="2603311" cy="2603311"/>
          </a:xfrm>
          <a:prstGeom prst="arc">
            <a:avLst>
              <a:gd name="adj1" fmla="val 18796504"/>
              <a:gd name="adj2" fmla="val 16200000"/>
            </a:avLst>
          </a:prstGeom>
          <a:noFill/>
          <a:ln w="200025" cap="rnd">
            <a:solidFill>
              <a:srgbClr val="DAE3F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25696" y="3238340"/>
            <a:ext cx="13901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예상 </a:t>
            </a:r>
            <a:r>
              <a:rPr lang="ko-KR" altLang="en-US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적정률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87 % 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9" name="모서리가 둥근 사각형 설명선 88"/>
          <p:cNvSpPr/>
          <p:nvPr/>
        </p:nvSpPr>
        <p:spPr>
          <a:xfrm>
            <a:off x="898488" y="4523757"/>
            <a:ext cx="833438" cy="506468"/>
          </a:xfrm>
          <a:prstGeom prst="wedgeRoundRectCallout">
            <a:avLst>
              <a:gd name="adj1" fmla="val 83170"/>
              <a:gd name="adj2" fmla="val -71383"/>
              <a:gd name="adj3" fmla="val 16667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FFFF"/>
                </a:solidFill>
              </a:rPr>
              <a:t>87</a:t>
            </a:r>
            <a:r>
              <a:rPr lang="en-US" altLang="ko-KR" sz="1100" dirty="0" smtClean="0">
                <a:solidFill>
                  <a:srgbClr val="FFFFFF"/>
                </a:solidFill>
              </a:rPr>
              <a:t>%</a:t>
            </a:r>
            <a:endParaRPr lang="ko-KR" altLang="en-US" sz="1100" dirty="0">
              <a:solidFill>
                <a:srgbClr val="FFFFFF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054320" y="2534291"/>
            <a:ext cx="3600000" cy="377708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rgbClr val="2E75B6"/>
                </a:solidFill>
              </a:rPr>
              <a:t>100%</a:t>
            </a:r>
            <a:endParaRPr lang="ko-KR" altLang="en-US" sz="1100" dirty="0">
              <a:solidFill>
                <a:srgbClr val="2E75B6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081608" y="2611912"/>
            <a:ext cx="1970049" cy="288000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rgbClr val="2E75B6"/>
                </a:solidFill>
              </a:rPr>
              <a:t>Predict Data</a:t>
            </a:r>
            <a:endParaRPr lang="ko-KR" altLang="en-US" sz="1000" b="1" dirty="0">
              <a:solidFill>
                <a:srgbClr val="2E75B6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054320" y="3399560"/>
            <a:ext cx="3600000" cy="377708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rgbClr val="2E75B6"/>
                </a:solidFill>
              </a:rPr>
              <a:t>150%</a:t>
            </a:r>
            <a:endParaRPr lang="ko-KR" altLang="en-US" sz="1100" dirty="0">
              <a:solidFill>
                <a:srgbClr val="2E75B6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081608" y="3477181"/>
            <a:ext cx="2679266" cy="288000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rgbClr val="2E75B6"/>
                </a:solidFill>
              </a:rPr>
              <a:t>Proba</a:t>
            </a:r>
            <a:r>
              <a:rPr lang="en-US" altLang="ko-KR" sz="1000" b="1" dirty="0" smtClean="0">
                <a:solidFill>
                  <a:srgbClr val="2E75B6"/>
                </a:solidFill>
              </a:rPr>
              <a:t> Data</a:t>
            </a:r>
            <a:endParaRPr lang="ko-KR" altLang="en-US" sz="1000" b="1" dirty="0">
              <a:solidFill>
                <a:srgbClr val="2E75B6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054320" y="4235801"/>
            <a:ext cx="3600000" cy="377708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100" dirty="0">
              <a:solidFill>
                <a:srgbClr val="2E75B6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081607" y="4313422"/>
            <a:ext cx="2679267" cy="288000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rgbClr val="2E75B6"/>
                </a:solidFill>
              </a:rPr>
              <a:t>최종 예측 답안지</a:t>
            </a:r>
            <a:endParaRPr lang="ko-KR" altLang="en-US" sz="1000" b="1" dirty="0">
              <a:solidFill>
                <a:srgbClr val="2E75B6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823383" y="4096717"/>
            <a:ext cx="3248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지연 여부는 최종 예측 답안지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 &gt; 2 , ‘Y’ 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지연 확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률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최종 예측 답안지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 * 12;  X &lt;100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823383" y="2484414"/>
            <a:ext cx="25860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Predict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기준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823383" y="3399560"/>
            <a:ext cx="34226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Proba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가산치를 줌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덧셈 기호 2"/>
          <p:cNvSpPr/>
          <p:nvPr/>
        </p:nvSpPr>
        <p:spPr>
          <a:xfrm>
            <a:off x="6632277" y="2974290"/>
            <a:ext cx="419380" cy="343601"/>
          </a:xfrm>
          <a:prstGeom prst="mathPl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등호 3"/>
          <p:cNvSpPr/>
          <p:nvPr/>
        </p:nvSpPr>
        <p:spPr>
          <a:xfrm rot="5400000">
            <a:off x="6729421" y="3821626"/>
            <a:ext cx="301607" cy="389028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3347044" y="155509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81350" y="1863725"/>
            <a:ext cx="6172200" cy="2568575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634105" y="155509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Big Contest </a:t>
            </a:r>
            <a:r>
              <a:rPr lang="en-US" altLang="ko-KR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Futures League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8921750" y="144462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908230" y="2416467"/>
            <a:ext cx="4718440" cy="1604123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bg1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50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Thank You</a:t>
            </a:r>
            <a:endParaRPr lang="en-US" altLang="ko-KR" sz="50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6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진행 과정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52713" y="3478832"/>
            <a:ext cx="1721223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데이터 파악 및 선정</a:t>
              </a:r>
              <a:r>
                <a:rPr lang="en-US" altLang="ko-KR" sz="1050" b="1" dirty="0" smtClean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80032" y="4110082"/>
            <a:ext cx="252114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핵심 요점 파악 및 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활용 방안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활용 범위 선정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80" y="1790971"/>
            <a:ext cx="1058358" cy="10583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47" y="1791542"/>
            <a:ext cx="1057787" cy="10577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50" y="1794389"/>
            <a:ext cx="1054940" cy="1054940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4033302" y="3478832"/>
            <a:ext cx="1323935" cy="372052"/>
            <a:chOff x="1635164" y="2479457"/>
            <a:chExt cx="1323935" cy="372052"/>
          </a:xfrm>
        </p:grpSpPr>
        <p:sp>
          <p:nvSpPr>
            <p:cNvPr id="4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4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전처리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01174" y="4110082"/>
            <a:ext cx="2930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분석 모델에 맞춰 데이터 형식을 변경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기본적으로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Pandas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사용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LabelEncoder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 One-hot-encoding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6677955" y="3478832"/>
            <a:ext cx="1543962" cy="372052"/>
            <a:chOff x="1635164" y="2479457"/>
            <a:chExt cx="1323935" cy="372052"/>
          </a:xfrm>
        </p:grpSpPr>
        <p:sp>
          <p:nvSpPr>
            <p:cNvPr id="52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3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최적의 모델 선정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064250" y="4110082"/>
            <a:ext cx="2987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기반의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Sklearn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이용한 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분석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9542634" y="3478832"/>
            <a:ext cx="1323935" cy="372052"/>
            <a:chOff x="1635164" y="2479457"/>
            <a:chExt cx="1323935" cy="372052"/>
          </a:xfrm>
        </p:grpSpPr>
        <p:sp>
          <p:nvSpPr>
            <p:cNvPr id="56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7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모델 적용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8944030" y="4110082"/>
            <a:ext cx="25211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최적의 모델을 데이터에 적용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5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091250" y="542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444010" y="542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3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795174" y="542337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4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090390" y="542337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5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6856900" y="5421966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6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161512" y="542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7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477870" y="542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8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764670" y="5423519"/>
            <a:ext cx="180000" cy="180000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5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626003" y="542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6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938146" y="542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7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284072" y="542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8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626214" y="542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5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315254" y="542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6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604859" y="542351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7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901584" y="542351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8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193516" y="542351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54" y="1790971"/>
            <a:ext cx="1056646" cy="10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파악 및 선정 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813783" y="1472494"/>
            <a:ext cx="1973371" cy="518881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4472C4">
                      <a:lumMod val="75000"/>
                    </a:srgbClr>
                  </a:solidFill>
                </a:rPr>
                <a:t>AFSNT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775167" y="1490703"/>
            <a:ext cx="2022789" cy="518881"/>
            <a:chOff x="1635164" y="2479457"/>
            <a:chExt cx="1323935" cy="372052"/>
          </a:xfrm>
        </p:grpSpPr>
        <p:sp>
          <p:nvSpPr>
            <p:cNvPr id="6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62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AFSNT_DLY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73323"/>
              </p:ext>
            </p:extLst>
          </p:nvPr>
        </p:nvGraphicFramePr>
        <p:xfrm>
          <a:off x="1635166" y="2282721"/>
          <a:ext cx="8369448" cy="374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347"/>
                <a:gridCol w="393332"/>
                <a:gridCol w="2644129"/>
                <a:gridCol w="368394"/>
                <a:gridCol w="2518246"/>
              </a:tblGrid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비행기 및 항공사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비행기 및 항공사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비행기 및 항공사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날짜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날짜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날짜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지연 및 결항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비행기별 운행 요일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지연 여부 및 예측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4762480" y="1454285"/>
            <a:ext cx="1973371" cy="518881"/>
            <a:chOff x="1635164" y="2479457"/>
            <a:chExt cx="1323935" cy="372052"/>
          </a:xfrm>
        </p:grpSpPr>
        <p:sp>
          <p:nvSpPr>
            <p:cNvPr id="1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6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4472C4">
                      <a:lumMod val="75000"/>
                    </a:srgbClr>
                  </a:solidFill>
                </a:rPr>
                <a:t>AFSNT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파악 및 선정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166789" y="1194548"/>
            <a:ext cx="1521752" cy="372052"/>
            <a:chOff x="1635164" y="2479457"/>
            <a:chExt cx="1323935" cy="372052"/>
          </a:xfrm>
        </p:grpSpPr>
        <p:sp>
          <p:nvSpPr>
            <p:cNvPr id="5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연</a:t>
              </a:r>
              <a:r>
                <a:rPr lang="en-US" altLang="ko-KR" sz="1050" b="1" dirty="0" smtClean="0">
                  <a:solidFill>
                    <a:srgbClr val="4472C4">
                      <a:lumMod val="75000"/>
                    </a:srgbClr>
                  </a:solidFill>
                </a:rPr>
                <a:t>/</a:t>
              </a:r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월</a:t>
              </a:r>
              <a:r>
                <a:rPr lang="en-US" altLang="ko-KR" sz="1050" b="1" dirty="0" smtClean="0">
                  <a:solidFill>
                    <a:srgbClr val="4472C4">
                      <a:lumMod val="75000"/>
                    </a:srgbClr>
                  </a:solidFill>
                </a:rPr>
                <a:t>/</a:t>
              </a:r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일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81216" y="1710353"/>
            <a:ext cx="45729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월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같은 반복되는 특성의 상관이 매우 떨어진다고 판단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월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 대신 요일만 사용하기로 결정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1462405" y="3583457"/>
            <a:ext cx="1521752" cy="372052"/>
            <a:chOff x="1635164" y="2479457"/>
            <a:chExt cx="1323935" cy="372052"/>
          </a:xfrm>
        </p:grpSpPr>
        <p:sp>
          <p:nvSpPr>
            <p:cNvPr id="9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9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비행기별 </a:t>
              </a:r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날</a:t>
              </a:r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짜</a:t>
              </a:r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 및 계획시간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155839" y="3640864"/>
            <a:ext cx="1521752" cy="372052"/>
            <a:chOff x="1635164" y="2479457"/>
            <a:chExt cx="1323935" cy="372052"/>
          </a:xfrm>
        </p:grpSpPr>
        <p:sp>
          <p:nvSpPr>
            <p:cNvPr id="96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97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계획 </a:t>
              </a:r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시간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462406" y="1135422"/>
            <a:ext cx="1521752" cy="372052"/>
            <a:chOff x="1635164" y="2479457"/>
            <a:chExt cx="1323935" cy="372052"/>
          </a:xfrm>
        </p:grpSpPr>
        <p:sp>
          <p:nvSpPr>
            <p:cNvPr id="9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0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rgbClr val="4472C4">
                      <a:lumMod val="75000"/>
                    </a:srgbClr>
                  </a:solidFill>
                </a:rPr>
                <a:t>날씨관련 지연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6217707" y="4397679"/>
            <a:ext cx="46379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계획 시간의 경우 날씨에 관련된 지연여부의 중요도가 높다고 판단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날씨에 대한 분석은 하지 않을 것이기 때문에 사용하지 않기로 결정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462405" y="1777230"/>
            <a:ext cx="43924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날씨관련 지연은 사용하지 않음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(A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시작하는 지연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한달 후의 날씨 예측에 대한 불확실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비행기에 의한 지연에 비해  비중에 비해 매우 적음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462405" y="4228403"/>
            <a:ext cx="44773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비행기에 속해 있는 요일 및 계획시간에 대한 데이터를 사용하지 않기로 결정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모든 데이터의 속성은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AFSNT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ko-KR" altLang="en-US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편명에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전부 들어가  있다고 판단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파악 및 선정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497663" y="1490703"/>
            <a:ext cx="1973371" cy="518881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4472C4">
                      <a:lumMod val="75000"/>
                    </a:srgbClr>
                  </a:solidFill>
                </a:rPr>
                <a:t>AFSNT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506226" y="1490703"/>
            <a:ext cx="2022789" cy="518881"/>
            <a:chOff x="1635164" y="2479457"/>
            <a:chExt cx="1323935" cy="372052"/>
          </a:xfrm>
        </p:grpSpPr>
        <p:sp>
          <p:nvSpPr>
            <p:cNvPr id="6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62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AFSNT_DLY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00973"/>
              </p:ext>
            </p:extLst>
          </p:nvPr>
        </p:nvGraphicFramePr>
        <p:xfrm>
          <a:off x="1783700" y="2282721"/>
          <a:ext cx="8561100" cy="374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335"/>
                <a:gridCol w="613912"/>
                <a:gridCol w="208280"/>
                <a:gridCol w="591670"/>
                <a:gridCol w="3605903"/>
              </a:tblGrid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비행기 및 항공사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(ARP, ODP, FLO, FLT)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4472C4">
                              <a:lumMod val="75000"/>
                            </a:srgbClr>
                          </a:solidFill>
                        </a:rPr>
                        <a:t>AFSNT</a:t>
                      </a:r>
                      <a:r>
                        <a:rPr lang="en-US" altLang="ko-KR" sz="1400" b="1" baseline="0" dirty="0" smtClean="0">
                          <a:solidFill>
                            <a:srgbClr val="4472C4">
                              <a:lumMod val="75000"/>
                            </a:srgbClr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rgbClr val="4472C4">
                              <a:lumMod val="75000"/>
                            </a:srgbClr>
                          </a:solidFill>
                        </a:rPr>
                        <a:t>의 </a:t>
                      </a:r>
                      <a:r>
                        <a:rPr lang="en-US" altLang="ko-KR" sz="1400" b="1" baseline="0" dirty="0" smtClean="0">
                          <a:solidFill>
                            <a:srgbClr val="4472C4">
                              <a:lumMod val="75000"/>
                            </a:srgbClr>
                          </a:solidFill>
                        </a:rPr>
                        <a:t>Columns</a:t>
                      </a:r>
                      <a:endParaRPr lang="en-US" altLang="ko-KR" sz="1400" b="1" dirty="0">
                        <a:solidFill>
                          <a:srgbClr val="4472C4">
                            <a:lumMod val="75000"/>
                          </a:srgb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요일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(SDT_DY)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지연 여부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(DLY)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이착륙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(AOD)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지연 예측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(DLY_RATE)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3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</a:t>
            </a:r>
            <a:r>
              <a:rPr lang="ko-KR" altLang="en-US" sz="2800" b="1" ker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리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256351" y="4627156"/>
            <a:ext cx="5157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/>
              <a:t>머신러닝을</a:t>
            </a:r>
            <a:r>
              <a:rPr lang="ko-KR" altLang="en-US" sz="1200" dirty="0" smtClean="0"/>
              <a:t> 돌리기 위한 형식을 맞추는 과정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 smtClean="0"/>
              <a:t>LabelEncoder</a:t>
            </a:r>
            <a:r>
              <a:rPr lang="en-US" altLang="ko-KR" sz="1200" dirty="0" smtClean="0"/>
              <a:t> ,  One-hot-encoding </a:t>
            </a:r>
            <a:r>
              <a:rPr lang="ko-KR" altLang="en-US" sz="1200" dirty="0" smtClean="0"/>
              <a:t>등의 기술을 사용하여 전처리 진행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840112" y="1150772"/>
            <a:ext cx="335429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필요한 데이터만 남겨 놓기 위한 전처리</a:t>
            </a:r>
            <a:endParaRPr lang="ko-KR" altLang="en-US" sz="14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018520" y="4637998"/>
            <a:ext cx="4888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필요 없는 데이터를 날리고 필요 있는 데이터만 선별 하는 과정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Pandas </a:t>
            </a:r>
            <a:r>
              <a:rPr lang="ko-KR" altLang="en-US" sz="1200" dirty="0" smtClean="0"/>
              <a:t>를 주축으로 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Boolean indexing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map </a:t>
            </a:r>
            <a:r>
              <a:rPr lang="ko-KR" altLang="en-US" sz="1200" dirty="0" smtClean="0"/>
              <a:t>함수를 이용하여 </a:t>
            </a:r>
            <a:r>
              <a:rPr lang="ko-KR" altLang="en-US" sz="1200" dirty="0" err="1" smtClean="0"/>
              <a:t>전처리를</a:t>
            </a:r>
            <a:r>
              <a:rPr lang="ko-KR" altLang="en-US" sz="1200" dirty="0" smtClean="0"/>
              <a:t> 진행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0" y="1749538"/>
            <a:ext cx="4834486" cy="2268838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102394" y="1150772"/>
            <a:ext cx="335429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분석 모델 형식에 맞게 전처리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51" y="1749539"/>
            <a:ext cx="4793289" cy="22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최적의 </a:t>
            </a:r>
            <a:r>
              <a:rPr lang="ko-KR" altLang="en-US" sz="2800" b="1" kern="0" dirty="0" smtClean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 선정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82188" y="1892292"/>
            <a:ext cx="1323935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rgbClr val="4472C4">
                      <a:lumMod val="75000"/>
                    </a:srgbClr>
                  </a:solidFill>
                </a:rPr>
                <a:t>RandomForestClassifier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382188" y="2428219"/>
            <a:ext cx="16914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매개변수 조정 </a:t>
            </a:r>
            <a:r>
              <a:rPr lang="en-US" altLang="ko-KR" sz="1000" dirty="0" smtClean="0"/>
              <a:t>X</a:t>
            </a:r>
            <a:endParaRPr lang="en-US" altLang="ko-KR" sz="10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코어 비례해서 속도 </a:t>
            </a:r>
            <a:r>
              <a:rPr lang="en-US" altLang="ko-KR" sz="1000" dirty="0" smtClean="0"/>
              <a:t>Up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고차원 데이터 </a:t>
            </a:r>
            <a:r>
              <a:rPr lang="en-US" altLang="ko-KR" sz="1000" dirty="0" smtClean="0"/>
              <a:t>X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/>
              <a:t>과대적합되는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경향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sp>
        <p:nvSpPr>
          <p:cNvPr id="110" name="직사각형 109"/>
          <p:cNvSpPr/>
          <p:nvPr/>
        </p:nvSpPr>
        <p:spPr>
          <a:xfrm>
            <a:off x="4469748" y="5136162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11" name="Group 28"/>
          <p:cNvGrpSpPr>
            <a:grpSpLocks noChangeAspect="1"/>
          </p:cNvGrpSpPr>
          <p:nvPr/>
        </p:nvGrpSpPr>
        <p:grpSpPr bwMode="auto">
          <a:xfrm>
            <a:off x="4746291" y="4631490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4474262" y="4079314"/>
            <a:ext cx="11510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2E75B6"/>
                </a:solidFill>
              </a:rPr>
              <a:t>87.6</a:t>
            </a:r>
            <a:r>
              <a:rPr lang="en-US" altLang="ko-KR" sz="1600" b="1" dirty="0" smtClean="0">
                <a:solidFill>
                  <a:srgbClr val="2E75B6"/>
                </a:solidFill>
              </a:rPr>
              <a:t>%</a:t>
            </a:r>
          </a:p>
        </p:txBody>
      </p:sp>
      <p:grpSp>
        <p:nvGrpSpPr>
          <p:cNvPr id="128" name="그룹 127"/>
          <p:cNvGrpSpPr/>
          <p:nvPr/>
        </p:nvGrpSpPr>
        <p:grpSpPr>
          <a:xfrm>
            <a:off x="6069097" y="1879007"/>
            <a:ext cx="1323935" cy="372052"/>
            <a:chOff x="1635164" y="2479457"/>
            <a:chExt cx="1323935" cy="372052"/>
          </a:xfrm>
        </p:grpSpPr>
        <p:sp>
          <p:nvSpPr>
            <p:cNvPr id="12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3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 smtClean="0">
                  <a:solidFill>
                    <a:srgbClr val="4472C4">
                      <a:lumMod val="75000"/>
                    </a:srgbClr>
                  </a:solidFill>
                </a:rPr>
                <a:t>GradientBoostingClassifier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6076781" y="2414934"/>
            <a:ext cx="147348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스케일을 </a:t>
            </a:r>
            <a:r>
              <a:rPr lang="ko-KR" altLang="en-US" sz="1000" dirty="0"/>
              <a:t>조정 </a:t>
            </a:r>
            <a:r>
              <a:rPr lang="en-US" altLang="ko-KR" sz="1000" dirty="0" smtClean="0"/>
              <a:t>X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연속적인 특성 가능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학습시간이 김</a:t>
            </a:r>
            <a:endParaRPr lang="en-US" altLang="ko-KR" sz="10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매개변수 조정</a:t>
            </a:r>
            <a:r>
              <a:rPr lang="en-US" altLang="ko-KR" sz="1000" dirty="0" smtClean="0"/>
              <a:t> O</a:t>
            </a:r>
            <a:endParaRPr lang="en-US" altLang="ko-KR" sz="1000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7708583" y="1891615"/>
            <a:ext cx="1323935" cy="372052"/>
            <a:chOff x="1635164" y="2479457"/>
            <a:chExt cx="1323935" cy="372052"/>
          </a:xfrm>
        </p:grpSpPr>
        <p:sp>
          <p:nvSpPr>
            <p:cNvPr id="14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4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rgbClr val="4472C4">
                      <a:lumMod val="75000"/>
                    </a:srgbClr>
                  </a:solidFill>
                </a:rPr>
                <a:t>MLPClassifier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142" name="직사각형 141"/>
          <p:cNvSpPr/>
          <p:nvPr/>
        </p:nvSpPr>
        <p:spPr>
          <a:xfrm>
            <a:off x="7708583" y="2427542"/>
            <a:ext cx="1635384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데이터의 정보 추출 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성능이 좋다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학습시간이 김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세밀한 전처리 과정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9411727" y="1879007"/>
            <a:ext cx="1323935" cy="372052"/>
            <a:chOff x="1635164" y="2479457"/>
            <a:chExt cx="1323935" cy="372052"/>
          </a:xfrm>
        </p:grpSpPr>
        <p:sp>
          <p:nvSpPr>
            <p:cNvPr id="15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52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Perceptron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153" name="직사각형 152"/>
          <p:cNvSpPr/>
          <p:nvPr/>
        </p:nvSpPr>
        <p:spPr>
          <a:xfrm>
            <a:off x="9411727" y="2414934"/>
            <a:ext cx="177644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/>
              <a:t>multi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layer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MLP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/>
              <a:t>MLP</a:t>
            </a:r>
            <a:r>
              <a:rPr lang="ko-KR" altLang="en-US" sz="1100" dirty="0" smtClean="0"/>
              <a:t>의 기본 베이스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/>
              <a:t>MLP</a:t>
            </a:r>
            <a:r>
              <a:rPr lang="ko-KR" altLang="en-US" sz="1100" dirty="0" smtClean="0"/>
              <a:t>보다 성능 </a:t>
            </a:r>
            <a:r>
              <a:rPr lang="en-US" altLang="ko-KR" sz="1100" dirty="0" smtClean="0"/>
              <a:t>X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단계별 패턴 훈련 불가</a:t>
            </a:r>
            <a:endParaRPr lang="en-US" altLang="ko-KR" sz="1100" dirty="0"/>
          </a:p>
        </p:txBody>
      </p:sp>
      <p:sp>
        <p:nvSpPr>
          <p:cNvPr id="154" name="직사각형 153"/>
          <p:cNvSpPr/>
          <p:nvPr/>
        </p:nvSpPr>
        <p:spPr>
          <a:xfrm>
            <a:off x="10235284" y="512287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935273" y="1892292"/>
            <a:ext cx="1323935" cy="372052"/>
            <a:chOff x="1635164" y="2479457"/>
            <a:chExt cx="1323935" cy="372052"/>
          </a:xfrm>
        </p:grpSpPr>
        <p:sp>
          <p:nvSpPr>
            <p:cNvPr id="5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 smtClean="0">
                  <a:solidFill>
                    <a:srgbClr val="4472C4">
                      <a:lumMod val="75000"/>
                    </a:srgbClr>
                  </a:solidFill>
                </a:rPr>
                <a:t>Kneighbors</a:t>
              </a:r>
              <a:endParaRPr lang="en-US" altLang="ko-KR" sz="1050" b="1" dirty="0" smtClean="0">
                <a:solidFill>
                  <a:srgbClr val="4472C4">
                    <a:lumMod val="75000"/>
                  </a:srgbClr>
                </a:solidFill>
              </a:endParaRPr>
            </a:p>
            <a:p>
              <a:pPr algn="ctr"/>
              <a:r>
                <a:rPr lang="en-US" altLang="ko-KR" sz="1050" b="1" dirty="0" smtClean="0">
                  <a:solidFill>
                    <a:srgbClr val="4472C4">
                      <a:lumMod val="75000"/>
                    </a:srgbClr>
                  </a:solidFill>
                </a:rPr>
                <a:t>Classifier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935273" y="2428219"/>
            <a:ext cx="147348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직관적인 이해 가능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학습시간 짧음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메모리 소모 큼</a:t>
            </a:r>
            <a:endParaRPr lang="en-US" altLang="ko-KR" sz="10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총 소요시간 김</a:t>
            </a:r>
            <a:endParaRPr lang="en-US" altLang="ko-KR" sz="10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644495" y="1879236"/>
            <a:ext cx="1323935" cy="372052"/>
            <a:chOff x="1635164" y="2479457"/>
            <a:chExt cx="1323935" cy="372052"/>
          </a:xfrm>
        </p:grpSpPr>
        <p:sp>
          <p:nvSpPr>
            <p:cNvPr id="67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6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 smtClean="0">
                  <a:solidFill>
                    <a:srgbClr val="4472C4">
                      <a:lumMod val="75000"/>
                    </a:srgbClr>
                  </a:solidFill>
                </a:rPr>
                <a:t>DecisionTree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644495" y="2415163"/>
            <a:ext cx="16017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이해하기 쉬운 시각화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스케일에 구애 </a:t>
            </a:r>
            <a:r>
              <a:rPr lang="en-US" altLang="ko-KR" sz="1000" dirty="0"/>
              <a:t>X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과대적합되는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경향</a:t>
            </a:r>
            <a:endParaRPr lang="en-US" altLang="ko-KR" sz="10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일반화 성능 안 좋음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sp>
        <p:nvSpPr>
          <p:cNvPr id="125" name="원호 124"/>
          <p:cNvSpPr/>
          <p:nvPr/>
        </p:nvSpPr>
        <p:spPr>
          <a:xfrm>
            <a:off x="4474262" y="4556713"/>
            <a:ext cx="1081358" cy="1025120"/>
          </a:xfrm>
          <a:prstGeom prst="arc">
            <a:avLst>
              <a:gd name="adj1" fmla="val 16200000"/>
              <a:gd name="adj2" fmla="val 12609101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4474262" y="4527757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5" name="Group 28"/>
          <p:cNvGrpSpPr>
            <a:grpSpLocks noChangeAspect="1"/>
          </p:cNvGrpSpPr>
          <p:nvPr/>
        </p:nvGrpSpPr>
        <p:grpSpPr bwMode="auto">
          <a:xfrm>
            <a:off x="1207302" y="4631490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35273" y="4071328"/>
            <a:ext cx="11510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2E75B6"/>
                </a:solidFill>
              </a:rPr>
              <a:t>87.7</a:t>
            </a:r>
            <a:r>
              <a:rPr lang="en-US" altLang="ko-KR" sz="1600" b="1" dirty="0" smtClean="0">
                <a:solidFill>
                  <a:srgbClr val="2E75B6"/>
                </a:solidFill>
              </a:rPr>
              <a:t>%</a:t>
            </a:r>
          </a:p>
        </p:txBody>
      </p:sp>
      <p:sp>
        <p:nvSpPr>
          <p:cNvPr id="79" name="원호 78"/>
          <p:cNvSpPr/>
          <p:nvPr/>
        </p:nvSpPr>
        <p:spPr>
          <a:xfrm>
            <a:off x="935273" y="4556713"/>
            <a:ext cx="1081358" cy="1025120"/>
          </a:xfrm>
          <a:prstGeom prst="arc">
            <a:avLst>
              <a:gd name="adj1" fmla="val 16200000"/>
              <a:gd name="adj2" fmla="val 12609101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935273" y="4527757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3" name="Group 28"/>
          <p:cNvGrpSpPr>
            <a:grpSpLocks noChangeAspect="1"/>
          </p:cNvGrpSpPr>
          <p:nvPr/>
        </p:nvGrpSpPr>
        <p:grpSpPr bwMode="auto">
          <a:xfrm>
            <a:off x="2919552" y="4632167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84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647523" y="4072005"/>
            <a:ext cx="11510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2E75B6"/>
                </a:solidFill>
              </a:rPr>
              <a:t>87.6</a:t>
            </a:r>
            <a:r>
              <a:rPr lang="en-US" altLang="ko-KR" sz="1600" b="1" dirty="0" smtClean="0">
                <a:solidFill>
                  <a:srgbClr val="2E75B6"/>
                </a:solidFill>
              </a:rPr>
              <a:t>%</a:t>
            </a:r>
          </a:p>
        </p:txBody>
      </p:sp>
      <p:sp>
        <p:nvSpPr>
          <p:cNvPr id="87" name="원호 86"/>
          <p:cNvSpPr/>
          <p:nvPr/>
        </p:nvSpPr>
        <p:spPr>
          <a:xfrm>
            <a:off x="2647523" y="4557390"/>
            <a:ext cx="1081358" cy="1025120"/>
          </a:xfrm>
          <a:prstGeom prst="arc">
            <a:avLst>
              <a:gd name="adj1" fmla="val 16200000"/>
              <a:gd name="adj2" fmla="val 12609101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647523" y="4528434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9" name="Group 28"/>
          <p:cNvGrpSpPr>
            <a:grpSpLocks noChangeAspect="1"/>
          </p:cNvGrpSpPr>
          <p:nvPr/>
        </p:nvGrpSpPr>
        <p:grpSpPr bwMode="auto">
          <a:xfrm>
            <a:off x="6433200" y="4631490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9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161171" y="4071328"/>
            <a:ext cx="11510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2E75B6"/>
                </a:solidFill>
              </a:rPr>
              <a:t>87.7</a:t>
            </a:r>
            <a:r>
              <a:rPr lang="en-US" altLang="ko-KR" sz="1600" b="1" dirty="0" smtClean="0">
                <a:solidFill>
                  <a:srgbClr val="2E75B6"/>
                </a:solidFill>
              </a:rPr>
              <a:t>%</a:t>
            </a:r>
          </a:p>
        </p:txBody>
      </p:sp>
      <p:sp>
        <p:nvSpPr>
          <p:cNvPr id="93" name="원호 92"/>
          <p:cNvSpPr/>
          <p:nvPr/>
        </p:nvSpPr>
        <p:spPr>
          <a:xfrm>
            <a:off x="6161171" y="4556713"/>
            <a:ext cx="1081358" cy="1025120"/>
          </a:xfrm>
          <a:prstGeom prst="arc">
            <a:avLst>
              <a:gd name="adj1" fmla="val 16200000"/>
              <a:gd name="adj2" fmla="val 12609101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6161171" y="4527757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95" name="Group 28"/>
          <p:cNvGrpSpPr>
            <a:grpSpLocks noChangeAspect="1"/>
          </p:cNvGrpSpPr>
          <p:nvPr/>
        </p:nvGrpSpPr>
        <p:grpSpPr bwMode="auto">
          <a:xfrm>
            <a:off x="8072686" y="4602534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9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00657" y="4042372"/>
            <a:ext cx="11510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2E75B6"/>
                </a:solidFill>
              </a:rPr>
              <a:t>87.6</a:t>
            </a:r>
            <a:r>
              <a:rPr lang="en-US" altLang="ko-KR" sz="1600" b="1" dirty="0" smtClean="0">
                <a:solidFill>
                  <a:srgbClr val="2E75B6"/>
                </a:solidFill>
              </a:rPr>
              <a:t>%</a:t>
            </a:r>
          </a:p>
        </p:txBody>
      </p:sp>
      <p:sp>
        <p:nvSpPr>
          <p:cNvPr id="99" name="원호 98"/>
          <p:cNvSpPr/>
          <p:nvPr/>
        </p:nvSpPr>
        <p:spPr>
          <a:xfrm>
            <a:off x="7800657" y="4527757"/>
            <a:ext cx="1081358" cy="1025120"/>
          </a:xfrm>
          <a:prstGeom prst="arc">
            <a:avLst>
              <a:gd name="adj1" fmla="val 16200000"/>
              <a:gd name="adj2" fmla="val 12609101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7800657" y="4498801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01" name="Group 28"/>
          <p:cNvGrpSpPr>
            <a:grpSpLocks noChangeAspect="1"/>
          </p:cNvGrpSpPr>
          <p:nvPr/>
        </p:nvGrpSpPr>
        <p:grpSpPr bwMode="auto">
          <a:xfrm>
            <a:off x="9775830" y="4631490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503801" y="4071328"/>
            <a:ext cx="11510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2E75B6"/>
                </a:solidFill>
              </a:rPr>
              <a:t>87.5</a:t>
            </a:r>
            <a:r>
              <a:rPr lang="en-US" altLang="ko-KR" sz="1600" b="1" dirty="0" smtClean="0">
                <a:solidFill>
                  <a:srgbClr val="2E75B6"/>
                </a:solidFill>
              </a:rPr>
              <a:t>%</a:t>
            </a:r>
          </a:p>
        </p:txBody>
      </p:sp>
      <p:sp>
        <p:nvSpPr>
          <p:cNvPr id="105" name="원호 104"/>
          <p:cNvSpPr/>
          <p:nvPr/>
        </p:nvSpPr>
        <p:spPr>
          <a:xfrm>
            <a:off x="9503801" y="4556713"/>
            <a:ext cx="1081358" cy="1025120"/>
          </a:xfrm>
          <a:prstGeom prst="arc">
            <a:avLst>
              <a:gd name="adj1" fmla="val 16200000"/>
              <a:gd name="adj2" fmla="val 12609101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503801" y="4527757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최적의 모델 선정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256351" y="4637997"/>
            <a:ext cx="515732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 smtClean="0"/>
              <a:t>Cross_val_score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을 통해 여러 가지 </a:t>
            </a:r>
            <a:r>
              <a:rPr lang="en-US" altLang="ko-KR" sz="1200" dirty="0" smtClean="0"/>
              <a:t>train </a:t>
            </a:r>
            <a:r>
              <a:rPr lang="ko-KR" altLang="en-US" sz="1200" dirty="0" smtClean="0"/>
              <a:t>값에 대한 검증을 실시함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840112" y="1150772"/>
            <a:ext cx="335429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최적의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찾기</a:t>
            </a:r>
            <a:endParaRPr lang="ko-KR" altLang="en-US" sz="14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018520" y="4637998"/>
            <a:ext cx="488890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 smtClean="0"/>
              <a:t>GridSearch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이용하여 해당 모델의 가장 적합한 </a:t>
            </a:r>
            <a:r>
              <a:rPr lang="ko-KR" altLang="en-US" sz="1200" dirty="0" err="1" smtClean="0"/>
              <a:t>파라미터를</a:t>
            </a:r>
            <a:r>
              <a:rPr lang="ko-KR" altLang="en-US" sz="1200" dirty="0" smtClean="0"/>
              <a:t> 찾음</a:t>
            </a:r>
            <a:endParaRPr lang="ko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102394" y="1150772"/>
            <a:ext cx="335429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 smtClean="0"/>
              <a:t>Cross_val_score</a:t>
            </a:r>
            <a:r>
              <a:rPr lang="ko-KR" altLang="en-US" sz="1400" b="1" dirty="0" smtClean="0"/>
              <a:t>을 통한 검증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2" y="1749539"/>
            <a:ext cx="4867955" cy="21148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65" y="1842632"/>
            <a:ext cx="5349807" cy="9643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0" y="2911386"/>
            <a:ext cx="534942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최적의 모델 선정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256351" y="4786948"/>
            <a:ext cx="515732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모델이 예측한 정답지를 모두 합쳐서 예측 정답지를 </a:t>
            </a:r>
            <a:r>
              <a:rPr lang="ko-KR" altLang="en-US" sz="1200" dirty="0" err="1" smtClean="0"/>
              <a:t>만듬</a:t>
            </a:r>
            <a:endParaRPr lang="en-US" altLang="ko-KR" sz="1200" dirty="0" smtClean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840112" y="1150772"/>
            <a:ext cx="335429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 smtClean="0"/>
              <a:t>Proba</a:t>
            </a:r>
            <a:r>
              <a:rPr lang="ko-KR" altLang="en-US" sz="1400" b="1" dirty="0" smtClean="0"/>
              <a:t>를 이용한 </a:t>
            </a:r>
            <a:r>
              <a:rPr lang="ko-KR" altLang="en-US" sz="1400" b="1" dirty="0" err="1" smtClean="0"/>
              <a:t>가치있는</a:t>
            </a:r>
            <a:r>
              <a:rPr lang="ko-KR" altLang="en-US" sz="1400" b="1" dirty="0" smtClean="0"/>
              <a:t> 데이터 찾기</a:t>
            </a:r>
            <a:endParaRPr lang="ko-KR" altLang="en-US" sz="14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94350" y="4804806"/>
            <a:ext cx="488890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 smtClean="0"/>
              <a:t>Proba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함수를 통해 해당 모델에서 가장 정확한 값을 산출함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102394" y="1150772"/>
            <a:ext cx="335429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Predict</a:t>
            </a:r>
            <a:r>
              <a:rPr lang="ko-KR" altLang="en-US" sz="1400" b="1" dirty="0" smtClean="0"/>
              <a:t>를 통한 정답지 추출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0" y="1597102"/>
            <a:ext cx="5113075" cy="695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0" y="2324796"/>
            <a:ext cx="5113075" cy="21370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13" y="2029338"/>
            <a:ext cx="4991797" cy="8859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13" y="3256936"/>
            <a:ext cx="4991797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519</Words>
  <Application>Microsoft Office PowerPoint</Application>
  <PresentationFormat>사용자 지정</PresentationFormat>
  <Paragraphs>156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배현지</cp:lastModifiedBy>
  <cp:revision>33</cp:revision>
  <dcterms:created xsi:type="dcterms:W3CDTF">2019-08-22T03:33:30Z</dcterms:created>
  <dcterms:modified xsi:type="dcterms:W3CDTF">2019-09-09T22:15:00Z</dcterms:modified>
</cp:coreProperties>
</file>