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3"/>
  </p:notesMasterIdLst>
  <p:sldIdLst>
    <p:sldId id="257" r:id="rId2"/>
    <p:sldId id="258" r:id="rId3"/>
    <p:sldId id="259" r:id="rId4"/>
    <p:sldId id="262" r:id="rId5"/>
    <p:sldId id="260" r:id="rId6"/>
    <p:sldId id="263" r:id="rId7"/>
    <p:sldId id="264" r:id="rId8"/>
    <p:sldId id="265" r:id="rId9"/>
    <p:sldId id="268" r:id="rId10"/>
    <p:sldId id="267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C2298-F4E2-486C-9C67-15D9664DDBE1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3E47B-79A7-4D86-A14F-611526BCD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33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9c8fa0ddcf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19c8fa0ddcf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>
          <a:extLst>
            <a:ext uri="{FF2B5EF4-FFF2-40B4-BE49-F238E27FC236}">
              <a16:creationId xmlns:a16="http://schemas.microsoft.com/office/drawing/2014/main" id="{22257621-C036-A661-C665-B2DEE5273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9c8fa0ddcf_0_170:notes">
            <a:extLst>
              <a:ext uri="{FF2B5EF4-FFF2-40B4-BE49-F238E27FC236}">
                <a16:creationId xmlns:a16="http://schemas.microsoft.com/office/drawing/2014/main" id="{7A63B143-F741-A269-4CFB-2C7987654D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" name="Google Shape;48;g19c8fa0ddcf_0_170:notes">
            <a:extLst>
              <a:ext uri="{FF2B5EF4-FFF2-40B4-BE49-F238E27FC236}">
                <a16:creationId xmlns:a16="http://schemas.microsoft.com/office/drawing/2014/main" id="{E29C3BFF-D26C-AEE1-015F-4FC73705E3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000"/>
          </a:p>
        </p:txBody>
      </p:sp>
    </p:spTree>
    <p:extLst>
      <p:ext uri="{BB962C8B-B14F-4D97-AF65-F5344CB8AC3E}">
        <p14:creationId xmlns:p14="http://schemas.microsoft.com/office/powerpoint/2010/main" val="2520422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>
          <a:extLst>
            <a:ext uri="{FF2B5EF4-FFF2-40B4-BE49-F238E27FC236}">
              <a16:creationId xmlns:a16="http://schemas.microsoft.com/office/drawing/2014/main" id="{AA67B502-5476-0D84-57AF-0E0126CCF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9c8fa0ddcf_0_170:notes">
            <a:extLst>
              <a:ext uri="{FF2B5EF4-FFF2-40B4-BE49-F238E27FC236}">
                <a16:creationId xmlns:a16="http://schemas.microsoft.com/office/drawing/2014/main" id="{C15CF590-59B3-74ED-5F1B-D9F63995D5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" name="Google Shape;48;g19c8fa0ddcf_0_170:notes">
            <a:extLst>
              <a:ext uri="{FF2B5EF4-FFF2-40B4-BE49-F238E27FC236}">
                <a16:creationId xmlns:a16="http://schemas.microsoft.com/office/drawing/2014/main" id="{02FD3420-77CF-28BA-1E95-E20D3A9D39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000"/>
          </a:p>
        </p:txBody>
      </p:sp>
    </p:spTree>
    <p:extLst>
      <p:ext uri="{BB962C8B-B14F-4D97-AF65-F5344CB8AC3E}">
        <p14:creationId xmlns:p14="http://schemas.microsoft.com/office/powerpoint/2010/main" val="13211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9c8fa0ddcf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" name="Google Shape;48;g19c8fa0ddcf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000"/>
          </a:p>
        </p:txBody>
      </p:sp>
    </p:spTree>
    <p:extLst>
      <p:ext uri="{BB962C8B-B14F-4D97-AF65-F5344CB8AC3E}">
        <p14:creationId xmlns:p14="http://schemas.microsoft.com/office/powerpoint/2010/main" val="2066472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>
          <a:extLst>
            <a:ext uri="{FF2B5EF4-FFF2-40B4-BE49-F238E27FC236}">
              <a16:creationId xmlns:a16="http://schemas.microsoft.com/office/drawing/2014/main" id="{81A9D489-4AF1-AE36-19F5-69A4BC86B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9c8fa0ddcf_0_170:notes">
            <a:extLst>
              <a:ext uri="{FF2B5EF4-FFF2-40B4-BE49-F238E27FC236}">
                <a16:creationId xmlns:a16="http://schemas.microsoft.com/office/drawing/2014/main" id="{88206612-1FD4-0A4B-EDD7-9C73900877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" name="Google Shape;48;g19c8fa0ddcf_0_170:notes">
            <a:extLst>
              <a:ext uri="{FF2B5EF4-FFF2-40B4-BE49-F238E27FC236}">
                <a16:creationId xmlns:a16="http://schemas.microsoft.com/office/drawing/2014/main" id="{E5BCE43B-7408-E135-36B5-AEB8193632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000"/>
          </a:p>
        </p:txBody>
      </p:sp>
    </p:spTree>
    <p:extLst>
      <p:ext uri="{BB962C8B-B14F-4D97-AF65-F5344CB8AC3E}">
        <p14:creationId xmlns:p14="http://schemas.microsoft.com/office/powerpoint/2010/main" val="3190195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>
          <a:extLst>
            <a:ext uri="{FF2B5EF4-FFF2-40B4-BE49-F238E27FC236}">
              <a16:creationId xmlns:a16="http://schemas.microsoft.com/office/drawing/2014/main" id="{158639A0-E452-5DF9-EB81-132BCA81A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9c8fa0ddcf_0_170:notes">
            <a:extLst>
              <a:ext uri="{FF2B5EF4-FFF2-40B4-BE49-F238E27FC236}">
                <a16:creationId xmlns:a16="http://schemas.microsoft.com/office/drawing/2014/main" id="{D089DC9D-1199-4E70-41AF-3DD4429778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" name="Google Shape;48;g19c8fa0ddcf_0_170:notes">
            <a:extLst>
              <a:ext uri="{FF2B5EF4-FFF2-40B4-BE49-F238E27FC236}">
                <a16:creationId xmlns:a16="http://schemas.microsoft.com/office/drawing/2014/main" id="{D1D3D74B-5881-F126-22C9-7BEEA094F0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000"/>
          </a:p>
        </p:txBody>
      </p:sp>
    </p:spTree>
    <p:extLst>
      <p:ext uri="{BB962C8B-B14F-4D97-AF65-F5344CB8AC3E}">
        <p14:creationId xmlns:p14="http://schemas.microsoft.com/office/powerpoint/2010/main" val="595277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>
          <a:extLst>
            <a:ext uri="{FF2B5EF4-FFF2-40B4-BE49-F238E27FC236}">
              <a16:creationId xmlns:a16="http://schemas.microsoft.com/office/drawing/2014/main" id="{C08F7E6C-BED8-4789-5854-B19D4F6BB8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9c8fa0ddcf_0_170:notes">
            <a:extLst>
              <a:ext uri="{FF2B5EF4-FFF2-40B4-BE49-F238E27FC236}">
                <a16:creationId xmlns:a16="http://schemas.microsoft.com/office/drawing/2014/main" id="{A2D0FB6A-D241-2225-1426-ADA1D6C67A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" name="Google Shape;48;g19c8fa0ddcf_0_170:notes">
            <a:extLst>
              <a:ext uri="{FF2B5EF4-FFF2-40B4-BE49-F238E27FC236}">
                <a16:creationId xmlns:a16="http://schemas.microsoft.com/office/drawing/2014/main" id="{610D0E4E-20D0-9436-1ECC-5E14607DC0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000"/>
          </a:p>
        </p:txBody>
      </p:sp>
    </p:spTree>
    <p:extLst>
      <p:ext uri="{BB962C8B-B14F-4D97-AF65-F5344CB8AC3E}">
        <p14:creationId xmlns:p14="http://schemas.microsoft.com/office/powerpoint/2010/main" val="2321037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>
          <a:extLst>
            <a:ext uri="{FF2B5EF4-FFF2-40B4-BE49-F238E27FC236}">
              <a16:creationId xmlns:a16="http://schemas.microsoft.com/office/drawing/2014/main" id="{811C2CE9-F6F6-E6A2-4E53-A531120EA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9c8fa0ddcf_0_170:notes">
            <a:extLst>
              <a:ext uri="{FF2B5EF4-FFF2-40B4-BE49-F238E27FC236}">
                <a16:creationId xmlns:a16="http://schemas.microsoft.com/office/drawing/2014/main" id="{18DD5EB7-8BCC-F652-9945-06EC75A035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" name="Google Shape;48;g19c8fa0ddcf_0_170:notes">
            <a:extLst>
              <a:ext uri="{FF2B5EF4-FFF2-40B4-BE49-F238E27FC236}">
                <a16:creationId xmlns:a16="http://schemas.microsoft.com/office/drawing/2014/main" id="{F174A37E-F2FA-41BA-EBC5-32926C4E08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000"/>
          </a:p>
        </p:txBody>
      </p:sp>
    </p:spTree>
    <p:extLst>
      <p:ext uri="{BB962C8B-B14F-4D97-AF65-F5344CB8AC3E}">
        <p14:creationId xmlns:p14="http://schemas.microsoft.com/office/powerpoint/2010/main" val="2113473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>
          <a:extLst>
            <a:ext uri="{FF2B5EF4-FFF2-40B4-BE49-F238E27FC236}">
              <a16:creationId xmlns:a16="http://schemas.microsoft.com/office/drawing/2014/main" id="{9221215F-AE22-09F5-A2E9-14F54DDF2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9c8fa0ddcf_0_170:notes">
            <a:extLst>
              <a:ext uri="{FF2B5EF4-FFF2-40B4-BE49-F238E27FC236}">
                <a16:creationId xmlns:a16="http://schemas.microsoft.com/office/drawing/2014/main" id="{000A9505-1172-0806-DB21-21C565BCFE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" name="Google Shape;48;g19c8fa0ddcf_0_170:notes">
            <a:extLst>
              <a:ext uri="{FF2B5EF4-FFF2-40B4-BE49-F238E27FC236}">
                <a16:creationId xmlns:a16="http://schemas.microsoft.com/office/drawing/2014/main" id="{EC604418-2EC5-79CB-55DD-A5FD244E1E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000"/>
          </a:p>
        </p:txBody>
      </p:sp>
    </p:spTree>
    <p:extLst>
      <p:ext uri="{BB962C8B-B14F-4D97-AF65-F5344CB8AC3E}">
        <p14:creationId xmlns:p14="http://schemas.microsoft.com/office/powerpoint/2010/main" val="2917492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>
          <a:extLst>
            <a:ext uri="{FF2B5EF4-FFF2-40B4-BE49-F238E27FC236}">
              <a16:creationId xmlns:a16="http://schemas.microsoft.com/office/drawing/2014/main" id="{8524140A-AE00-F1B4-662C-BE758FB72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9c8fa0ddcf_0_170:notes">
            <a:extLst>
              <a:ext uri="{FF2B5EF4-FFF2-40B4-BE49-F238E27FC236}">
                <a16:creationId xmlns:a16="http://schemas.microsoft.com/office/drawing/2014/main" id="{9C791C47-1D50-2B2C-E376-5FF5DE22C1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" name="Google Shape;48;g19c8fa0ddcf_0_170:notes">
            <a:extLst>
              <a:ext uri="{FF2B5EF4-FFF2-40B4-BE49-F238E27FC236}">
                <a16:creationId xmlns:a16="http://schemas.microsoft.com/office/drawing/2014/main" id="{7F6063B7-9F66-5973-68DF-DEDCACF6FA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000"/>
          </a:p>
        </p:txBody>
      </p:sp>
    </p:spTree>
    <p:extLst>
      <p:ext uri="{BB962C8B-B14F-4D97-AF65-F5344CB8AC3E}">
        <p14:creationId xmlns:p14="http://schemas.microsoft.com/office/powerpoint/2010/main" val="3937160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>
          <a:extLst>
            <a:ext uri="{FF2B5EF4-FFF2-40B4-BE49-F238E27FC236}">
              <a16:creationId xmlns:a16="http://schemas.microsoft.com/office/drawing/2014/main" id="{1FEF5A79-C4D2-F3EF-192A-270A830E2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9c8fa0ddcf_0_170:notes">
            <a:extLst>
              <a:ext uri="{FF2B5EF4-FFF2-40B4-BE49-F238E27FC236}">
                <a16:creationId xmlns:a16="http://schemas.microsoft.com/office/drawing/2014/main" id="{E89B3601-726F-62E3-2EC9-8E9C7D66ED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" name="Google Shape;48;g19c8fa0ddcf_0_170:notes">
            <a:extLst>
              <a:ext uri="{FF2B5EF4-FFF2-40B4-BE49-F238E27FC236}">
                <a16:creationId xmlns:a16="http://schemas.microsoft.com/office/drawing/2014/main" id="{BC9C2D23-1FC4-3998-7AB1-828C95549D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000"/>
          </a:p>
        </p:txBody>
      </p:sp>
    </p:spTree>
    <p:extLst>
      <p:ext uri="{BB962C8B-B14F-4D97-AF65-F5344CB8AC3E}">
        <p14:creationId xmlns:p14="http://schemas.microsoft.com/office/powerpoint/2010/main" val="4152311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T San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T Sans"/>
              <a:buNone/>
              <a:defRPr sz="3300" b="1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s.org/publications/apsnews/200607/history.cfm#:~:text=The%20first%20images%20were%20produced,soft%20tissues%20like%20the%20brai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riquestions.com/opposite-effects-uarrt1-uarrt2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>
            <a:spLocks noGrp="1"/>
          </p:cNvSpPr>
          <p:nvPr>
            <p:ph type="ctrTitle"/>
          </p:nvPr>
        </p:nvSpPr>
        <p:spPr>
          <a:xfrm>
            <a:off x="1524000" y="2386964"/>
            <a:ext cx="9144000" cy="977600"/>
          </a:xfrm>
          <a:prstGeom prst="rect">
            <a:avLst/>
          </a:prstGeom>
        </p:spPr>
        <p:txBody>
          <a:bodyPr spcFirstLastPara="1" wrap="square" lIns="91433" tIns="45700" rIns="91433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67" dirty="0"/>
              <a:t>Individual Technical Presentation: Magnetic Resonance</a:t>
            </a:r>
            <a:endParaRPr sz="3467" dirty="0"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600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spcBef>
                <a:spcPts val="1067"/>
              </a:spcBef>
            </a:pPr>
            <a:r>
              <a:rPr lang="en-US" sz="1850" i="1" dirty="0"/>
              <a:t>Caleb Rozenboom</a:t>
            </a:r>
            <a:endParaRPr sz="1850" i="1" dirty="0"/>
          </a:p>
        </p:txBody>
      </p:sp>
    </p:spTree>
    <p:extLst>
      <p:ext uri="{BB962C8B-B14F-4D97-AF65-F5344CB8AC3E}">
        <p14:creationId xmlns:p14="http://schemas.microsoft.com/office/powerpoint/2010/main" val="2295203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>
          <a:extLst>
            <a:ext uri="{FF2B5EF4-FFF2-40B4-BE49-F238E27FC236}">
              <a16:creationId xmlns:a16="http://schemas.microsoft.com/office/drawing/2014/main" id="{E6BCDC8D-EFC2-54CD-7C6D-DD327108C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>
            <a:extLst>
              <a:ext uri="{FF2B5EF4-FFF2-40B4-BE49-F238E27FC236}">
                <a16:creationId xmlns:a16="http://schemas.microsoft.com/office/drawing/2014/main" id="{EADB6A28-6CD8-8728-45B1-42E5AD60D0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dirty="0"/>
              <a:t>Spin Echo Sequence</a:t>
            </a:r>
          </a:p>
        </p:txBody>
      </p:sp>
      <p:sp>
        <p:nvSpPr>
          <p:cNvPr id="51" name="Google Shape;51;p14">
            <a:extLst>
              <a:ext uri="{FF2B5EF4-FFF2-40B4-BE49-F238E27FC236}">
                <a16:creationId xmlns:a16="http://schemas.microsoft.com/office/drawing/2014/main" id="{ECEBABB3-EC5B-3354-818D-5FEE7779A5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1" y="1463039"/>
            <a:ext cx="4999892" cy="471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 indent="0">
              <a:buSzPts val="1800"/>
              <a:buNone/>
            </a:pPr>
            <a:endParaRPr lang="en-US" sz="2400" dirty="0"/>
          </a:p>
          <a:p>
            <a:pPr marL="495300" indent="-342900">
              <a:buSzPts val="1800"/>
            </a:pPr>
            <a:endParaRPr lang="en-US" sz="2400" dirty="0"/>
          </a:p>
          <a:p>
            <a:pPr marL="495300" indent="-342900">
              <a:buSzPts val="1800"/>
            </a:pPr>
            <a:endParaRPr lang="en-US" sz="2400" dirty="0"/>
          </a:p>
          <a:p>
            <a:pPr marL="495300" indent="-342900">
              <a:buSzPts val="1800"/>
            </a:pPr>
            <a:endParaRPr lang="en-US" sz="2400" dirty="0"/>
          </a:p>
          <a:p>
            <a:pPr marL="495300" indent="-342900">
              <a:buSzPts val="1800"/>
            </a:pPr>
            <a:endParaRPr lang="en-US" sz="2400" dirty="0"/>
          </a:p>
          <a:p>
            <a:pPr marL="495300" indent="-342900">
              <a:buSzPts val="1800"/>
            </a:pPr>
            <a:endParaRPr lang="en-US" sz="2400" dirty="0"/>
          </a:p>
          <a:p>
            <a:pPr marL="495300" indent="-342900">
              <a:buSzPts val="1800"/>
            </a:pPr>
            <a:endParaRPr lang="en-US" sz="2400" dirty="0"/>
          </a:p>
          <a:p>
            <a:pPr marL="495300" indent="-342900">
              <a:buSzPts val="1800"/>
            </a:pPr>
            <a:endParaRPr lang="en-US" sz="2400" dirty="0"/>
          </a:p>
          <a:p>
            <a:pPr marL="608965" indent="-456565">
              <a:buSzPts val="1800"/>
            </a:pPr>
            <a:endParaRPr lang="en-US" sz="2400" dirty="0"/>
          </a:p>
          <a:p>
            <a:pPr marL="608965" indent="-456565">
              <a:buSzPts val="1800"/>
            </a:pPr>
            <a:endParaRPr lang="en-US" sz="2400" dirty="0"/>
          </a:p>
          <a:p>
            <a:pPr marL="608965" indent="-456565">
              <a:buSzPts val="1800"/>
            </a:pPr>
            <a:endParaRPr lang="en-US" sz="2400" dirty="0"/>
          </a:p>
          <a:p>
            <a:pPr marL="608965" indent="-456565">
              <a:buSzPts val="1800"/>
            </a:pPr>
            <a:endParaRPr lang="en-US" sz="2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5020A45-3C17-C442-DC03-9493490F6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099" y="1909906"/>
            <a:ext cx="7887801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109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>
          <a:extLst>
            <a:ext uri="{FF2B5EF4-FFF2-40B4-BE49-F238E27FC236}">
              <a16:creationId xmlns:a16="http://schemas.microsoft.com/office/drawing/2014/main" id="{EB2A552F-CF7A-283B-DA17-2EA820755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>
            <a:extLst>
              <a:ext uri="{FF2B5EF4-FFF2-40B4-BE49-F238E27FC236}">
                <a16:creationId xmlns:a16="http://schemas.microsoft.com/office/drawing/2014/main" id="{0276C639-7705-1EC2-1D44-D8192817FB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dirty="0"/>
              <a:t>References</a:t>
            </a:r>
          </a:p>
        </p:txBody>
      </p:sp>
      <p:sp>
        <p:nvSpPr>
          <p:cNvPr id="51" name="Google Shape;51;p14">
            <a:extLst>
              <a:ext uri="{FF2B5EF4-FFF2-40B4-BE49-F238E27FC236}">
                <a16:creationId xmlns:a16="http://schemas.microsoft.com/office/drawing/2014/main" id="{CC753138-D0E9-8C8F-9F8D-A5ABFCA8A1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825633"/>
            <a:ext cx="5988045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 indent="0">
              <a:buSzPts val="1800"/>
              <a:buNone/>
            </a:pPr>
            <a:r>
              <a:rPr lang="en-US" sz="2400" dirty="0"/>
              <a:t>[1] July, 1977: MRI Uses Fundamental Physics for Clinical Diagnosis </a:t>
            </a:r>
            <a:r>
              <a:rPr lang="en-US" sz="2400" dirty="0">
                <a:hlinkClick r:id="rId3"/>
              </a:rPr>
              <a:t>https://www.aps.org/publications/apsnews/200607/history.cfm#:~:text=The%20first%20images%20were%20produced,soft%20tissues%20like%20the%20brain</a:t>
            </a:r>
            <a:r>
              <a:rPr lang="en-US" sz="2400" dirty="0"/>
              <a:t>.</a:t>
            </a:r>
          </a:p>
          <a:p>
            <a:pPr marL="152400" indent="0">
              <a:buSzPts val="1800"/>
              <a:buNone/>
            </a:pPr>
            <a:endParaRPr lang="en-US" sz="2400" dirty="0"/>
          </a:p>
          <a:p>
            <a:pPr marL="152400" indent="0">
              <a:buSzPts val="1800"/>
              <a:buNone/>
            </a:pPr>
            <a:r>
              <a:rPr lang="en-US" sz="2400" dirty="0"/>
              <a:t>[2] Questions and Answers in MRI </a:t>
            </a:r>
            <a:r>
              <a:rPr lang="en-US" sz="2400" u="sng" dirty="0">
                <a:solidFill>
                  <a:schemeClr val="accent1">
                    <a:lumMod val="75000"/>
                  </a:schemeClr>
                </a:solidFill>
                <a:hlinkClick r:id="rId4"/>
              </a:rPr>
              <a:t>https://mriquestions.com/opposite-effects-uarrt1-uarrt2.html</a:t>
            </a:r>
            <a:endParaRPr lang="en-US" sz="2400" u="sng" dirty="0">
              <a:solidFill>
                <a:schemeClr val="accent1">
                  <a:lumMod val="75000"/>
                </a:schemeClr>
              </a:solidFill>
            </a:endParaRPr>
          </a:p>
          <a:p>
            <a:pPr marL="152400" indent="0">
              <a:buSzPts val="1800"/>
              <a:buNone/>
            </a:pPr>
            <a:endParaRPr lang="en-US" sz="2400" u="sng" dirty="0">
              <a:solidFill>
                <a:schemeClr val="accent1">
                  <a:lumMod val="75000"/>
                </a:schemeClr>
              </a:solidFill>
            </a:endParaRPr>
          </a:p>
          <a:p>
            <a:pPr marL="152400" indent="0">
              <a:buSzPts val="1800"/>
              <a:buNone/>
            </a:pPr>
            <a:r>
              <a:rPr lang="en-US" sz="2400" dirty="0">
                <a:solidFill>
                  <a:schemeClr val="tx1"/>
                </a:solidFill>
              </a:rPr>
              <a:t>[3] T1-weighted and T2-weighted MRI image synthesis with convolutional generative adversarial networks </a:t>
            </a:r>
            <a:r>
              <a:rPr lang="en-US" sz="2400" u="sng" dirty="0">
                <a:solidFill>
                  <a:schemeClr val="accent1">
                    <a:lumMod val="75000"/>
                  </a:schemeClr>
                </a:solidFill>
              </a:rPr>
              <a:t>https://www.ncbi.nlm.nih.gov/pmc/articles/PMC8086713/#:~:text=T1%2Dweighted%20MRI%20enhances%20the,MRI%20image%20analysis%20and%20diagnosis.</a:t>
            </a:r>
          </a:p>
          <a:p>
            <a:pPr marL="608965" indent="-456565">
              <a:buSzPts val="1800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4688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dirty="0"/>
              <a:t>Introduction</a:t>
            </a:r>
          </a:p>
        </p:txBody>
      </p:sp>
      <p:sp>
        <p:nvSpPr>
          <p:cNvPr id="51" name="Google Shape;51;p14"/>
          <p:cNvSpPr txBox="1">
            <a:spLocks noGrp="1"/>
          </p:cNvSpPr>
          <p:nvPr>
            <p:ph type="body" idx="1"/>
          </p:nvPr>
        </p:nvSpPr>
        <p:spPr>
          <a:xfrm>
            <a:off x="838200" y="1825633"/>
            <a:ext cx="5988045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08965" indent="-456565">
              <a:buSzPts val="1800"/>
            </a:pPr>
            <a:r>
              <a:rPr lang="en-US" sz="2400" dirty="0"/>
              <a:t>MRI changed the medical industry</a:t>
            </a:r>
          </a:p>
          <a:p>
            <a:pPr marL="608965" indent="-456565">
              <a:buSzPts val="1800"/>
            </a:pPr>
            <a:r>
              <a:rPr lang="en-US" sz="2400" dirty="0"/>
              <a:t>Technology advanced in quantum physics, super conductors, and computer science</a:t>
            </a:r>
          </a:p>
          <a:p>
            <a:pPr marL="608965" indent="-456565">
              <a:buSzPts val="1800"/>
            </a:pPr>
            <a:endParaRPr lang="en-US" sz="2400" dirty="0"/>
          </a:p>
          <a:p>
            <a:pPr marL="608965" indent="-456565">
              <a:buSzPts val="1800"/>
            </a:pPr>
            <a:endParaRPr lang="en-US" sz="2400" dirty="0"/>
          </a:p>
          <a:p>
            <a:pPr marL="608965" indent="-456565">
              <a:buSzPts val="1800"/>
            </a:pPr>
            <a:endParaRPr lang="en-US" sz="2400" dirty="0"/>
          </a:p>
          <a:p>
            <a:pPr marL="608965" indent="-456565">
              <a:buSzPts val="1800"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9EC6C4-529B-3771-B8C3-F975A318E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825" y="1440215"/>
            <a:ext cx="4677428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373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>
          <a:extLst>
            <a:ext uri="{FF2B5EF4-FFF2-40B4-BE49-F238E27FC236}">
              <a16:creationId xmlns:a16="http://schemas.microsoft.com/office/drawing/2014/main" id="{6325A418-447F-981C-B46B-3CFC2DE4F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>
            <a:extLst>
              <a:ext uri="{FF2B5EF4-FFF2-40B4-BE49-F238E27FC236}">
                <a16:creationId xmlns:a16="http://schemas.microsoft.com/office/drawing/2014/main" id="{77EF3E8F-44FE-17AF-91A9-180022F6DC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dirty="0"/>
              <a:t>History of the MRI</a:t>
            </a:r>
          </a:p>
        </p:txBody>
      </p:sp>
      <p:sp>
        <p:nvSpPr>
          <p:cNvPr id="51" name="Google Shape;51;p14">
            <a:extLst>
              <a:ext uri="{FF2B5EF4-FFF2-40B4-BE49-F238E27FC236}">
                <a16:creationId xmlns:a16="http://schemas.microsoft.com/office/drawing/2014/main" id="{662B70DF-55FE-C2BB-ADA7-A072D1BEE6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825633"/>
            <a:ext cx="5988045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08965" indent="-456565">
              <a:buSzPts val="1800"/>
            </a:pPr>
            <a:r>
              <a:rPr lang="en-US" sz="2400" dirty="0"/>
              <a:t>Harmful X-rays</a:t>
            </a:r>
          </a:p>
          <a:p>
            <a:pPr marL="1218550" lvl="1" indent="-456565">
              <a:buSzPts val="1800"/>
            </a:pPr>
            <a:r>
              <a:rPr lang="en-US" sz="2400" dirty="0"/>
              <a:t>Absorption of x-ray beams</a:t>
            </a:r>
          </a:p>
          <a:p>
            <a:pPr marL="608965" indent="-456565">
              <a:buSzPts val="1800"/>
            </a:pPr>
            <a:r>
              <a:rPr lang="en-US" sz="2400" dirty="0"/>
              <a:t>Low-resolution ultrasound</a:t>
            </a:r>
          </a:p>
          <a:p>
            <a:pPr marL="1218550" lvl="1" indent="-456565">
              <a:buSzPts val="1800"/>
            </a:pPr>
            <a:r>
              <a:rPr lang="en-US" sz="2400" dirty="0"/>
              <a:t>Sound waves bounce off densities</a:t>
            </a:r>
          </a:p>
          <a:p>
            <a:pPr marL="608965" indent="-456565">
              <a:buSzPts val="1800"/>
            </a:pPr>
            <a:r>
              <a:rPr lang="en-US" sz="2400" dirty="0"/>
              <a:t>Flat 2d</a:t>
            </a:r>
          </a:p>
          <a:p>
            <a:pPr marL="608965" indent="-456565">
              <a:buSzPts val="1800"/>
            </a:pPr>
            <a:r>
              <a:rPr lang="en-US" sz="2400" dirty="0"/>
              <a:t>MRI better imaging and contrast with less risk</a:t>
            </a:r>
          </a:p>
          <a:p>
            <a:pPr marL="608965" indent="-456565">
              <a:buSzPts val="1800"/>
            </a:pPr>
            <a:r>
              <a:rPr lang="en-US" sz="2400" dirty="0"/>
              <a:t>Takes longer and expensive</a:t>
            </a:r>
          </a:p>
          <a:p>
            <a:pPr marL="608965" indent="-456565">
              <a:buSzPts val="1800"/>
            </a:pPr>
            <a:endParaRPr lang="en-US" sz="2400" dirty="0"/>
          </a:p>
          <a:p>
            <a:pPr marL="608965" indent="-456565">
              <a:buSzPts val="1800"/>
            </a:pPr>
            <a:endParaRPr lang="en-US" sz="2400" dirty="0"/>
          </a:p>
          <a:p>
            <a:pPr marL="608965" indent="-456565">
              <a:buSzPts val="1800"/>
            </a:pPr>
            <a:endParaRPr lang="en-US" sz="2400" dirty="0"/>
          </a:p>
          <a:p>
            <a:pPr marL="608965" indent="-456565">
              <a:buSzPts val="1800"/>
            </a:pPr>
            <a:endParaRPr lang="en-US" sz="2400" dirty="0"/>
          </a:p>
          <a:p>
            <a:pPr marL="608965" indent="-456565">
              <a:buSzPts val="1800"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A274C6-DA20-930C-38D0-352CA2DF0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149" y="1027925"/>
            <a:ext cx="3266568" cy="479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240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>
          <a:extLst>
            <a:ext uri="{FF2B5EF4-FFF2-40B4-BE49-F238E27FC236}">
              <a16:creationId xmlns:a16="http://schemas.microsoft.com/office/drawing/2014/main" id="{DA11ED13-473E-0089-A838-87A59730B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>
            <a:extLst>
              <a:ext uri="{FF2B5EF4-FFF2-40B4-BE49-F238E27FC236}">
                <a16:creationId xmlns:a16="http://schemas.microsoft.com/office/drawing/2014/main" id="{7C37C47D-2827-C2B9-945D-48BE0B91B4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dirty="0"/>
              <a:t>History of the MRI</a:t>
            </a:r>
          </a:p>
        </p:txBody>
      </p:sp>
      <p:sp>
        <p:nvSpPr>
          <p:cNvPr id="51" name="Google Shape;51;p14">
            <a:extLst>
              <a:ext uri="{FF2B5EF4-FFF2-40B4-BE49-F238E27FC236}">
                <a16:creationId xmlns:a16="http://schemas.microsoft.com/office/drawing/2014/main" id="{D8A7CF71-199A-75B0-0D8E-BAED4B62EC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825633"/>
            <a:ext cx="5988045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08965" indent="-456565">
              <a:buSzPts val="1800"/>
            </a:pPr>
            <a:r>
              <a:rPr lang="en-US" sz="2400" dirty="0"/>
              <a:t>Developed by Isidor Isaac Rabi (1898-1988) [1]</a:t>
            </a:r>
          </a:p>
          <a:p>
            <a:pPr marL="608965" indent="-456565">
              <a:buSzPts val="1800"/>
            </a:pPr>
            <a:r>
              <a:rPr lang="en-US" sz="2400" dirty="0"/>
              <a:t>Worked with Bohr, Pauli, Heisenberg</a:t>
            </a:r>
          </a:p>
          <a:p>
            <a:pPr marL="608965" indent="-456565">
              <a:buSzPts val="1800"/>
            </a:pPr>
            <a:r>
              <a:rPr lang="en-US" sz="2400" dirty="0"/>
              <a:t>Discovered magnetic resonance</a:t>
            </a:r>
          </a:p>
          <a:p>
            <a:pPr marL="608965" indent="-456565">
              <a:buSzPts val="1800"/>
            </a:pPr>
            <a:r>
              <a:rPr lang="en-US" sz="2400" dirty="0"/>
              <a:t>Nobel Prize in 1944</a:t>
            </a:r>
          </a:p>
          <a:p>
            <a:pPr marL="608965" indent="-456565">
              <a:buSzPts val="1800"/>
            </a:pPr>
            <a:r>
              <a:rPr lang="en-US" sz="2400" dirty="0"/>
              <a:t>First images in 1970</a:t>
            </a:r>
          </a:p>
          <a:p>
            <a:pPr marL="608965" indent="-456565">
              <a:buSzPts val="1800"/>
            </a:pPr>
            <a:r>
              <a:rPr lang="en-US" sz="2400" dirty="0"/>
              <a:t>First human subject in 1977</a:t>
            </a:r>
          </a:p>
          <a:p>
            <a:pPr marL="608965" indent="-456565">
              <a:buSzPts val="1800"/>
            </a:pPr>
            <a:r>
              <a:rPr lang="en-US" sz="2400" dirty="0"/>
              <a:t>After being imaged he said, “It was eerie. I saw myself in that machine, I never thought my work would come to this.”</a:t>
            </a:r>
          </a:p>
          <a:p>
            <a:pPr marL="608965" indent="-456565">
              <a:buSzPts val="1800"/>
            </a:pPr>
            <a:endParaRPr lang="en-US" sz="2400" dirty="0"/>
          </a:p>
          <a:p>
            <a:pPr marL="608965" indent="-456565">
              <a:buSzPts val="1800"/>
            </a:pPr>
            <a:endParaRPr lang="en-US" sz="2400" dirty="0"/>
          </a:p>
          <a:p>
            <a:pPr marL="608965" indent="-456565">
              <a:buSzPts val="1800"/>
            </a:pPr>
            <a:endParaRPr lang="en-US" sz="2400" dirty="0"/>
          </a:p>
          <a:p>
            <a:pPr marL="608965" indent="-456565">
              <a:buSzPts val="1800"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953DC3-397C-0DC8-6FCA-F513BF0ED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851" y="1388999"/>
            <a:ext cx="2884849" cy="408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61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>
          <a:extLst>
            <a:ext uri="{FF2B5EF4-FFF2-40B4-BE49-F238E27FC236}">
              <a16:creationId xmlns:a16="http://schemas.microsoft.com/office/drawing/2014/main" id="{F8DB2587-3775-2CA0-D914-2E9EE3C14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>
            <a:extLst>
              <a:ext uri="{FF2B5EF4-FFF2-40B4-BE49-F238E27FC236}">
                <a16:creationId xmlns:a16="http://schemas.microsoft.com/office/drawing/2014/main" id="{F1BAB164-B40B-5416-217C-5C112BEF7C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dirty="0"/>
              <a:t>Hydrogen Atom</a:t>
            </a:r>
          </a:p>
        </p:txBody>
      </p:sp>
      <p:sp>
        <p:nvSpPr>
          <p:cNvPr id="51" name="Google Shape;51;p14">
            <a:extLst>
              <a:ext uri="{FF2B5EF4-FFF2-40B4-BE49-F238E27FC236}">
                <a16:creationId xmlns:a16="http://schemas.microsoft.com/office/drawing/2014/main" id="{B900CC54-62E8-051D-C98F-EECC2D0992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440873"/>
            <a:ext cx="5988045" cy="473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 indent="0">
              <a:buSzPts val="1800"/>
              <a:buNone/>
            </a:pPr>
            <a:endParaRPr lang="en-US" sz="2400" dirty="0"/>
          </a:p>
          <a:p>
            <a:pPr marL="608965" indent="-456565">
              <a:buSzPts val="1800"/>
            </a:pPr>
            <a:r>
              <a:rPr lang="en-US" sz="2400" dirty="0"/>
              <a:t>Hydrogen atoms in body</a:t>
            </a:r>
          </a:p>
          <a:p>
            <a:pPr marL="608965" indent="-456565">
              <a:buSzPts val="1800"/>
            </a:pPr>
            <a:r>
              <a:rPr lang="en-US" sz="2400" dirty="0"/>
              <a:t>Bar magnets</a:t>
            </a:r>
          </a:p>
          <a:p>
            <a:pPr marL="608965" indent="-456565">
              <a:buSzPts val="1800"/>
            </a:pPr>
            <a:r>
              <a:rPr lang="en-US" sz="2400" dirty="0"/>
              <a:t>Evenly distributed probability</a:t>
            </a:r>
          </a:p>
          <a:p>
            <a:pPr marL="608965" indent="-456565">
              <a:buSzPts val="1800"/>
            </a:pPr>
            <a:r>
              <a:rPr lang="en-US" sz="2400" dirty="0"/>
              <a:t>Net magnetization vector</a:t>
            </a:r>
          </a:p>
          <a:p>
            <a:pPr marL="608965" indent="-456565">
              <a:buSzPts val="1800"/>
            </a:pPr>
            <a:r>
              <a:rPr lang="en-US" sz="2400" dirty="0"/>
              <a:t>Parallel and anti-parallel </a:t>
            </a:r>
          </a:p>
          <a:p>
            <a:pPr marL="608965" indent="-456565">
              <a:buSzPts val="1800"/>
            </a:pPr>
            <a:endParaRPr lang="en-US" sz="2400" dirty="0"/>
          </a:p>
          <a:p>
            <a:pPr marL="608965" indent="-456565">
              <a:buSzPts val="1800"/>
            </a:pPr>
            <a:endParaRPr lang="en-US" sz="2400" dirty="0"/>
          </a:p>
          <a:p>
            <a:pPr marL="608965" indent="-456565">
              <a:buSzPts val="1800"/>
            </a:pPr>
            <a:endParaRPr lang="en-US" sz="2400" dirty="0"/>
          </a:p>
          <a:p>
            <a:pPr marL="608965" indent="-456565">
              <a:buSzPts val="1800"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0B9716-77B4-FF63-B684-9AEE10FC5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255" y="1993393"/>
            <a:ext cx="5988046" cy="287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206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>
          <a:extLst>
            <a:ext uri="{FF2B5EF4-FFF2-40B4-BE49-F238E27FC236}">
              <a16:creationId xmlns:a16="http://schemas.microsoft.com/office/drawing/2014/main" id="{8F531911-3E11-6A95-EC73-483106254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>
            <a:extLst>
              <a:ext uri="{FF2B5EF4-FFF2-40B4-BE49-F238E27FC236}">
                <a16:creationId xmlns:a16="http://schemas.microsoft.com/office/drawing/2014/main" id="{FF3B5C2A-964C-B4C4-A15D-622E657EBE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dirty="0"/>
              <a:t>Nucluear Spin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Google Shape;51;p14">
                <a:extLst>
                  <a:ext uri="{FF2B5EF4-FFF2-40B4-BE49-F238E27FC236}">
                    <a16:creationId xmlns:a16="http://schemas.microsoft.com/office/drawing/2014/main" id="{6FD437AD-A868-C843-96FD-22DF2C43AC9A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8200" y="1440873"/>
                <a:ext cx="5988045" cy="47359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33" tIns="45700" rIns="91433" bIns="45700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52400" indent="0">
                  <a:buSzPts val="1800"/>
                  <a:buNone/>
                </a:pPr>
                <a:endParaRPr lang="en-US" sz="2400" dirty="0"/>
              </a:p>
              <a:p>
                <a:pPr marL="608965" indent="-456565">
                  <a:buSzPts val="1800"/>
                </a:pPr>
                <a:r>
                  <a:rPr lang="en-US" sz="2400" dirty="0"/>
                  <a:t>Precession</a:t>
                </a:r>
              </a:p>
              <a:p>
                <a:pPr marL="608965" indent="-456565">
                  <a:buSzPts val="1800"/>
                </a:pPr>
                <a:r>
                  <a:rPr lang="en-US" sz="2400" dirty="0"/>
                  <a:t>Larmor Equation</a:t>
                </a:r>
              </a:p>
              <a:p>
                <a:pPr marL="152400" indent="0">
                  <a:buSzPts val="18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  <a:p>
                <a:pPr marL="152400" indent="0">
                  <a:buSzPts val="1800"/>
                  <a:buNone/>
                </a:pPr>
                <a:endParaRPr lang="en-US" sz="2400" dirty="0"/>
              </a:p>
              <a:p>
                <a:pPr marL="495300" indent="-342900">
                  <a:buSzPts val="1800"/>
                </a:pPr>
                <a:r>
                  <a:rPr lang="el-GR" sz="2400" dirty="0"/>
                  <a:t>ω</a:t>
                </a:r>
                <a:r>
                  <a:rPr lang="en-US" sz="2400" dirty="0"/>
                  <a:t> is the Larmor frequency (MHz)</a:t>
                </a:r>
              </a:p>
              <a:p>
                <a:pPr marL="495300" indent="-342900">
                  <a:buSzPts val="1800"/>
                </a:pPr>
                <a:r>
                  <a:rPr lang="el-GR" sz="2400" dirty="0"/>
                  <a:t>γ</a:t>
                </a:r>
                <a:r>
                  <a:rPr lang="en-US" sz="2400" dirty="0"/>
                  <a:t> is the gyromagnetic ratio (in MHz/T)</a:t>
                </a:r>
              </a:p>
              <a:p>
                <a:pPr marL="1104885" lvl="1" indent="-342900">
                  <a:buSzPts val="1800"/>
                </a:pPr>
                <a:r>
                  <a:rPr lang="en-US" sz="2400" dirty="0"/>
                  <a:t>Specific to element</a:t>
                </a:r>
              </a:p>
              <a:p>
                <a:pPr marL="495300" indent="-342900">
                  <a:buSzPts val="1800"/>
                </a:pPr>
                <a:r>
                  <a:rPr lang="en-US" sz="2400" dirty="0"/>
                  <a:t>B is the magnetic field strength (T)</a:t>
                </a:r>
              </a:p>
              <a:p>
                <a:pPr marL="495300" indent="-342900">
                  <a:buSzPts val="1800"/>
                </a:pPr>
                <a:endParaRPr lang="en-US" sz="2400" dirty="0"/>
              </a:p>
              <a:p>
                <a:pPr marL="495300" indent="-342900">
                  <a:buSzPts val="1800"/>
                </a:pPr>
                <a:endParaRPr lang="en-US" sz="2400" dirty="0"/>
              </a:p>
              <a:p>
                <a:pPr marL="608965" indent="-456565">
                  <a:buSzPts val="1800"/>
                </a:pPr>
                <a:endParaRPr lang="en-US" sz="2400" dirty="0"/>
              </a:p>
              <a:p>
                <a:pPr marL="608965" indent="-456565">
                  <a:buSzPts val="1800"/>
                </a:pPr>
                <a:endParaRPr lang="en-US" sz="2400" dirty="0"/>
              </a:p>
              <a:p>
                <a:pPr marL="608965" indent="-456565">
                  <a:buSzPts val="1800"/>
                </a:pPr>
                <a:endParaRPr lang="en-US" sz="2400" dirty="0"/>
              </a:p>
              <a:p>
                <a:pPr marL="608965" indent="-456565">
                  <a:buSzPts val="1800"/>
                </a:pPr>
                <a:endParaRPr lang="en-US" sz="2400" dirty="0"/>
              </a:p>
            </p:txBody>
          </p:sp>
        </mc:Choice>
        <mc:Fallback>
          <p:sp>
            <p:nvSpPr>
              <p:cNvPr id="51" name="Google Shape;51;p14">
                <a:extLst>
                  <a:ext uri="{FF2B5EF4-FFF2-40B4-BE49-F238E27FC236}">
                    <a16:creationId xmlns:a16="http://schemas.microsoft.com/office/drawing/2014/main" id="{6FD437AD-A868-C843-96FD-22DF2C43AC9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440873"/>
                <a:ext cx="5988045" cy="47359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3713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>
          <a:extLst>
            <a:ext uri="{FF2B5EF4-FFF2-40B4-BE49-F238E27FC236}">
              <a16:creationId xmlns:a16="http://schemas.microsoft.com/office/drawing/2014/main" id="{4033D7F9-D1D4-3D03-6088-D053CB28F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>
            <a:extLst>
              <a:ext uri="{FF2B5EF4-FFF2-40B4-BE49-F238E27FC236}">
                <a16:creationId xmlns:a16="http://schemas.microsoft.com/office/drawing/2014/main" id="{3F49E31C-D7C6-3AC7-021E-65C2CBDC52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dirty="0"/>
              <a:t>Radiofrequency Pulse</a:t>
            </a:r>
          </a:p>
        </p:txBody>
      </p:sp>
      <p:sp>
        <p:nvSpPr>
          <p:cNvPr id="51" name="Google Shape;51;p14">
            <a:extLst>
              <a:ext uri="{FF2B5EF4-FFF2-40B4-BE49-F238E27FC236}">
                <a16:creationId xmlns:a16="http://schemas.microsoft.com/office/drawing/2014/main" id="{1FA07758-CF85-627E-391E-C9BF40A8DD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440873"/>
            <a:ext cx="5988045" cy="473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 indent="0">
              <a:buSzPts val="1800"/>
              <a:buNone/>
            </a:pPr>
            <a:endParaRPr lang="en-US" sz="2400" dirty="0"/>
          </a:p>
          <a:p>
            <a:pPr marL="608965" indent="-456565">
              <a:buSzPts val="1800"/>
            </a:pPr>
            <a:r>
              <a:rPr lang="en-US" sz="2400" dirty="0"/>
              <a:t>RF (B1 in right picture)</a:t>
            </a:r>
          </a:p>
          <a:p>
            <a:pPr marL="608965" indent="-456565">
              <a:buSzPts val="1800"/>
            </a:pPr>
            <a:r>
              <a:rPr lang="en-US" sz="2400" dirty="0"/>
              <a:t>Changes longitudinal magnetization vector (LMV)</a:t>
            </a:r>
          </a:p>
          <a:p>
            <a:pPr marL="608965" indent="-456565">
              <a:buSzPts val="1800"/>
            </a:pPr>
            <a:r>
              <a:rPr lang="en-US" sz="2400" dirty="0"/>
              <a:t>Temporarily aligns in phase</a:t>
            </a:r>
          </a:p>
          <a:p>
            <a:pPr marL="608965" indent="-456565">
              <a:buSzPts val="1800"/>
            </a:pPr>
            <a:r>
              <a:rPr lang="en-US" sz="2400" dirty="0"/>
              <a:t>Angle depends on intensity</a:t>
            </a:r>
          </a:p>
          <a:p>
            <a:pPr marL="608965" indent="-456565">
              <a:buSzPts val="1800"/>
            </a:pPr>
            <a:r>
              <a:rPr lang="en-US" sz="2400" dirty="0"/>
              <a:t>Sends radiofrequency back</a:t>
            </a:r>
          </a:p>
          <a:p>
            <a:pPr marL="608965" indent="-456565">
              <a:buSzPts val="1800"/>
            </a:pPr>
            <a:endParaRPr lang="en-US" sz="2400" dirty="0"/>
          </a:p>
          <a:p>
            <a:pPr marL="608965" indent="-456565">
              <a:buSzPts val="1800"/>
            </a:pPr>
            <a:endParaRPr lang="en-US" sz="2400" dirty="0"/>
          </a:p>
          <a:p>
            <a:pPr marL="495300" indent="-342900">
              <a:buSzPts val="1800"/>
            </a:pPr>
            <a:endParaRPr lang="en-US" sz="2400" dirty="0"/>
          </a:p>
          <a:p>
            <a:pPr marL="495300" indent="-342900">
              <a:buSzPts val="1800"/>
            </a:pPr>
            <a:endParaRPr lang="en-US" sz="2400" dirty="0"/>
          </a:p>
          <a:p>
            <a:pPr marL="608965" indent="-456565">
              <a:buSzPts val="1800"/>
            </a:pPr>
            <a:endParaRPr lang="en-US" sz="2400" dirty="0"/>
          </a:p>
          <a:p>
            <a:pPr marL="608965" indent="-456565">
              <a:buSzPts val="1800"/>
            </a:pPr>
            <a:endParaRPr lang="en-US" sz="2400" dirty="0"/>
          </a:p>
          <a:p>
            <a:pPr marL="608965" indent="-456565">
              <a:buSzPts val="1800"/>
            </a:pPr>
            <a:endParaRPr lang="en-US" sz="2400" dirty="0"/>
          </a:p>
          <a:p>
            <a:pPr marL="608965" indent="-456565">
              <a:buSzPts val="1800"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B977CD-00ED-F10B-6ED6-980A85CD6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212" y="1657102"/>
            <a:ext cx="3639058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7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>
          <a:extLst>
            <a:ext uri="{FF2B5EF4-FFF2-40B4-BE49-F238E27FC236}">
              <a16:creationId xmlns:a16="http://schemas.microsoft.com/office/drawing/2014/main" id="{C4576301-723C-535E-1339-6E9D63689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>
            <a:extLst>
              <a:ext uri="{FF2B5EF4-FFF2-40B4-BE49-F238E27FC236}">
                <a16:creationId xmlns:a16="http://schemas.microsoft.com/office/drawing/2014/main" id="{ABF8DD2D-A9CD-F6C5-2DCF-F3EC131520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dirty="0"/>
              <a:t>Relaxation</a:t>
            </a:r>
          </a:p>
        </p:txBody>
      </p:sp>
      <p:sp>
        <p:nvSpPr>
          <p:cNvPr id="51" name="Google Shape;51;p14">
            <a:extLst>
              <a:ext uri="{FF2B5EF4-FFF2-40B4-BE49-F238E27FC236}">
                <a16:creationId xmlns:a16="http://schemas.microsoft.com/office/drawing/2014/main" id="{2CF7861F-CE20-E7F2-5B6A-5ED8EAB5E8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1" y="1463039"/>
            <a:ext cx="4999892" cy="471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 indent="0">
              <a:buSzPts val="1800"/>
              <a:buNone/>
            </a:pPr>
            <a:endParaRPr lang="en-US" sz="2400" dirty="0"/>
          </a:p>
          <a:p>
            <a:pPr marL="495300" indent="-342900">
              <a:buSzPts val="1800"/>
            </a:pPr>
            <a:r>
              <a:rPr lang="en-US" sz="2400" dirty="0"/>
              <a:t>Sends 90 degree RF</a:t>
            </a:r>
          </a:p>
          <a:p>
            <a:pPr marL="1104885" lvl="1" indent="-342900">
              <a:buSzPts val="1800"/>
            </a:pPr>
            <a:r>
              <a:rPr lang="en-US" sz="2400" dirty="0"/>
              <a:t>Transverse Magnetization Vector</a:t>
            </a:r>
          </a:p>
          <a:p>
            <a:pPr marL="495300" indent="-342900">
              <a:buSzPts val="1800"/>
            </a:pPr>
            <a:r>
              <a:rPr lang="en-US" sz="2400" dirty="0"/>
              <a:t>Free induction decay</a:t>
            </a:r>
          </a:p>
          <a:p>
            <a:pPr marL="495300" indent="-342900">
              <a:buSzPts val="1800"/>
            </a:pPr>
            <a:r>
              <a:rPr lang="en-US" sz="2400" dirty="0"/>
              <a:t>T1 time:</a:t>
            </a:r>
          </a:p>
          <a:p>
            <a:pPr marL="1104885" lvl="1" indent="-342900">
              <a:buSzPts val="1800"/>
            </a:pPr>
            <a:r>
              <a:rPr lang="en-US" sz="2400" dirty="0"/>
              <a:t>63% of LMV has been recovered [2]</a:t>
            </a:r>
          </a:p>
          <a:p>
            <a:pPr marL="495300" indent="-342900">
              <a:buSzPts val="1800"/>
            </a:pPr>
            <a:r>
              <a:rPr lang="en-US" sz="2400" dirty="0"/>
              <a:t>T2 time:</a:t>
            </a:r>
          </a:p>
          <a:p>
            <a:pPr marL="1104885" lvl="1" indent="-342900">
              <a:buSzPts val="1800"/>
            </a:pPr>
            <a:r>
              <a:rPr lang="en-US" sz="2400" dirty="0"/>
              <a:t>63% of TMV has been lost [2]</a:t>
            </a:r>
          </a:p>
          <a:p>
            <a:pPr marL="495300" indent="-342900">
              <a:buSzPts val="1800"/>
            </a:pPr>
            <a:r>
              <a:rPr lang="en-US" sz="2400" dirty="0"/>
              <a:t>T1 and T2 are unique to different tissues </a:t>
            </a:r>
          </a:p>
          <a:p>
            <a:pPr marL="1104885" lvl="1" indent="-342900">
              <a:buSzPts val="1800"/>
            </a:pPr>
            <a:r>
              <a:rPr lang="en-US" sz="2400" dirty="0"/>
              <a:t>T1 fat and T2 water</a:t>
            </a:r>
          </a:p>
          <a:p>
            <a:pPr marL="1104885" lvl="1" indent="-342900">
              <a:buSzPts val="1800"/>
            </a:pPr>
            <a:endParaRPr lang="en-US" sz="2400" dirty="0"/>
          </a:p>
          <a:p>
            <a:pPr marL="495300" indent="-342900">
              <a:buSzPts val="1800"/>
            </a:pPr>
            <a:endParaRPr lang="en-US" sz="2400" dirty="0"/>
          </a:p>
          <a:p>
            <a:pPr marL="495300" indent="-342900">
              <a:buSzPts val="1800"/>
            </a:pPr>
            <a:endParaRPr lang="en-US" sz="2400" dirty="0"/>
          </a:p>
          <a:p>
            <a:pPr marL="495300" indent="-342900">
              <a:buSzPts val="1800"/>
            </a:pPr>
            <a:endParaRPr lang="en-US" sz="2400" dirty="0"/>
          </a:p>
          <a:p>
            <a:pPr marL="608965" indent="-456565">
              <a:buSzPts val="1800"/>
            </a:pPr>
            <a:endParaRPr lang="en-US" sz="2400" dirty="0"/>
          </a:p>
          <a:p>
            <a:pPr marL="608965" indent="-456565">
              <a:buSzPts val="1800"/>
            </a:pPr>
            <a:endParaRPr lang="en-US" sz="2400" dirty="0"/>
          </a:p>
          <a:p>
            <a:pPr marL="608965" indent="-456565">
              <a:buSzPts val="1800"/>
            </a:pPr>
            <a:endParaRPr lang="en-US" sz="2400" dirty="0"/>
          </a:p>
          <a:p>
            <a:pPr marL="608965" indent="-456565">
              <a:buSzPts val="1800"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BAAAA7-3A32-36C9-F646-3852D6B20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2271" y="2400155"/>
            <a:ext cx="2181529" cy="20576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D8B39C-A42D-406F-5F84-CA2A554A0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122" y="2003610"/>
            <a:ext cx="3145049" cy="285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507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>
          <a:extLst>
            <a:ext uri="{FF2B5EF4-FFF2-40B4-BE49-F238E27FC236}">
              <a16:creationId xmlns:a16="http://schemas.microsoft.com/office/drawing/2014/main" id="{7FCEEC23-DB5C-6D51-D50D-5E3411A91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>
            <a:extLst>
              <a:ext uri="{FF2B5EF4-FFF2-40B4-BE49-F238E27FC236}">
                <a16:creationId xmlns:a16="http://schemas.microsoft.com/office/drawing/2014/main" id="{B0E4F06A-269D-735A-F1A7-4751FF3FDB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dirty="0"/>
              <a:t>Free Induction Decay Caveats</a:t>
            </a:r>
          </a:p>
        </p:txBody>
      </p:sp>
      <p:sp>
        <p:nvSpPr>
          <p:cNvPr id="51" name="Google Shape;51;p14">
            <a:extLst>
              <a:ext uri="{FF2B5EF4-FFF2-40B4-BE49-F238E27FC236}">
                <a16:creationId xmlns:a16="http://schemas.microsoft.com/office/drawing/2014/main" id="{418CB61A-E3E0-57BE-2282-8C484ACBA7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440873"/>
            <a:ext cx="5988045" cy="473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 indent="0">
              <a:buSzPts val="1800"/>
              <a:buNone/>
            </a:pPr>
            <a:endParaRPr lang="en-US" sz="2400" dirty="0"/>
          </a:p>
          <a:p>
            <a:pPr marL="608965" indent="-456565">
              <a:buSzPts val="1800"/>
            </a:pPr>
            <a:r>
              <a:rPr lang="en-US" sz="2400" dirty="0"/>
              <a:t>Applies to 90 degree only</a:t>
            </a:r>
          </a:p>
          <a:p>
            <a:pPr marL="608965" indent="-456565">
              <a:buSzPts val="1800"/>
            </a:pPr>
            <a:r>
              <a:rPr lang="en-US" sz="2400" dirty="0"/>
              <a:t>Signal decays rapidly</a:t>
            </a:r>
          </a:p>
          <a:p>
            <a:pPr marL="1218550" lvl="1" indent="-456565">
              <a:buSzPts val="1800"/>
            </a:pPr>
            <a:r>
              <a:rPr lang="en-US" sz="2400" dirty="0"/>
              <a:t>Requires fast scanner</a:t>
            </a:r>
          </a:p>
          <a:p>
            <a:pPr marL="608965" indent="-456565">
              <a:buSzPts val="1800"/>
            </a:pPr>
            <a:r>
              <a:rPr lang="en-US" sz="2400" dirty="0"/>
              <a:t>T2* constant dephasing</a:t>
            </a:r>
          </a:p>
          <a:p>
            <a:pPr marL="1218550" lvl="1" indent="-456565">
              <a:buSzPts val="1800"/>
            </a:pPr>
            <a:r>
              <a:rPr lang="en-US" sz="2400" dirty="0"/>
              <a:t>Not actually uniform</a:t>
            </a:r>
          </a:p>
          <a:p>
            <a:pPr marL="1218550" lvl="1" indent="-456565">
              <a:buSzPts val="1800"/>
            </a:pPr>
            <a:r>
              <a:rPr lang="en-US" sz="2400" dirty="0"/>
              <a:t>Experience B field differently</a:t>
            </a:r>
          </a:p>
          <a:p>
            <a:pPr marL="1218550" lvl="1" indent="-456565">
              <a:buSzPts val="1800"/>
            </a:pPr>
            <a:r>
              <a:rPr lang="en-US" sz="2400" dirty="0"/>
              <a:t>Signal dropout</a:t>
            </a:r>
          </a:p>
          <a:p>
            <a:pPr marL="608965" indent="-456565">
              <a:buSzPts val="1800"/>
            </a:pPr>
            <a:r>
              <a:rPr lang="en-US" sz="2400" dirty="0"/>
              <a:t>How to fix? 180 RF correction pulse</a:t>
            </a:r>
          </a:p>
          <a:p>
            <a:pPr marL="608965" indent="-456565">
              <a:buSzPts val="1800"/>
            </a:pPr>
            <a:r>
              <a:rPr lang="en-US" sz="2400" dirty="0"/>
              <a:t>More energy: echo</a:t>
            </a:r>
          </a:p>
          <a:p>
            <a:pPr marL="608965" indent="-456565">
              <a:buSzPts val="1800"/>
            </a:pPr>
            <a:r>
              <a:rPr lang="en-US" sz="2400" dirty="0"/>
              <a:t>Done over and over until no more energy</a:t>
            </a:r>
          </a:p>
          <a:p>
            <a:pPr marL="495300" indent="-342900">
              <a:buSzPts val="1800"/>
            </a:pPr>
            <a:endParaRPr lang="en-US" sz="2400" dirty="0"/>
          </a:p>
          <a:p>
            <a:pPr marL="608965" indent="-456565">
              <a:buSzPts val="1800"/>
            </a:pPr>
            <a:endParaRPr lang="en-US" sz="2400" dirty="0"/>
          </a:p>
          <a:p>
            <a:pPr marL="608965" indent="-456565">
              <a:buSzPts val="1800"/>
            </a:pPr>
            <a:endParaRPr lang="en-US" sz="2400" dirty="0"/>
          </a:p>
          <a:p>
            <a:pPr marL="608965" indent="-456565">
              <a:buSzPts val="1800"/>
            </a:pPr>
            <a:endParaRPr lang="en-US" sz="2400" dirty="0"/>
          </a:p>
          <a:p>
            <a:pPr marL="608965" indent="-456565">
              <a:buSzPts val="1800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3119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7042</TotalTime>
  <Words>432</Words>
  <Application>Microsoft Office PowerPoint</Application>
  <PresentationFormat>Widescreen</PresentationFormat>
  <Paragraphs>113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 Math</vt:lpstr>
      <vt:lpstr>PT Sans</vt:lpstr>
      <vt:lpstr>Office Theme</vt:lpstr>
      <vt:lpstr>Individual Technical Presentation: Magnetic Resonance</vt:lpstr>
      <vt:lpstr>Introduction</vt:lpstr>
      <vt:lpstr>History of the MRI</vt:lpstr>
      <vt:lpstr>History of the MRI</vt:lpstr>
      <vt:lpstr>Hydrogen Atom</vt:lpstr>
      <vt:lpstr>Nucluear Spin</vt:lpstr>
      <vt:lpstr>Radiofrequency Pulse</vt:lpstr>
      <vt:lpstr>Relaxation</vt:lpstr>
      <vt:lpstr>Free Induction Decay Caveats</vt:lpstr>
      <vt:lpstr>Spin Echo Sequence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 Technical Presentation: MRI</dc:title>
  <dc:creator>Rozenboom, Caleb (cmrozenboo42)</dc:creator>
  <cp:lastModifiedBy>Rozenboom, Caleb (cmrozenboo42)</cp:lastModifiedBy>
  <cp:revision>3</cp:revision>
  <dcterms:created xsi:type="dcterms:W3CDTF">2024-03-17T18:28:55Z</dcterms:created>
  <dcterms:modified xsi:type="dcterms:W3CDTF">2024-03-22T15:50:56Z</dcterms:modified>
</cp:coreProperties>
</file>