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6"/>
  </p:notes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12603-36B9-4E24-999B-E6E3138A88C6}" v="48" dt="2024-03-22T03:00:28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92E03-47A5-460D-BFA4-3797E732645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C3BAE-AD1C-47A8-A98A-EED0D9E3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7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5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3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4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3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9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1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2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0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1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257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rz.wikipedia.org/wiki/%D8%B3%D8%A7%D9%85%D8%B3%D9%88%D9%86%D8%AC" TargetMode="External"/><Relationship Id="rId3" Type="http://schemas.openxmlformats.org/officeDocument/2006/relationships/hyperlink" Target="https://www.comptoir-hardware.com/actus/business/44080-une-video-pour-mieux-comprendre-la-production-chez-asml-.html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allpaperflare.com/search?wallpaper=intel&amp;page=3" TargetMode="External"/><Relationship Id="rId5" Type="http://schemas.openxmlformats.org/officeDocument/2006/relationships/image" Target="../media/image13.jpg"/><Relationship Id="rId4" Type="http://schemas.openxmlformats.org/officeDocument/2006/relationships/hyperlink" Target="https://creativecommons.org/licenses/by-nd/3.0/" TargetMode="External"/><Relationship Id="rId9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apple.cz/2023/03/gordon-moore-ikona-kterou-apple-nikdy-nezapomene-tim-cook-vzpomina-na-zesnuleho-prukopnika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.libretexts.org/Textbook_Maps/Physical_and_Theoretical_Chemistry_Textbook_Maps/Map%3A_Physical_Chemistry_(McQuarrie_and_Simon)/13%3A_Molecular_Spectroscopy/13-01._Different_Regions_of_the_Electromagnetic_Spectrum_Are_Used_to_Investigate_Different_Molecular_Processe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IattxYrc9Go?start=2&amp;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BM9cAWaRi3Q?start=1&amp;feature=oembed" TargetMode="Externa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yNbKkpcmjxk?start=2&amp;feature=oemb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60C714-CA3D-427D-95B5-3C29587A4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1D7ED78-1CF5-4B8A-93C1-4CC089539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46778" cy="6858000"/>
          </a:xfrm>
          <a:custGeom>
            <a:avLst/>
            <a:gdLst>
              <a:gd name="connsiteX0" fmla="*/ 0 w 12046778"/>
              <a:gd name="connsiteY0" fmla="*/ 0 h 6858000"/>
              <a:gd name="connsiteX1" fmla="*/ 454478 w 12046778"/>
              <a:gd name="connsiteY1" fmla="*/ 0 h 6858000"/>
              <a:gd name="connsiteX2" fmla="*/ 892342 w 12046778"/>
              <a:gd name="connsiteY2" fmla="*/ 15552 h 6858000"/>
              <a:gd name="connsiteX3" fmla="*/ 893702 w 12046778"/>
              <a:gd name="connsiteY3" fmla="*/ 0 h 6858000"/>
              <a:gd name="connsiteX4" fmla="*/ 5761220 w 12046778"/>
              <a:gd name="connsiteY4" fmla="*/ 0 h 6858000"/>
              <a:gd name="connsiteX5" fmla="*/ 7920992 w 12046778"/>
              <a:gd name="connsiteY5" fmla="*/ 265187 h 6858000"/>
              <a:gd name="connsiteX6" fmla="*/ 11428519 w 12046778"/>
              <a:gd name="connsiteY6" fmla="*/ 389763 h 6858000"/>
              <a:gd name="connsiteX7" fmla="*/ 11417875 w 12046778"/>
              <a:gd name="connsiteY7" fmla="*/ 694551 h 6858000"/>
              <a:gd name="connsiteX8" fmla="*/ 12046778 w 12046778"/>
              <a:gd name="connsiteY8" fmla="*/ 771770 h 6858000"/>
              <a:gd name="connsiteX9" fmla="*/ 11299482 w 12046778"/>
              <a:gd name="connsiteY9" fmla="*/ 6858000 h 6858000"/>
              <a:gd name="connsiteX10" fmla="*/ 11202642 w 12046778"/>
              <a:gd name="connsiteY10" fmla="*/ 6858000 h 6858000"/>
              <a:gd name="connsiteX11" fmla="*/ 6662440 w 12046778"/>
              <a:gd name="connsiteY11" fmla="*/ 6858000 h 6858000"/>
              <a:gd name="connsiteX12" fmla="*/ 0 w 12046778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46778" h="6858000">
                <a:moveTo>
                  <a:pt x="0" y="0"/>
                </a:moveTo>
                <a:lnTo>
                  <a:pt x="454478" y="0"/>
                </a:lnTo>
                <a:lnTo>
                  <a:pt x="892342" y="15552"/>
                </a:lnTo>
                <a:lnTo>
                  <a:pt x="893702" y="0"/>
                </a:lnTo>
                <a:lnTo>
                  <a:pt x="5761220" y="0"/>
                </a:lnTo>
                <a:lnTo>
                  <a:pt x="7920992" y="265187"/>
                </a:lnTo>
                <a:lnTo>
                  <a:pt x="11428519" y="389763"/>
                </a:lnTo>
                <a:lnTo>
                  <a:pt x="11417875" y="694551"/>
                </a:lnTo>
                <a:lnTo>
                  <a:pt x="12046778" y="771770"/>
                </a:lnTo>
                <a:lnTo>
                  <a:pt x="11299482" y="6858000"/>
                </a:lnTo>
                <a:lnTo>
                  <a:pt x="11202642" y="6858000"/>
                </a:lnTo>
                <a:lnTo>
                  <a:pt x="6662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FA2241-6B3E-48FF-860B-B990431EC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15541" cy="6858001"/>
          </a:xfrm>
          <a:custGeom>
            <a:avLst/>
            <a:gdLst>
              <a:gd name="connsiteX0" fmla="*/ 289900 w 11915541"/>
              <a:gd name="connsiteY0" fmla="*/ 0 h 6858001"/>
              <a:gd name="connsiteX1" fmla="*/ 4956408 w 11915541"/>
              <a:gd name="connsiteY1" fmla="*/ 0 h 6858001"/>
              <a:gd name="connsiteX2" fmla="*/ 7146011 w 11915541"/>
              <a:gd name="connsiteY2" fmla="*/ 269060 h 6858001"/>
              <a:gd name="connsiteX3" fmla="*/ 7883888 w 11915541"/>
              <a:gd name="connsiteY3" fmla="*/ 358077 h 6858001"/>
              <a:gd name="connsiteX4" fmla="*/ 8743808 w 11915541"/>
              <a:gd name="connsiteY4" fmla="*/ 388772 h 6858001"/>
              <a:gd name="connsiteX5" fmla="*/ 8846325 w 11915541"/>
              <a:gd name="connsiteY5" fmla="*/ 387158 h 6858001"/>
              <a:gd name="connsiteX6" fmla="*/ 8908081 w 11915541"/>
              <a:gd name="connsiteY6" fmla="*/ 391374 h 6858001"/>
              <a:gd name="connsiteX7" fmla="*/ 8976104 w 11915541"/>
              <a:gd name="connsiteY7" fmla="*/ 394890 h 6858001"/>
              <a:gd name="connsiteX8" fmla="*/ 9041336 w 11915541"/>
              <a:gd name="connsiteY8" fmla="*/ 398298 h 6858001"/>
              <a:gd name="connsiteX9" fmla="*/ 9111961 w 11915541"/>
              <a:gd name="connsiteY9" fmla="*/ 399407 h 6858001"/>
              <a:gd name="connsiteX10" fmla="*/ 9137458 w 11915541"/>
              <a:gd name="connsiteY10" fmla="*/ 411076 h 6858001"/>
              <a:gd name="connsiteX11" fmla="*/ 9439267 w 11915541"/>
              <a:gd name="connsiteY11" fmla="*/ 421615 h 6858001"/>
              <a:gd name="connsiteX12" fmla="*/ 9447565 w 11915541"/>
              <a:gd name="connsiteY12" fmla="*/ 420237 h 6858001"/>
              <a:gd name="connsiteX13" fmla="*/ 9480968 w 11915541"/>
              <a:gd name="connsiteY13" fmla="*/ 413579 h 6858001"/>
              <a:gd name="connsiteX14" fmla="*/ 9485823 w 11915541"/>
              <a:gd name="connsiteY14" fmla="*/ 414668 h 6858001"/>
              <a:gd name="connsiteX15" fmla="*/ 9504040 w 11915541"/>
              <a:gd name="connsiteY15" fmla="*/ 413672 h 6858001"/>
              <a:gd name="connsiteX16" fmla="*/ 9510668 w 11915541"/>
              <a:gd name="connsiteY16" fmla="*/ 420087 h 6858001"/>
              <a:gd name="connsiteX17" fmla="*/ 9572280 w 11915541"/>
              <a:gd name="connsiteY17" fmla="*/ 419684 h 6858001"/>
              <a:gd name="connsiteX18" fmla="*/ 9690102 w 11915541"/>
              <a:gd name="connsiteY18" fmla="*/ 407264 h 6858001"/>
              <a:gd name="connsiteX19" fmla="*/ 9711635 w 11915541"/>
              <a:gd name="connsiteY19" fmla="*/ 410830 h 6858001"/>
              <a:gd name="connsiteX20" fmla="*/ 9828330 w 11915541"/>
              <a:gd name="connsiteY20" fmla="*/ 413906 h 6858001"/>
              <a:gd name="connsiteX21" fmla="*/ 9966913 w 11915541"/>
              <a:gd name="connsiteY21" fmla="*/ 412008 h 6858001"/>
              <a:gd name="connsiteX22" fmla="*/ 10066210 w 11915541"/>
              <a:gd name="connsiteY22" fmla="*/ 412124 h 6858001"/>
              <a:gd name="connsiteX23" fmla="*/ 10165116 w 11915541"/>
              <a:gd name="connsiteY23" fmla="*/ 410209 h 6858001"/>
              <a:gd name="connsiteX24" fmla="*/ 10244876 w 11915541"/>
              <a:gd name="connsiteY24" fmla="*/ 418729 h 6858001"/>
              <a:gd name="connsiteX25" fmla="*/ 10292900 w 11915541"/>
              <a:gd name="connsiteY25" fmla="*/ 427936 h 6858001"/>
              <a:gd name="connsiteX26" fmla="*/ 10326189 w 11915541"/>
              <a:gd name="connsiteY26" fmla="*/ 437758 h 6858001"/>
              <a:gd name="connsiteX27" fmla="*/ 10419820 w 11915541"/>
              <a:gd name="connsiteY27" fmla="*/ 445961 h 6858001"/>
              <a:gd name="connsiteX28" fmla="*/ 10556118 w 11915541"/>
              <a:gd name="connsiteY28" fmla="*/ 452534 h 6858001"/>
              <a:gd name="connsiteX29" fmla="*/ 10617267 w 11915541"/>
              <a:gd name="connsiteY29" fmla="*/ 458327 h 6858001"/>
              <a:gd name="connsiteX30" fmla="*/ 11266201 w 11915541"/>
              <a:gd name="connsiteY30" fmla="*/ 485414 h 6858001"/>
              <a:gd name="connsiteX31" fmla="*/ 11266114 w 11915541"/>
              <a:gd name="connsiteY31" fmla="*/ 487867 h 6858001"/>
              <a:gd name="connsiteX32" fmla="*/ 11294016 w 11915541"/>
              <a:gd name="connsiteY32" fmla="*/ 500627 h 6858001"/>
              <a:gd name="connsiteX33" fmla="*/ 11304892 w 11915541"/>
              <a:gd name="connsiteY33" fmla="*/ 529592 h 6858001"/>
              <a:gd name="connsiteX34" fmla="*/ 11295858 w 11915541"/>
              <a:gd name="connsiteY34" fmla="*/ 788304 h 6858001"/>
              <a:gd name="connsiteX35" fmla="*/ 11881324 w 11915541"/>
              <a:gd name="connsiteY35" fmla="*/ 860190 h 6858001"/>
              <a:gd name="connsiteX36" fmla="*/ 11881031 w 11915541"/>
              <a:gd name="connsiteY36" fmla="*/ 862574 h 6858001"/>
              <a:gd name="connsiteX37" fmla="*/ 11907128 w 11915541"/>
              <a:gd name="connsiteY37" fmla="*/ 877384 h 6858001"/>
              <a:gd name="connsiteX38" fmla="*/ 11915256 w 11915541"/>
              <a:gd name="connsiteY38" fmla="*/ 906533 h 6858001"/>
              <a:gd name="connsiteX39" fmla="*/ 11521832 w 11915541"/>
              <a:gd name="connsiteY39" fmla="*/ 4110709 h 6858001"/>
              <a:gd name="connsiteX40" fmla="*/ 11515825 w 11915541"/>
              <a:gd name="connsiteY40" fmla="*/ 4119564 h 6858001"/>
              <a:gd name="connsiteX41" fmla="*/ 11519210 w 11915541"/>
              <a:gd name="connsiteY41" fmla="*/ 4131712 h 6858001"/>
              <a:gd name="connsiteX42" fmla="*/ 11184463 w 11915541"/>
              <a:gd name="connsiteY42" fmla="*/ 6858000 h 6858001"/>
              <a:gd name="connsiteX43" fmla="*/ 11083854 w 11915541"/>
              <a:gd name="connsiteY43" fmla="*/ 6858000 h 6858001"/>
              <a:gd name="connsiteX44" fmla="*/ 11083854 w 11915541"/>
              <a:gd name="connsiteY44" fmla="*/ 6858001 h 6858001"/>
              <a:gd name="connsiteX45" fmla="*/ 0 w 11915541"/>
              <a:gd name="connsiteY45" fmla="*/ 6858001 h 6858001"/>
              <a:gd name="connsiteX46" fmla="*/ 0 w 11915541"/>
              <a:gd name="connsiteY46" fmla="*/ 76664 h 6858001"/>
              <a:gd name="connsiteX47" fmla="*/ 286723 w 11915541"/>
              <a:gd name="connsiteY47" fmla="*/ 8689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15541" h="6858001">
                <a:moveTo>
                  <a:pt x="289900" y="0"/>
                </a:moveTo>
                <a:lnTo>
                  <a:pt x="4956408" y="0"/>
                </a:lnTo>
                <a:lnTo>
                  <a:pt x="7146011" y="269060"/>
                </a:lnTo>
                <a:lnTo>
                  <a:pt x="7883888" y="358077"/>
                </a:lnTo>
                <a:lnTo>
                  <a:pt x="8743808" y="388772"/>
                </a:lnTo>
                <a:lnTo>
                  <a:pt x="8846325" y="387158"/>
                </a:lnTo>
                <a:lnTo>
                  <a:pt x="8908081" y="391374"/>
                </a:lnTo>
                <a:lnTo>
                  <a:pt x="8976104" y="394890"/>
                </a:lnTo>
                <a:lnTo>
                  <a:pt x="9041336" y="398298"/>
                </a:lnTo>
                <a:lnTo>
                  <a:pt x="9111961" y="399407"/>
                </a:lnTo>
                <a:lnTo>
                  <a:pt x="9137458" y="411076"/>
                </a:lnTo>
                <a:lnTo>
                  <a:pt x="9439267" y="421615"/>
                </a:lnTo>
                <a:lnTo>
                  <a:pt x="9447565" y="420237"/>
                </a:lnTo>
                <a:cubicBezTo>
                  <a:pt x="9454515" y="418898"/>
                  <a:pt x="9474592" y="414507"/>
                  <a:pt x="9480968" y="413579"/>
                </a:cubicBezTo>
                <a:lnTo>
                  <a:pt x="9485823" y="414668"/>
                </a:lnTo>
                <a:lnTo>
                  <a:pt x="9504040" y="413672"/>
                </a:lnTo>
                <a:lnTo>
                  <a:pt x="9510668" y="420087"/>
                </a:lnTo>
                <a:lnTo>
                  <a:pt x="9572280" y="419684"/>
                </a:lnTo>
                <a:cubicBezTo>
                  <a:pt x="9599152" y="403815"/>
                  <a:pt x="9648610" y="413243"/>
                  <a:pt x="9690102" y="407264"/>
                </a:cubicBezTo>
                <a:lnTo>
                  <a:pt x="9711635" y="410830"/>
                </a:lnTo>
                <a:lnTo>
                  <a:pt x="9828330" y="413906"/>
                </a:lnTo>
                <a:cubicBezTo>
                  <a:pt x="9901450" y="412197"/>
                  <a:pt x="9903487" y="416948"/>
                  <a:pt x="9966913" y="412008"/>
                </a:cubicBezTo>
                <a:cubicBezTo>
                  <a:pt x="10024782" y="416355"/>
                  <a:pt x="10018033" y="414239"/>
                  <a:pt x="10066210" y="412124"/>
                </a:cubicBezTo>
                <a:lnTo>
                  <a:pt x="10165116" y="410209"/>
                </a:lnTo>
                <a:cubicBezTo>
                  <a:pt x="10191560" y="417316"/>
                  <a:pt x="10211518" y="430503"/>
                  <a:pt x="10244876" y="418729"/>
                </a:cubicBezTo>
                <a:cubicBezTo>
                  <a:pt x="10237086" y="432781"/>
                  <a:pt x="10284124" y="415543"/>
                  <a:pt x="10292900" y="427936"/>
                </a:cubicBezTo>
                <a:cubicBezTo>
                  <a:pt x="10297954" y="438166"/>
                  <a:pt x="10313400" y="435319"/>
                  <a:pt x="10326189" y="437758"/>
                </a:cubicBezTo>
                <a:cubicBezTo>
                  <a:pt x="10337091" y="447506"/>
                  <a:pt x="10399279" y="450054"/>
                  <a:pt x="10419820" y="445961"/>
                </a:cubicBezTo>
                <a:cubicBezTo>
                  <a:pt x="10473071" y="447462"/>
                  <a:pt x="10510712" y="446330"/>
                  <a:pt x="10556118" y="452534"/>
                </a:cubicBezTo>
                <a:cubicBezTo>
                  <a:pt x="10574153" y="454056"/>
                  <a:pt x="10608649" y="456182"/>
                  <a:pt x="10617267" y="458327"/>
                </a:cubicBezTo>
                <a:lnTo>
                  <a:pt x="11266201" y="485414"/>
                </a:lnTo>
                <a:cubicBezTo>
                  <a:pt x="11266172" y="486232"/>
                  <a:pt x="11266143" y="487049"/>
                  <a:pt x="11266114" y="487867"/>
                </a:cubicBezTo>
                <a:lnTo>
                  <a:pt x="11294016" y="500627"/>
                </a:lnTo>
                <a:cubicBezTo>
                  <a:pt x="11301071" y="508193"/>
                  <a:pt x="11305249" y="518441"/>
                  <a:pt x="11304892" y="529592"/>
                </a:cubicBezTo>
                <a:lnTo>
                  <a:pt x="11295858" y="788304"/>
                </a:lnTo>
                <a:lnTo>
                  <a:pt x="11881324" y="860190"/>
                </a:lnTo>
                <a:cubicBezTo>
                  <a:pt x="11881227" y="860985"/>
                  <a:pt x="11881128" y="861779"/>
                  <a:pt x="11881031" y="862574"/>
                </a:cubicBezTo>
                <a:lnTo>
                  <a:pt x="11907128" y="877384"/>
                </a:lnTo>
                <a:cubicBezTo>
                  <a:pt x="11913358" y="885357"/>
                  <a:pt x="11916554" y="895698"/>
                  <a:pt x="11915256" y="906533"/>
                </a:cubicBezTo>
                <a:lnTo>
                  <a:pt x="11521832" y="4110709"/>
                </a:lnTo>
                <a:lnTo>
                  <a:pt x="11515825" y="4119564"/>
                </a:lnTo>
                <a:lnTo>
                  <a:pt x="11519210" y="4131712"/>
                </a:lnTo>
                <a:lnTo>
                  <a:pt x="11184463" y="6858000"/>
                </a:lnTo>
                <a:lnTo>
                  <a:pt x="11083854" y="6858000"/>
                </a:lnTo>
                <a:lnTo>
                  <a:pt x="11083854" y="6858001"/>
                </a:lnTo>
                <a:lnTo>
                  <a:pt x="0" y="6858001"/>
                </a:lnTo>
                <a:lnTo>
                  <a:pt x="0" y="76664"/>
                </a:lnTo>
                <a:lnTo>
                  <a:pt x="286723" y="86899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Electronic circuit board">
            <a:extLst>
              <a:ext uri="{FF2B5EF4-FFF2-40B4-BE49-F238E27FC236}">
                <a16:creationId xmlns:a16="http://schemas.microsoft.com/office/drawing/2014/main" id="{97DF68CA-E82F-8F2F-2587-F7CEF4F99E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t="13740"/>
          <a:stretch/>
        </p:blipFill>
        <p:spPr>
          <a:xfrm>
            <a:off x="-5309" y="-2547"/>
            <a:ext cx="11920851" cy="6863842"/>
          </a:xfrm>
          <a:custGeom>
            <a:avLst/>
            <a:gdLst/>
            <a:ahLst/>
            <a:cxnLst/>
            <a:rect l="l" t="t" r="r" b="b"/>
            <a:pathLst>
              <a:path w="11920851" h="6863842">
                <a:moveTo>
                  <a:pt x="93746" y="220"/>
                </a:moveTo>
                <a:cubicBezTo>
                  <a:pt x="149331" y="1296"/>
                  <a:pt x="222869" y="5962"/>
                  <a:pt x="295210" y="5841"/>
                </a:cubicBezTo>
                <a:lnTo>
                  <a:pt x="4961718" y="5841"/>
                </a:lnTo>
                <a:lnTo>
                  <a:pt x="7151321" y="274901"/>
                </a:lnTo>
                <a:lnTo>
                  <a:pt x="7889198" y="363918"/>
                </a:lnTo>
                <a:lnTo>
                  <a:pt x="8749118" y="394613"/>
                </a:lnTo>
                <a:lnTo>
                  <a:pt x="8851635" y="392999"/>
                </a:lnTo>
                <a:lnTo>
                  <a:pt x="8913391" y="397215"/>
                </a:lnTo>
                <a:lnTo>
                  <a:pt x="8981414" y="400731"/>
                </a:lnTo>
                <a:lnTo>
                  <a:pt x="9046646" y="404139"/>
                </a:lnTo>
                <a:lnTo>
                  <a:pt x="9117271" y="405248"/>
                </a:lnTo>
                <a:lnTo>
                  <a:pt x="9142768" y="416917"/>
                </a:lnTo>
                <a:lnTo>
                  <a:pt x="9444577" y="427456"/>
                </a:lnTo>
                <a:lnTo>
                  <a:pt x="9452875" y="426078"/>
                </a:lnTo>
                <a:cubicBezTo>
                  <a:pt x="9459825" y="424739"/>
                  <a:pt x="9479902" y="420348"/>
                  <a:pt x="9486278" y="419420"/>
                </a:cubicBezTo>
                <a:lnTo>
                  <a:pt x="9491133" y="420509"/>
                </a:lnTo>
                <a:lnTo>
                  <a:pt x="9509350" y="419513"/>
                </a:lnTo>
                <a:lnTo>
                  <a:pt x="9515978" y="425928"/>
                </a:lnTo>
                <a:lnTo>
                  <a:pt x="9577590" y="425525"/>
                </a:lnTo>
                <a:cubicBezTo>
                  <a:pt x="9604462" y="409656"/>
                  <a:pt x="9653920" y="419084"/>
                  <a:pt x="9695412" y="413105"/>
                </a:cubicBezTo>
                <a:lnTo>
                  <a:pt x="9716945" y="416671"/>
                </a:lnTo>
                <a:lnTo>
                  <a:pt x="9833640" y="419747"/>
                </a:lnTo>
                <a:cubicBezTo>
                  <a:pt x="9906760" y="418038"/>
                  <a:pt x="9908797" y="422789"/>
                  <a:pt x="9972223" y="417849"/>
                </a:cubicBezTo>
                <a:cubicBezTo>
                  <a:pt x="10030092" y="422196"/>
                  <a:pt x="10023343" y="420080"/>
                  <a:pt x="10071520" y="417965"/>
                </a:cubicBezTo>
                <a:lnTo>
                  <a:pt x="10170426" y="416050"/>
                </a:lnTo>
                <a:cubicBezTo>
                  <a:pt x="10196870" y="423157"/>
                  <a:pt x="10216828" y="436344"/>
                  <a:pt x="10250186" y="424570"/>
                </a:cubicBezTo>
                <a:cubicBezTo>
                  <a:pt x="10242396" y="438622"/>
                  <a:pt x="10289434" y="421384"/>
                  <a:pt x="10298210" y="433777"/>
                </a:cubicBezTo>
                <a:cubicBezTo>
                  <a:pt x="10303264" y="444007"/>
                  <a:pt x="10318710" y="441160"/>
                  <a:pt x="10331499" y="443599"/>
                </a:cubicBezTo>
                <a:cubicBezTo>
                  <a:pt x="10342401" y="453347"/>
                  <a:pt x="10404589" y="455895"/>
                  <a:pt x="10425130" y="451802"/>
                </a:cubicBezTo>
                <a:cubicBezTo>
                  <a:pt x="10478381" y="453303"/>
                  <a:pt x="10516022" y="452171"/>
                  <a:pt x="10561428" y="458375"/>
                </a:cubicBezTo>
                <a:cubicBezTo>
                  <a:pt x="10579463" y="459897"/>
                  <a:pt x="10613959" y="462023"/>
                  <a:pt x="10622577" y="464168"/>
                </a:cubicBezTo>
                <a:lnTo>
                  <a:pt x="11271511" y="491255"/>
                </a:lnTo>
                <a:cubicBezTo>
                  <a:pt x="11271482" y="492073"/>
                  <a:pt x="11271453" y="492890"/>
                  <a:pt x="11271424" y="493708"/>
                </a:cubicBezTo>
                <a:lnTo>
                  <a:pt x="11299326" y="506468"/>
                </a:lnTo>
                <a:cubicBezTo>
                  <a:pt x="11306381" y="514034"/>
                  <a:pt x="11310559" y="524282"/>
                  <a:pt x="11310202" y="535433"/>
                </a:cubicBezTo>
                <a:lnTo>
                  <a:pt x="11301168" y="794145"/>
                </a:lnTo>
                <a:lnTo>
                  <a:pt x="11886634" y="866031"/>
                </a:lnTo>
                <a:cubicBezTo>
                  <a:pt x="11886537" y="866826"/>
                  <a:pt x="11886438" y="867620"/>
                  <a:pt x="11886341" y="868415"/>
                </a:cubicBezTo>
                <a:lnTo>
                  <a:pt x="11912438" y="883225"/>
                </a:lnTo>
                <a:cubicBezTo>
                  <a:pt x="11918668" y="891198"/>
                  <a:pt x="11921864" y="901539"/>
                  <a:pt x="11920566" y="912374"/>
                </a:cubicBezTo>
                <a:lnTo>
                  <a:pt x="11527142" y="4116550"/>
                </a:lnTo>
                <a:lnTo>
                  <a:pt x="11521135" y="4125405"/>
                </a:lnTo>
                <a:lnTo>
                  <a:pt x="11524520" y="4137553"/>
                </a:lnTo>
                <a:lnTo>
                  <a:pt x="11189773" y="6863841"/>
                </a:lnTo>
                <a:lnTo>
                  <a:pt x="11089164" y="6863841"/>
                </a:lnTo>
                <a:lnTo>
                  <a:pt x="11089164" y="6863842"/>
                </a:lnTo>
                <a:lnTo>
                  <a:pt x="5310" y="6863842"/>
                </a:lnTo>
                <a:lnTo>
                  <a:pt x="5310" y="82505"/>
                </a:lnTo>
                <a:lnTo>
                  <a:pt x="0" y="16141"/>
                </a:lnTo>
                <a:cubicBezTo>
                  <a:pt x="530" y="1658"/>
                  <a:pt x="38161" y="-856"/>
                  <a:pt x="93746" y="220"/>
                </a:cubicBezTo>
                <a:close/>
              </a:path>
            </a:pathLst>
          </a:cu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E768A620-6CE7-44E7-BB7E-5C93F026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097" y="3077"/>
            <a:ext cx="6289954" cy="221524"/>
          </a:xfrm>
          <a:custGeom>
            <a:avLst/>
            <a:gdLst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4810804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6295048"/>
              <a:gd name="connsiteY0" fmla="*/ 0 h 272502"/>
              <a:gd name="connsiteX1" fmla="*/ 4810804 w 6295048"/>
              <a:gd name="connsiteY1" fmla="*/ 0 h 272502"/>
              <a:gd name="connsiteX2" fmla="*/ 6295048 w 6295048"/>
              <a:gd name="connsiteY2" fmla="*/ 206241 h 272502"/>
              <a:gd name="connsiteX3" fmla="*/ 0 w 6295048"/>
              <a:gd name="connsiteY3" fmla="*/ 272502 h 272502"/>
              <a:gd name="connsiteX4" fmla="*/ 0 w 6295048"/>
              <a:gd name="connsiteY4" fmla="*/ 0 h 272502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1653 w 6295048"/>
              <a:gd name="connsiteY3" fmla="*/ 100224 h 206241"/>
              <a:gd name="connsiteX4" fmla="*/ 0 w 6295048"/>
              <a:gd name="connsiteY4" fmla="*/ 0 h 206241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8687 w 6295048"/>
              <a:gd name="connsiteY3" fmla="*/ 72088 h 206241"/>
              <a:gd name="connsiteX4" fmla="*/ 0 w 6295048"/>
              <a:gd name="connsiteY4" fmla="*/ 0 h 206241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72088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612132 w 6274671"/>
              <a:gd name="connsiteY1" fmla="*/ 5094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571379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58687 w 6289954"/>
              <a:gd name="connsiteY3" fmla="*/ 82276 h 221524"/>
              <a:gd name="connsiteX4" fmla="*/ 0 w 6289954"/>
              <a:gd name="connsiteY4" fmla="*/ 0 h 221524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43404 w 6289954"/>
              <a:gd name="connsiteY3" fmla="*/ 92464 h 221524"/>
              <a:gd name="connsiteX4" fmla="*/ 0 w 6289954"/>
              <a:gd name="connsiteY4" fmla="*/ 0 h 22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54" h="221524">
                <a:moveTo>
                  <a:pt x="0" y="0"/>
                </a:moveTo>
                <a:lnTo>
                  <a:pt x="4571379" y="0"/>
                </a:lnTo>
                <a:lnTo>
                  <a:pt x="6289954" y="221524"/>
                </a:lnTo>
                <a:lnTo>
                  <a:pt x="2443404" y="924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F0D383-07EE-46D8-BEE1-891DE331E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4CD96CC-B12E-4912-A810-33EAE19E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68959C5-51E4-4802-94D4-A5E4067BC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5FE9E51-D9D9-4518-8B87-554609631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48BEEA7-7F13-47B3-A60F-696B3FBF1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A44F1B7-43FD-4719-BD2E-06324ADB9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445" y="792471"/>
            <a:ext cx="701097" cy="5785351"/>
          </a:xfrm>
          <a:custGeom>
            <a:avLst/>
            <a:gdLst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92875 w 741850"/>
              <a:gd name="connsiteY4" fmla="*/ 17707 h 6091000"/>
              <a:gd name="connsiteX5" fmla="*/ 707633 w 741850"/>
              <a:gd name="connsiteY5" fmla="*/ 93190 h 6091000"/>
              <a:gd name="connsiteX6" fmla="*/ 707340 w 741850"/>
              <a:gd name="connsiteY6" fmla="*/ 95574 h 6091000"/>
              <a:gd name="connsiteX7" fmla="*/ 733437 w 741850"/>
              <a:gd name="connsiteY7" fmla="*/ 110384 h 6091000"/>
              <a:gd name="connsiteX8" fmla="*/ 741565 w 741850"/>
              <a:gd name="connsiteY8" fmla="*/ 139533 h 6091000"/>
              <a:gd name="connsiteX9" fmla="*/ 348141 w 741850"/>
              <a:gd name="connsiteY9" fmla="*/ 3343709 h 6091000"/>
              <a:gd name="connsiteX10" fmla="*/ 342134 w 741850"/>
              <a:gd name="connsiteY10" fmla="*/ 3352564 h 6091000"/>
              <a:gd name="connsiteX11" fmla="*/ 345519 w 741850"/>
              <a:gd name="connsiteY11" fmla="*/ 3364712 h 6091000"/>
              <a:gd name="connsiteX12" fmla="*/ 10772 w 741850"/>
              <a:gd name="connsiteY12" fmla="*/ 6091000 h 6091000"/>
              <a:gd name="connsiteX13" fmla="*/ 0 w 741850"/>
              <a:gd name="connsiteY13" fmla="*/ 609100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707633 w 741850"/>
              <a:gd name="connsiteY4" fmla="*/ 93190 h 6091000"/>
              <a:gd name="connsiteX5" fmla="*/ 707340 w 741850"/>
              <a:gd name="connsiteY5" fmla="*/ 95574 h 6091000"/>
              <a:gd name="connsiteX6" fmla="*/ 733437 w 741850"/>
              <a:gd name="connsiteY6" fmla="*/ 110384 h 6091000"/>
              <a:gd name="connsiteX7" fmla="*/ 741565 w 741850"/>
              <a:gd name="connsiteY7" fmla="*/ 139533 h 6091000"/>
              <a:gd name="connsiteX8" fmla="*/ 348141 w 741850"/>
              <a:gd name="connsiteY8" fmla="*/ 3343709 h 6091000"/>
              <a:gd name="connsiteX9" fmla="*/ 342134 w 741850"/>
              <a:gd name="connsiteY9" fmla="*/ 3352564 h 6091000"/>
              <a:gd name="connsiteX10" fmla="*/ 345519 w 741850"/>
              <a:gd name="connsiteY10" fmla="*/ 3364712 h 6091000"/>
              <a:gd name="connsiteX11" fmla="*/ 10772 w 741850"/>
              <a:gd name="connsiteY11" fmla="*/ 6091000 h 6091000"/>
              <a:gd name="connsiteX12" fmla="*/ 0 w 741850"/>
              <a:gd name="connsiteY12" fmla="*/ 6091000 h 6091000"/>
              <a:gd name="connsiteX13" fmla="*/ 0 w 741850"/>
              <a:gd name="connsiteY13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07633 w 741850"/>
              <a:gd name="connsiteY3" fmla="*/ 93190 h 6091000"/>
              <a:gd name="connsiteX4" fmla="*/ 707340 w 741850"/>
              <a:gd name="connsiteY4" fmla="*/ 95574 h 6091000"/>
              <a:gd name="connsiteX5" fmla="*/ 733437 w 741850"/>
              <a:gd name="connsiteY5" fmla="*/ 110384 h 6091000"/>
              <a:gd name="connsiteX6" fmla="*/ 741565 w 741850"/>
              <a:gd name="connsiteY6" fmla="*/ 139533 h 6091000"/>
              <a:gd name="connsiteX7" fmla="*/ 348141 w 741850"/>
              <a:gd name="connsiteY7" fmla="*/ 3343709 h 6091000"/>
              <a:gd name="connsiteX8" fmla="*/ 342134 w 741850"/>
              <a:gd name="connsiteY8" fmla="*/ 3352564 h 6091000"/>
              <a:gd name="connsiteX9" fmla="*/ 345519 w 741850"/>
              <a:gd name="connsiteY9" fmla="*/ 3364712 h 6091000"/>
              <a:gd name="connsiteX10" fmla="*/ 10772 w 741850"/>
              <a:gd name="connsiteY10" fmla="*/ 6091000 h 6091000"/>
              <a:gd name="connsiteX11" fmla="*/ 0 w 741850"/>
              <a:gd name="connsiteY11" fmla="*/ 6091000 h 6091000"/>
              <a:gd name="connsiteX12" fmla="*/ 0 w 741850"/>
              <a:gd name="connsiteY12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707633 w 741850"/>
              <a:gd name="connsiteY2" fmla="*/ 93190 h 6091000"/>
              <a:gd name="connsiteX3" fmla="*/ 707340 w 741850"/>
              <a:gd name="connsiteY3" fmla="*/ 95574 h 6091000"/>
              <a:gd name="connsiteX4" fmla="*/ 733437 w 741850"/>
              <a:gd name="connsiteY4" fmla="*/ 110384 h 6091000"/>
              <a:gd name="connsiteX5" fmla="*/ 741565 w 741850"/>
              <a:gd name="connsiteY5" fmla="*/ 139533 h 6091000"/>
              <a:gd name="connsiteX6" fmla="*/ 348141 w 741850"/>
              <a:gd name="connsiteY6" fmla="*/ 3343709 h 6091000"/>
              <a:gd name="connsiteX7" fmla="*/ 342134 w 741850"/>
              <a:gd name="connsiteY7" fmla="*/ 3352564 h 6091000"/>
              <a:gd name="connsiteX8" fmla="*/ 345519 w 741850"/>
              <a:gd name="connsiteY8" fmla="*/ 3364712 h 6091000"/>
              <a:gd name="connsiteX9" fmla="*/ 10772 w 741850"/>
              <a:gd name="connsiteY9" fmla="*/ 6091000 h 6091000"/>
              <a:gd name="connsiteX10" fmla="*/ 0 w 741850"/>
              <a:gd name="connsiteY10" fmla="*/ 6091000 h 6091000"/>
              <a:gd name="connsiteX11" fmla="*/ 0 w 741850"/>
              <a:gd name="connsiteY11" fmla="*/ 0 h 6091000"/>
              <a:gd name="connsiteX0" fmla="*/ 239425 w 741850"/>
              <a:gd name="connsiteY0" fmla="*/ 24022 h 6089551"/>
              <a:gd name="connsiteX1" fmla="*/ 5334 w 741850"/>
              <a:gd name="connsiteY1" fmla="*/ 0 h 6089551"/>
              <a:gd name="connsiteX2" fmla="*/ 707633 w 741850"/>
              <a:gd name="connsiteY2" fmla="*/ 91741 h 6089551"/>
              <a:gd name="connsiteX3" fmla="*/ 707340 w 741850"/>
              <a:gd name="connsiteY3" fmla="*/ 94125 h 6089551"/>
              <a:gd name="connsiteX4" fmla="*/ 733437 w 741850"/>
              <a:gd name="connsiteY4" fmla="*/ 108935 h 6089551"/>
              <a:gd name="connsiteX5" fmla="*/ 741565 w 741850"/>
              <a:gd name="connsiteY5" fmla="*/ 138084 h 6089551"/>
              <a:gd name="connsiteX6" fmla="*/ 348141 w 741850"/>
              <a:gd name="connsiteY6" fmla="*/ 3342260 h 6089551"/>
              <a:gd name="connsiteX7" fmla="*/ 342134 w 741850"/>
              <a:gd name="connsiteY7" fmla="*/ 3351115 h 6089551"/>
              <a:gd name="connsiteX8" fmla="*/ 345519 w 741850"/>
              <a:gd name="connsiteY8" fmla="*/ 3363263 h 6089551"/>
              <a:gd name="connsiteX9" fmla="*/ 10772 w 741850"/>
              <a:gd name="connsiteY9" fmla="*/ 6089551 h 6089551"/>
              <a:gd name="connsiteX10" fmla="*/ 0 w 741850"/>
              <a:gd name="connsiteY10" fmla="*/ 6089551 h 6089551"/>
              <a:gd name="connsiteX11" fmla="*/ 239425 w 741850"/>
              <a:gd name="connsiteY11" fmla="*/ 24022 h 6089551"/>
              <a:gd name="connsiteX0" fmla="*/ 239425 w 741850"/>
              <a:gd name="connsiteY0" fmla="*/ 0 h 6065529"/>
              <a:gd name="connsiteX1" fmla="*/ 707633 w 741850"/>
              <a:gd name="connsiteY1" fmla="*/ 67719 h 6065529"/>
              <a:gd name="connsiteX2" fmla="*/ 707340 w 741850"/>
              <a:gd name="connsiteY2" fmla="*/ 70103 h 6065529"/>
              <a:gd name="connsiteX3" fmla="*/ 733437 w 741850"/>
              <a:gd name="connsiteY3" fmla="*/ 84913 h 6065529"/>
              <a:gd name="connsiteX4" fmla="*/ 741565 w 741850"/>
              <a:gd name="connsiteY4" fmla="*/ 114062 h 6065529"/>
              <a:gd name="connsiteX5" fmla="*/ 348141 w 741850"/>
              <a:gd name="connsiteY5" fmla="*/ 3318238 h 6065529"/>
              <a:gd name="connsiteX6" fmla="*/ 342134 w 741850"/>
              <a:gd name="connsiteY6" fmla="*/ 3327093 h 6065529"/>
              <a:gd name="connsiteX7" fmla="*/ 345519 w 741850"/>
              <a:gd name="connsiteY7" fmla="*/ 3339241 h 6065529"/>
              <a:gd name="connsiteX8" fmla="*/ 10772 w 741850"/>
              <a:gd name="connsiteY8" fmla="*/ 6065529 h 6065529"/>
              <a:gd name="connsiteX9" fmla="*/ 0 w 741850"/>
              <a:gd name="connsiteY9" fmla="*/ 6065529 h 6065529"/>
              <a:gd name="connsiteX10" fmla="*/ 239425 w 741850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45264 w 731078"/>
              <a:gd name="connsiteY9" fmla="*/ 5647809 h 6065529"/>
              <a:gd name="connsiteX10" fmla="*/ 228653 w 731078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29981 w 731078"/>
              <a:gd name="connsiteY9" fmla="*/ 5647809 h 6065529"/>
              <a:gd name="connsiteX10" fmla="*/ 228653 w 731078"/>
              <a:gd name="connsiteY10" fmla="*/ 0 h 6065529"/>
              <a:gd name="connsiteX0" fmla="*/ 198672 w 701097"/>
              <a:gd name="connsiteY0" fmla="*/ 0 h 5785351"/>
              <a:gd name="connsiteX1" fmla="*/ 666880 w 701097"/>
              <a:gd name="connsiteY1" fmla="*/ 67719 h 5785351"/>
              <a:gd name="connsiteX2" fmla="*/ 666587 w 701097"/>
              <a:gd name="connsiteY2" fmla="*/ 70103 h 5785351"/>
              <a:gd name="connsiteX3" fmla="*/ 692684 w 701097"/>
              <a:gd name="connsiteY3" fmla="*/ 84913 h 5785351"/>
              <a:gd name="connsiteX4" fmla="*/ 700812 w 701097"/>
              <a:gd name="connsiteY4" fmla="*/ 114062 h 5785351"/>
              <a:gd name="connsiteX5" fmla="*/ 307388 w 701097"/>
              <a:gd name="connsiteY5" fmla="*/ 3318238 h 5785351"/>
              <a:gd name="connsiteX6" fmla="*/ 301381 w 701097"/>
              <a:gd name="connsiteY6" fmla="*/ 3327093 h 5785351"/>
              <a:gd name="connsiteX7" fmla="*/ 304766 w 701097"/>
              <a:gd name="connsiteY7" fmla="*/ 3339241 h 5785351"/>
              <a:gd name="connsiteX8" fmla="*/ 5678 w 701097"/>
              <a:gd name="connsiteY8" fmla="*/ 5785351 h 5785351"/>
              <a:gd name="connsiteX9" fmla="*/ 0 w 701097"/>
              <a:gd name="connsiteY9" fmla="*/ 5647809 h 5785351"/>
              <a:gd name="connsiteX10" fmla="*/ 198672 w 701097"/>
              <a:gd name="connsiteY10" fmla="*/ 0 h 578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1097" h="5785351">
                <a:moveTo>
                  <a:pt x="198672" y="0"/>
                </a:moveTo>
                <a:lnTo>
                  <a:pt x="666880" y="67719"/>
                </a:lnTo>
                <a:cubicBezTo>
                  <a:pt x="666783" y="68514"/>
                  <a:pt x="666684" y="69308"/>
                  <a:pt x="666587" y="70103"/>
                </a:cubicBezTo>
                <a:lnTo>
                  <a:pt x="692684" y="84913"/>
                </a:lnTo>
                <a:cubicBezTo>
                  <a:pt x="698914" y="92886"/>
                  <a:pt x="702110" y="103227"/>
                  <a:pt x="700812" y="114062"/>
                </a:cubicBezTo>
                <a:lnTo>
                  <a:pt x="307388" y="3318238"/>
                </a:lnTo>
                <a:lnTo>
                  <a:pt x="301381" y="3327093"/>
                </a:lnTo>
                <a:lnTo>
                  <a:pt x="304766" y="3339241"/>
                </a:lnTo>
                <a:lnTo>
                  <a:pt x="5678" y="5785351"/>
                </a:lnTo>
                <a:lnTo>
                  <a:pt x="0" y="5647809"/>
                </a:lnTo>
                <a:lnTo>
                  <a:pt x="198672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110CC4E-7424-4E04-842E-3AC4006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"/>
            <a:ext cx="11428519" cy="6858000"/>
          </a:xfrm>
          <a:custGeom>
            <a:avLst/>
            <a:gdLst>
              <a:gd name="connsiteX0" fmla="*/ 0 w 11428519"/>
              <a:gd name="connsiteY0" fmla="*/ 0 h 6858000"/>
              <a:gd name="connsiteX1" fmla="*/ 454478 w 11428519"/>
              <a:gd name="connsiteY1" fmla="*/ 0 h 6858000"/>
              <a:gd name="connsiteX2" fmla="*/ 11428519 w 11428519"/>
              <a:gd name="connsiteY2" fmla="*/ 389763 h 6858000"/>
              <a:gd name="connsiteX3" fmla="*/ 11202642 w 11428519"/>
              <a:gd name="connsiteY3" fmla="*/ 6858000 h 6858000"/>
              <a:gd name="connsiteX4" fmla="*/ 11083854 w 11428519"/>
              <a:gd name="connsiteY4" fmla="*/ 6858000 h 6858000"/>
              <a:gd name="connsiteX5" fmla="*/ 11188900 w 11428519"/>
              <a:gd name="connsiteY5" fmla="*/ 3849916 h 6858000"/>
              <a:gd name="connsiteX6" fmla="*/ 11184368 w 11428519"/>
              <a:gd name="connsiteY6" fmla="*/ 3837845 h 6858000"/>
              <a:gd name="connsiteX7" fmla="*/ 11189699 w 11428519"/>
              <a:gd name="connsiteY7" fmla="*/ 3828290 h 6858000"/>
              <a:gd name="connsiteX8" fmla="*/ 11304892 w 11428519"/>
              <a:gd name="connsiteY8" fmla="*/ 529592 h 6858000"/>
              <a:gd name="connsiteX9" fmla="*/ 11294016 w 11428519"/>
              <a:gd name="connsiteY9" fmla="*/ 500627 h 6858000"/>
              <a:gd name="connsiteX10" fmla="*/ 11266114 w 11428519"/>
              <a:gd name="connsiteY10" fmla="*/ 487867 h 6858000"/>
              <a:gd name="connsiteX11" fmla="*/ 11266201 w 11428519"/>
              <a:gd name="connsiteY11" fmla="*/ 485414 h 6858000"/>
              <a:gd name="connsiteX12" fmla="*/ 10617267 w 11428519"/>
              <a:gd name="connsiteY12" fmla="*/ 458327 h 6858000"/>
              <a:gd name="connsiteX13" fmla="*/ 10556118 w 11428519"/>
              <a:gd name="connsiteY13" fmla="*/ 452534 h 6858000"/>
              <a:gd name="connsiteX14" fmla="*/ 10419820 w 11428519"/>
              <a:gd name="connsiteY14" fmla="*/ 445961 h 6858000"/>
              <a:gd name="connsiteX15" fmla="*/ 10326189 w 11428519"/>
              <a:gd name="connsiteY15" fmla="*/ 437758 h 6858000"/>
              <a:gd name="connsiteX16" fmla="*/ 10292900 w 11428519"/>
              <a:gd name="connsiteY16" fmla="*/ 427936 h 6858000"/>
              <a:gd name="connsiteX17" fmla="*/ 10244876 w 11428519"/>
              <a:gd name="connsiteY17" fmla="*/ 418729 h 6858000"/>
              <a:gd name="connsiteX18" fmla="*/ 10165116 w 11428519"/>
              <a:gd name="connsiteY18" fmla="*/ 410209 h 6858000"/>
              <a:gd name="connsiteX19" fmla="*/ 10066210 w 11428519"/>
              <a:gd name="connsiteY19" fmla="*/ 412124 h 6858000"/>
              <a:gd name="connsiteX20" fmla="*/ 9966913 w 11428519"/>
              <a:gd name="connsiteY20" fmla="*/ 412008 h 6858000"/>
              <a:gd name="connsiteX21" fmla="*/ 9828330 w 11428519"/>
              <a:gd name="connsiteY21" fmla="*/ 413906 h 6858000"/>
              <a:gd name="connsiteX22" fmla="*/ 9711635 w 11428519"/>
              <a:gd name="connsiteY22" fmla="*/ 410830 h 6858000"/>
              <a:gd name="connsiteX23" fmla="*/ 9690102 w 11428519"/>
              <a:gd name="connsiteY23" fmla="*/ 407264 h 6858000"/>
              <a:gd name="connsiteX24" fmla="*/ 9572280 w 11428519"/>
              <a:gd name="connsiteY24" fmla="*/ 419684 h 6858000"/>
              <a:gd name="connsiteX25" fmla="*/ 9510668 w 11428519"/>
              <a:gd name="connsiteY25" fmla="*/ 420087 h 6858000"/>
              <a:gd name="connsiteX26" fmla="*/ 9504040 w 11428519"/>
              <a:gd name="connsiteY26" fmla="*/ 413672 h 6858000"/>
              <a:gd name="connsiteX27" fmla="*/ 9485823 w 11428519"/>
              <a:gd name="connsiteY27" fmla="*/ 414668 h 6858000"/>
              <a:gd name="connsiteX28" fmla="*/ 9480968 w 11428519"/>
              <a:gd name="connsiteY28" fmla="*/ 413579 h 6858000"/>
              <a:gd name="connsiteX29" fmla="*/ 9447565 w 11428519"/>
              <a:gd name="connsiteY29" fmla="*/ 420237 h 6858000"/>
              <a:gd name="connsiteX30" fmla="*/ 9439267 w 11428519"/>
              <a:gd name="connsiteY30" fmla="*/ 421615 h 6858000"/>
              <a:gd name="connsiteX31" fmla="*/ 9137458 w 11428519"/>
              <a:gd name="connsiteY31" fmla="*/ 411076 h 6858000"/>
              <a:gd name="connsiteX32" fmla="*/ 9111961 w 11428519"/>
              <a:gd name="connsiteY32" fmla="*/ 399407 h 6858000"/>
              <a:gd name="connsiteX33" fmla="*/ 9041336 w 11428519"/>
              <a:gd name="connsiteY33" fmla="*/ 398298 h 6858000"/>
              <a:gd name="connsiteX34" fmla="*/ 8976104 w 11428519"/>
              <a:gd name="connsiteY34" fmla="*/ 394890 h 6858000"/>
              <a:gd name="connsiteX35" fmla="*/ 8908081 w 11428519"/>
              <a:gd name="connsiteY35" fmla="*/ 391374 h 6858000"/>
              <a:gd name="connsiteX36" fmla="*/ 8846325 w 11428519"/>
              <a:gd name="connsiteY36" fmla="*/ 387158 h 6858000"/>
              <a:gd name="connsiteX37" fmla="*/ 8743808 w 11428519"/>
              <a:gd name="connsiteY37" fmla="*/ 388772 h 6858000"/>
              <a:gd name="connsiteX38" fmla="*/ 0 w 11428519"/>
              <a:gd name="connsiteY38" fmla="*/ 766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28519" h="6858000">
                <a:moveTo>
                  <a:pt x="0" y="0"/>
                </a:moveTo>
                <a:lnTo>
                  <a:pt x="454478" y="0"/>
                </a:lnTo>
                <a:lnTo>
                  <a:pt x="11428519" y="389763"/>
                </a:lnTo>
                <a:lnTo>
                  <a:pt x="11202642" y="6858000"/>
                </a:lnTo>
                <a:lnTo>
                  <a:pt x="11083854" y="6858000"/>
                </a:lnTo>
                <a:lnTo>
                  <a:pt x="11188900" y="3849916"/>
                </a:lnTo>
                <a:lnTo>
                  <a:pt x="11184368" y="3837845"/>
                </a:lnTo>
                <a:lnTo>
                  <a:pt x="11189699" y="3828290"/>
                </a:lnTo>
                <a:lnTo>
                  <a:pt x="11304892" y="529592"/>
                </a:lnTo>
                <a:cubicBezTo>
                  <a:pt x="11305249" y="518441"/>
                  <a:pt x="11301071" y="508193"/>
                  <a:pt x="11294016" y="500627"/>
                </a:cubicBezTo>
                <a:lnTo>
                  <a:pt x="11266114" y="487867"/>
                </a:lnTo>
                <a:cubicBezTo>
                  <a:pt x="11266143" y="487049"/>
                  <a:pt x="11266172" y="486232"/>
                  <a:pt x="11266201" y="485414"/>
                </a:cubicBezTo>
                <a:lnTo>
                  <a:pt x="10617267" y="458327"/>
                </a:lnTo>
                <a:cubicBezTo>
                  <a:pt x="10608649" y="456182"/>
                  <a:pt x="10574153" y="454056"/>
                  <a:pt x="10556118" y="452534"/>
                </a:cubicBezTo>
                <a:cubicBezTo>
                  <a:pt x="10510712" y="446330"/>
                  <a:pt x="10473071" y="447462"/>
                  <a:pt x="10419820" y="445961"/>
                </a:cubicBezTo>
                <a:cubicBezTo>
                  <a:pt x="10399279" y="450054"/>
                  <a:pt x="10337091" y="447506"/>
                  <a:pt x="10326189" y="437758"/>
                </a:cubicBezTo>
                <a:cubicBezTo>
                  <a:pt x="10313400" y="435319"/>
                  <a:pt x="10297954" y="438166"/>
                  <a:pt x="10292900" y="427936"/>
                </a:cubicBezTo>
                <a:cubicBezTo>
                  <a:pt x="10284124" y="415543"/>
                  <a:pt x="10237086" y="432781"/>
                  <a:pt x="10244876" y="418729"/>
                </a:cubicBezTo>
                <a:cubicBezTo>
                  <a:pt x="10211518" y="430503"/>
                  <a:pt x="10191560" y="417316"/>
                  <a:pt x="10165116" y="410209"/>
                </a:cubicBezTo>
                <a:lnTo>
                  <a:pt x="10066210" y="412124"/>
                </a:lnTo>
                <a:cubicBezTo>
                  <a:pt x="10018033" y="414239"/>
                  <a:pt x="10024782" y="416355"/>
                  <a:pt x="9966913" y="412008"/>
                </a:cubicBezTo>
                <a:cubicBezTo>
                  <a:pt x="9903487" y="416948"/>
                  <a:pt x="9901450" y="412197"/>
                  <a:pt x="9828330" y="413906"/>
                </a:cubicBezTo>
                <a:lnTo>
                  <a:pt x="9711635" y="410830"/>
                </a:lnTo>
                <a:lnTo>
                  <a:pt x="9690102" y="407264"/>
                </a:lnTo>
                <a:cubicBezTo>
                  <a:pt x="9648610" y="413243"/>
                  <a:pt x="9599152" y="403815"/>
                  <a:pt x="9572280" y="419684"/>
                </a:cubicBezTo>
                <a:lnTo>
                  <a:pt x="9510668" y="420087"/>
                </a:lnTo>
                <a:lnTo>
                  <a:pt x="9504040" y="413672"/>
                </a:lnTo>
                <a:lnTo>
                  <a:pt x="9485823" y="414668"/>
                </a:lnTo>
                <a:lnTo>
                  <a:pt x="9480968" y="413579"/>
                </a:lnTo>
                <a:cubicBezTo>
                  <a:pt x="9474592" y="414507"/>
                  <a:pt x="9454515" y="418898"/>
                  <a:pt x="9447565" y="420237"/>
                </a:cubicBezTo>
                <a:lnTo>
                  <a:pt x="9439267" y="421615"/>
                </a:lnTo>
                <a:lnTo>
                  <a:pt x="9137458" y="411076"/>
                </a:lnTo>
                <a:lnTo>
                  <a:pt x="9111961" y="399407"/>
                </a:lnTo>
                <a:lnTo>
                  <a:pt x="9041336" y="398298"/>
                </a:lnTo>
                <a:lnTo>
                  <a:pt x="8976104" y="394890"/>
                </a:lnTo>
                <a:lnTo>
                  <a:pt x="8908081" y="391374"/>
                </a:lnTo>
                <a:lnTo>
                  <a:pt x="8846325" y="387158"/>
                </a:lnTo>
                <a:lnTo>
                  <a:pt x="8743808" y="388772"/>
                </a:lnTo>
                <a:lnTo>
                  <a:pt x="0" y="76664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D77FD-81B4-EEB2-5316-5C73BFBF0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915" y="5255663"/>
            <a:ext cx="5694061" cy="916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Utsav Singha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DE85F-976F-4949-E325-A1908C027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915" y="1943100"/>
            <a:ext cx="5694061" cy="2902365"/>
          </a:xfrm>
        </p:spPr>
        <p:txBody>
          <a:bodyPr>
            <a:normAutofit/>
          </a:bodyPr>
          <a:lstStyle/>
          <a:p>
            <a:r>
              <a:rPr lang="en-US" sz="4000" dirty="0"/>
              <a:t>The Process of Creating 7nm Transistors for CPUs </a:t>
            </a:r>
          </a:p>
        </p:txBody>
      </p:sp>
    </p:spTree>
    <p:extLst>
      <p:ext uri="{BB962C8B-B14F-4D97-AF65-F5344CB8AC3E}">
        <p14:creationId xmlns:p14="http://schemas.microsoft.com/office/powerpoint/2010/main" val="178208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8DC1-FA68-1043-35EB-BC754C4C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00498-A651-D580-3372-661A4C91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ASML is the only manufacturer of these machine, they do not directly create the CPUs.</a:t>
            </a:r>
          </a:p>
          <a:p>
            <a:pPr lvl="1"/>
            <a:r>
              <a:rPr lang="en-US" dirty="0"/>
              <a:t>TSMC</a:t>
            </a:r>
          </a:p>
          <a:p>
            <a:pPr lvl="1"/>
            <a:r>
              <a:rPr lang="en-US" dirty="0"/>
              <a:t>Samsung</a:t>
            </a:r>
          </a:p>
          <a:p>
            <a:pPr lvl="1"/>
            <a:r>
              <a:rPr lang="en-US" dirty="0"/>
              <a:t>Intel</a:t>
            </a:r>
          </a:p>
          <a:p>
            <a:pPr lvl="1"/>
            <a:endParaRPr lang="en-US" dirty="0"/>
          </a:p>
        </p:txBody>
      </p:sp>
      <p:pic>
        <p:nvPicPr>
          <p:cNvPr id="8" name="Picture 7" descr="A large machine with many yellow lines&#10;&#10;Description automatically generated with medium confidence">
            <a:extLst>
              <a:ext uri="{FF2B5EF4-FFF2-40B4-BE49-F238E27FC236}">
                <a16:creationId xmlns:a16="http://schemas.microsoft.com/office/drawing/2014/main" id="{ADF1B741-76C3-AA60-8BB0-6DDD08C7C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07147" y="4093065"/>
            <a:ext cx="4084853" cy="2764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DF4DBD-FDB9-B595-4762-C22E19004AE1}"/>
              </a:ext>
            </a:extLst>
          </p:cNvPr>
          <p:cNvSpPr txBox="1"/>
          <p:nvPr/>
        </p:nvSpPr>
        <p:spPr>
          <a:xfrm>
            <a:off x="8107147" y="7023431"/>
            <a:ext cx="40848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comptoir-hardware.com/actus/business/44080-une-video-pour-mieux-comprendre-la-production-chez-asml-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d/3.0/"/>
              </a:rPr>
              <a:t>CC BY-ND</a:t>
            </a:r>
            <a:endParaRPr lang="en-US" sz="900"/>
          </a:p>
        </p:txBody>
      </p:sp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DF4BA3B3-DB9C-080A-FB7C-D4A6187572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211513" y="-6441"/>
            <a:ext cx="3980487" cy="2241758"/>
          </a:xfrm>
          <a:prstGeom prst="rect">
            <a:avLst/>
          </a:prstGeom>
        </p:spPr>
      </p:pic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FF7BC85D-E9DF-F4A7-A549-A3ED8925A1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5549" y="5266293"/>
            <a:ext cx="2571750" cy="857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DDD1FB-5FAB-DC67-9715-0574E6F08412}"/>
              </a:ext>
            </a:extLst>
          </p:cNvPr>
          <p:cNvSpPr txBox="1"/>
          <p:nvPr/>
        </p:nvSpPr>
        <p:spPr>
          <a:xfrm>
            <a:off x="805549" y="6123543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arz.wikipedia.org/wiki/%D8%B3%D8%A7%D9%85%D8%B3%D9%88%D9%86%D8%AC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0675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6C7C-7F86-2175-E5E0-E7C2420D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3E82-E138-D619-F81B-512290D0A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6 crucial steps in semiconductor manufacturing. ASML. (n.d.-a). https://www.asml.com/en/news/stories/2021/semiconductor-manufacturing-process-steps</a:t>
            </a:r>
          </a:p>
          <a:p>
            <a:r>
              <a:rPr lang="en-US" dirty="0"/>
              <a:t>All about light and lasers in lithography. ASML. (n.d.). https://www.asml.com/en/technology/lithography-principles/light-and-lasers </a:t>
            </a:r>
          </a:p>
          <a:p>
            <a:r>
              <a:rPr lang="en-US" dirty="0"/>
              <a:t>ASML EUV lithography systems. ASML. (n.d.-b). https://www.asml.com/en/products/euv-lithography-systems </a:t>
            </a:r>
          </a:p>
          <a:p>
            <a:r>
              <a:rPr lang="en-US" dirty="0" err="1"/>
              <a:t>LaPedus</a:t>
            </a:r>
            <a:r>
              <a:rPr lang="en-US" dirty="0"/>
              <a:t>, M. (2017, April 17). Why EUV is so difficult. Semiconductor Engineering. https://semiengineering.com/why-euv-is-so-difficult/ </a:t>
            </a:r>
          </a:p>
          <a:p>
            <a:r>
              <a:rPr lang="en-US" dirty="0"/>
              <a:t>Making EUV: From lab to fab. ASML. (n.d.-b). https://www.asml.com/en/news/stories/2022/making-euv-lab-to-fab </a:t>
            </a:r>
          </a:p>
          <a:p>
            <a:r>
              <a:rPr lang="en-US" dirty="0" err="1"/>
              <a:t>Roser</a:t>
            </a:r>
            <a:r>
              <a:rPr lang="en-US" dirty="0"/>
              <a:t>, M., Ritchie, H., &amp; Mathieu, E. (2024, February 1). What is Moore’s law? Our World in Data. https://ourworldindata.org/moores-law </a:t>
            </a:r>
          </a:p>
          <a:p>
            <a:r>
              <a:rPr lang="en-US" dirty="0"/>
              <a:t>World Health Organization. (n.d.). Radiation: Ultraviolet (UV) radiation. World Health Organization. https://www.who.int/news-room/questions-and-answers/item/radiation-ultraviolet-(uv)#:~:text=The%20UV%20region%20covers%20the,(100-280%20nm). [Original source: https://studycrumb.com/alphabetizer]</a:t>
            </a:r>
          </a:p>
        </p:txBody>
      </p:sp>
    </p:spTree>
    <p:extLst>
      <p:ext uri="{BB962C8B-B14F-4D97-AF65-F5344CB8AC3E}">
        <p14:creationId xmlns:p14="http://schemas.microsoft.com/office/powerpoint/2010/main" val="401573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D1F7-C511-F5DD-43F6-B3F01DB2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-245257"/>
            <a:ext cx="9493249" cy="157797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95097-D78F-BF4C-8BAD-421EBB539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Moore’s Law</a:t>
            </a:r>
          </a:p>
          <a:p>
            <a:pPr lvl="1"/>
            <a:r>
              <a:rPr lang="en-US" dirty="0"/>
              <a:t>“The observation that the number of transistors on an integrated circuit will double every two years with minimal rise in cost” (1)</a:t>
            </a:r>
          </a:p>
          <a:p>
            <a:r>
              <a:rPr lang="en-US" dirty="0"/>
              <a:t>Through the process of lithography using a laser to etch patterns in silicon, engineers were able to keep up with Moore’s prediction.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58796-765D-8EEA-635C-B6E16144C4C4}"/>
              </a:ext>
            </a:extLst>
          </p:cNvPr>
          <p:cNvSpPr txBox="1"/>
          <p:nvPr/>
        </p:nvSpPr>
        <p:spPr>
          <a:xfrm>
            <a:off x="4842874" y="6457890"/>
            <a:ext cx="7349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Roser</a:t>
            </a:r>
            <a:r>
              <a:rPr lang="en-US" sz="1000" dirty="0">
                <a:effectLst/>
              </a:rPr>
              <a:t>, M., Ritchie, H., &amp; Mathieu, E. (2024, February 1). </a:t>
            </a:r>
            <a:r>
              <a:rPr lang="en-US" sz="1000" i="1" dirty="0">
                <a:effectLst/>
              </a:rPr>
              <a:t>What is Moore’s law?</a:t>
            </a:r>
            <a:r>
              <a:rPr lang="en-US" sz="1000" dirty="0">
                <a:effectLst/>
              </a:rPr>
              <a:t> Our World in Data. https://ourworldindata.org/moores-law </a:t>
            </a:r>
          </a:p>
        </p:txBody>
      </p:sp>
      <p:pic>
        <p:nvPicPr>
          <p:cNvPr id="12" name="Picture 11" descr="A person wearing glasses and a grey shirt&#10;&#10;Description automatically generated">
            <a:extLst>
              <a:ext uri="{FF2B5EF4-FFF2-40B4-BE49-F238E27FC236}">
                <a16:creationId xmlns:a16="http://schemas.microsoft.com/office/drawing/2014/main" id="{525D26FF-F06E-1B70-FF93-832EB154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52301" y="124075"/>
            <a:ext cx="3739699" cy="21939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1F2A71-739C-73B2-7E5D-7E6C57F1E01B}"/>
              </a:ext>
            </a:extLst>
          </p:cNvPr>
          <p:cNvSpPr txBox="1"/>
          <p:nvPr/>
        </p:nvSpPr>
        <p:spPr>
          <a:xfrm>
            <a:off x="8452302" y="2318032"/>
            <a:ext cx="373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superapple.cz/2023/03/gordon-moore-ikona-kterou-apple-nikdy-nezapomene-tim-cook-vzpomina-na-zesnuleho-prukopnika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1464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A4C2-0A31-1659-CCFE-3398F204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-230097"/>
            <a:ext cx="9493249" cy="1577975"/>
          </a:xfrm>
        </p:spPr>
        <p:txBody>
          <a:bodyPr/>
          <a:lstStyle/>
          <a:p>
            <a:r>
              <a:rPr lang="en-US" dirty="0"/>
              <a:t>Lithography Roadblock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B635-E6B9-2983-C2DE-3702217ED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114539"/>
            <a:ext cx="9493250" cy="3854167"/>
          </a:xfrm>
        </p:spPr>
        <p:txBody>
          <a:bodyPr/>
          <a:lstStyle/>
          <a:p>
            <a:r>
              <a:rPr lang="en-US" dirty="0"/>
              <a:t>Originally engineers used a mercury vapor lamp to create a blue light with a wavelength of 436nm and could etch features up to 1 micron. (2)</a:t>
            </a:r>
          </a:p>
          <a:p>
            <a:r>
              <a:rPr lang="en-US" dirty="0"/>
              <a:t>Switched to UV light with a wavelength of 365nm which could etch up to 220nm. </a:t>
            </a:r>
          </a:p>
          <a:p>
            <a:r>
              <a:rPr lang="en-US" dirty="0"/>
              <a:t>In 1980, ASML developed </a:t>
            </a:r>
            <a:r>
              <a:rPr lang="en-US" dirty="0" err="1"/>
              <a:t>Kr:F</a:t>
            </a:r>
            <a:r>
              <a:rPr lang="en-US" dirty="0"/>
              <a:t> lasers and later </a:t>
            </a:r>
            <a:r>
              <a:rPr lang="en-US" dirty="0" err="1"/>
              <a:t>ArF</a:t>
            </a:r>
            <a:r>
              <a:rPr lang="en-US" dirty="0"/>
              <a:t> lasers which could produce DUV light of 280nm and 193nm and could etch 80nm and 38nm.</a:t>
            </a:r>
          </a:p>
          <a:p>
            <a:pPr lvl="1"/>
            <a:r>
              <a:rPr lang="en-US" dirty="0"/>
              <a:t>Current limitation as naturally occurring UV light occurs around 100-400nm 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70CC0-5E50-C53F-C7F7-F95D0B6920D3}"/>
              </a:ext>
            </a:extLst>
          </p:cNvPr>
          <p:cNvSpPr txBox="1"/>
          <p:nvPr/>
        </p:nvSpPr>
        <p:spPr>
          <a:xfrm>
            <a:off x="5567991" y="5996226"/>
            <a:ext cx="71052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 u="none" strike="noStrike" dirty="0">
                <a:solidFill>
                  <a:srgbClr val="000000"/>
                </a:solidFill>
                <a:effectLst/>
              </a:rPr>
              <a:t>(2) All about light and lasers in lithography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</a:rPr>
              <a:t>. ASML. (n.d.). https://www.asml.com/en/technology/lithography-principles/light-and-lasers </a:t>
            </a:r>
            <a:endParaRPr lang="en-US" sz="1000" b="0" i="0" dirty="0">
              <a:effectLst/>
            </a:endParaRPr>
          </a:p>
          <a:p>
            <a:r>
              <a:rPr lang="en-US" sz="1000" b="0" i="0" dirty="0">
                <a:effectLst/>
              </a:rPr>
              <a:t>(3) World Health Organization. (n.d.). Radiation: Ultraviolet (UV) radiation. World Health Organization. https://www.who.int/news-room/questions-and-answers/item/radiation-ultraviolet-(uv)#:~:text=The%20UV%20region%20covers%20the,(100-280%20nm).</a:t>
            </a:r>
          </a:p>
        </p:txBody>
      </p:sp>
      <p:pic>
        <p:nvPicPr>
          <p:cNvPr id="15" name="Picture 14" descr="Diagram of a diagram of a light source&#10;&#10;Description automatically generated">
            <a:extLst>
              <a:ext uri="{FF2B5EF4-FFF2-40B4-BE49-F238E27FC236}">
                <a16:creationId xmlns:a16="http://schemas.microsoft.com/office/drawing/2014/main" id="{28028569-69EF-EC9C-0B5A-2EAF4BFD0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86325"/>
            <a:ext cx="5226994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1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pectrum&#10;&#10;Description automatically generated">
            <a:extLst>
              <a:ext uri="{FF2B5EF4-FFF2-40B4-BE49-F238E27FC236}">
                <a16:creationId xmlns:a16="http://schemas.microsoft.com/office/drawing/2014/main" id="{AC36C549-1004-812C-8EF9-6C546FEF8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" y="755904"/>
            <a:ext cx="10972800" cy="5346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B75C2E-268E-1014-A35A-95846EA762BF}"/>
              </a:ext>
            </a:extLst>
          </p:cNvPr>
          <p:cNvSpPr txBox="1"/>
          <p:nvPr/>
        </p:nvSpPr>
        <p:spPr>
          <a:xfrm>
            <a:off x="609600" y="6102096"/>
            <a:ext cx="1097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hem.libretexts.org/Textbook_Maps/Physical_and_Theoretical_Chemistry_Textbook_Maps/Map%3A_Physical_Chemistry_(McQuarrie_and_Simon)/13%3A_Molecular_Spectroscopy/13-01._Different_Regions_of_the_Electromagnetic_Spectrum_Are_Used_to_Investigate_Different_Molecular_Processe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453DBF-765F-0DB8-48CE-D1ACA64CFE04}"/>
              </a:ext>
            </a:extLst>
          </p:cNvPr>
          <p:cNvSpPr/>
          <p:nvPr/>
        </p:nvSpPr>
        <p:spPr>
          <a:xfrm>
            <a:off x="3924300" y="2566987"/>
            <a:ext cx="123825" cy="1238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F0AC9F-B430-DE4F-6663-5D27B1995CCA}"/>
              </a:ext>
            </a:extLst>
          </p:cNvPr>
          <p:cNvCxnSpPr>
            <a:cxnSpLocks/>
          </p:cNvCxnSpPr>
          <p:nvPr/>
        </p:nvCxnSpPr>
        <p:spPr>
          <a:xfrm flipH="1">
            <a:off x="3986212" y="1219200"/>
            <a:ext cx="500063" cy="134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7274F2-2A99-5F2D-1B92-D1A7371CAB11}"/>
              </a:ext>
            </a:extLst>
          </p:cNvPr>
          <p:cNvSpPr txBox="1"/>
          <p:nvPr/>
        </p:nvSpPr>
        <p:spPr>
          <a:xfrm>
            <a:off x="4048125" y="910709"/>
            <a:ext cx="250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DUV roughly 193nm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6F3785-660B-1762-9A2C-EE39C90B0BAB}"/>
              </a:ext>
            </a:extLst>
          </p:cNvPr>
          <p:cNvSpPr/>
          <p:nvPr/>
        </p:nvSpPr>
        <p:spPr>
          <a:xfrm>
            <a:off x="3533775" y="2566987"/>
            <a:ext cx="123825" cy="1238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F6EFC2-1DAD-C1F7-172D-7D489F9E32C3}"/>
              </a:ext>
            </a:extLst>
          </p:cNvPr>
          <p:cNvCxnSpPr>
            <a:cxnSpLocks/>
          </p:cNvCxnSpPr>
          <p:nvPr/>
        </p:nvCxnSpPr>
        <p:spPr>
          <a:xfrm flipV="1">
            <a:off x="2257425" y="2628899"/>
            <a:ext cx="1276350" cy="38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0CC7AC-5C64-1107-6AD8-35224228C32B}"/>
              </a:ext>
            </a:extLst>
          </p:cNvPr>
          <p:cNvSpPr txBox="1"/>
          <p:nvPr/>
        </p:nvSpPr>
        <p:spPr>
          <a:xfrm>
            <a:off x="695325" y="3015996"/>
            <a:ext cx="250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EUV roughly 15.5nm</a:t>
            </a:r>
          </a:p>
        </p:txBody>
      </p:sp>
    </p:spTree>
    <p:extLst>
      <p:ext uri="{BB962C8B-B14F-4D97-AF65-F5344CB8AC3E}">
        <p14:creationId xmlns:p14="http://schemas.microsoft.com/office/powerpoint/2010/main" val="311932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8BD16-7D1F-8C75-B71A-B7A797117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>
            <a:normAutofit/>
          </a:bodyPr>
          <a:lstStyle/>
          <a:p>
            <a:r>
              <a:rPr lang="en-US" dirty="0"/>
              <a:t>EUV Lithography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986A-C202-76C7-18EA-8CCCDE7DC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7" y="2961280"/>
            <a:ext cx="3909020" cy="3215682"/>
          </a:xfrm>
        </p:spPr>
        <p:txBody>
          <a:bodyPr>
            <a:normAutofit/>
          </a:bodyPr>
          <a:lstStyle/>
          <a:p>
            <a:r>
              <a:rPr lang="en-US" dirty="0"/>
              <a:t>In 1998 ASML started development on a prototype extreme ultraviolet lithography system along with many others. (4)</a:t>
            </a:r>
          </a:p>
          <a:p>
            <a:r>
              <a:rPr lang="en-US" dirty="0"/>
              <a:t>In 2008 development was complete and the first EUV test chips were made.</a:t>
            </a:r>
          </a:p>
          <a:p>
            <a:pPr lvl="1"/>
            <a:r>
              <a:rPr lang="en-US" dirty="0"/>
              <a:t>First lithography machine shipped out in 2010 to Samsung.</a:t>
            </a:r>
          </a:p>
        </p:txBody>
      </p:sp>
      <p:pic>
        <p:nvPicPr>
          <p:cNvPr id="5" name="Picture 4" descr="A machine with a purple light&#10;&#10;Description automatically generated with medium confidence">
            <a:extLst>
              <a:ext uri="{FF2B5EF4-FFF2-40B4-BE49-F238E27FC236}">
                <a16:creationId xmlns:a16="http://schemas.microsoft.com/office/drawing/2014/main" id="{69FF4C70-881A-C584-28E3-F0953BE6A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729" y="1604651"/>
            <a:ext cx="5981472" cy="36486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BB0C81A-2E31-A7FF-DF05-145A32F17877}"/>
              </a:ext>
            </a:extLst>
          </p:cNvPr>
          <p:cNvSpPr txBox="1"/>
          <p:nvPr/>
        </p:nvSpPr>
        <p:spPr>
          <a:xfrm>
            <a:off x="7435682" y="5253348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ASML EUV Lithography Machine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612D9-E9B1-9453-3EEF-245D2AD5B10D}"/>
              </a:ext>
            </a:extLst>
          </p:cNvPr>
          <p:cNvSpPr txBox="1"/>
          <p:nvPr/>
        </p:nvSpPr>
        <p:spPr>
          <a:xfrm>
            <a:off x="7610475" y="6457890"/>
            <a:ext cx="6739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 u="none" strike="noStrike" dirty="0">
                <a:solidFill>
                  <a:srgbClr val="000000"/>
                </a:solidFill>
                <a:effectLst/>
              </a:rPr>
              <a:t>(4) Making EUV: From lab to fab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</a:rPr>
              <a:t>. ASML. (n.d.-b). https://www.asml.com/en/news/stories/2022/making-euv-lab-to-fab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3573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2C89-E074-DE08-392D-72994D86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EUV Was Generated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F25AE-F879-D2B4-0C36-F48A267DA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3301" y="2168278"/>
            <a:ext cx="4782699" cy="4008684"/>
          </a:xfrm>
        </p:spPr>
        <p:txBody>
          <a:bodyPr/>
          <a:lstStyle/>
          <a:p>
            <a:r>
              <a:rPr lang="en-US" dirty="0"/>
              <a:t>Shoot liquid tin droplets at 275 bar, then blast it with an amplified CO2 laser twice (5)</a:t>
            </a:r>
          </a:p>
          <a:p>
            <a:pPr lvl="1"/>
            <a:r>
              <a:rPr lang="en-US" dirty="0"/>
              <a:t>The first blast flattens the tin</a:t>
            </a:r>
          </a:p>
          <a:p>
            <a:pPr lvl="1"/>
            <a:r>
              <a:rPr lang="en-US" dirty="0"/>
              <a:t>The second vaporizes it to over 40x hotter than the sun, generating the EUV light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1 bar is .9986923 atm</a:t>
            </a:r>
          </a:p>
        </p:txBody>
      </p:sp>
      <p:pic>
        <p:nvPicPr>
          <p:cNvPr id="8" name="Online Media 7" title="Laser and tin in the light source - Inside the TWINSCAN NXE:3400 EUV lithography machine | ASML">
            <a:hlinkClick r:id="" action="ppaction://media"/>
            <a:extLst>
              <a:ext uri="{FF2B5EF4-FFF2-40B4-BE49-F238E27FC236}">
                <a16:creationId xmlns:a16="http://schemas.microsoft.com/office/drawing/2014/main" id="{40A97586-EF09-4461-CD40-4224143D3BE5}"/>
              </a:ext>
            </a:extLst>
          </p:cNvPr>
          <p:cNvPicPr>
            <a:picLocks noGrp="1" noRot="1" noChangeAspect="1"/>
          </p:cNvPicPr>
          <p:nvPr>
            <p:ph sz="half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57837" y="2168278"/>
            <a:ext cx="5887987" cy="33276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1E7C8B-9943-887F-BC48-44B3A3087B80}"/>
              </a:ext>
            </a:extLst>
          </p:cNvPr>
          <p:cNvSpPr txBox="1"/>
          <p:nvPr/>
        </p:nvSpPr>
        <p:spPr>
          <a:xfrm>
            <a:off x="4876800" y="6611779"/>
            <a:ext cx="773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1" u="none" strike="noStrike" dirty="0">
                <a:solidFill>
                  <a:srgbClr val="000000"/>
                </a:solidFill>
                <a:effectLst/>
              </a:rPr>
              <a:t>(5) ASML EUV lithography systems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</a:rPr>
              <a:t>. ASML. (n.d.-b). https://www.asml.com/en/products/euv-lithography-systems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3216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4D4A-7DFC-9E7F-79D7-BF987F01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EUV Light Goes</a:t>
            </a:r>
          </a:p>
        </p:txBody>
      </p:sp>
      <p:pic>
        <p:nvPicPr>
          <p:cNvPr id="8" name="Content Placeholder 7" descr="A diagram of a different type of mirror&#10;&#10;Description automatically generated with medium confidence">
            <a:extLst>
              <a:ext uri="{FF2B5EF4-FFF2-40B4-BE49-F238E27FC236}">
                <a16:creationId xmlns:a16="http://schemas.microsoft.com/office/drawing/2014/main" id="{AD7E25CE-0F08-000D-6EDE-33F08B32BD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724" y="2732683"/>
            <a:ext cx="5348181" cy="264894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A2330B-4C1A-A93B-0F62-DBF9B8BD6900}"/>
              </a:ext>
            </a:extLst>
          </p:cNvPr>
          <p:cNvSpPr txBox="1"/>
          <p:nvPr/>
        </p:nvSpPr>
        <p:spPr>
          <a:xfrm>
            <a:off x="7477125" y="6304002"/>
            <a:ext cx="4781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</a:rPr>
              <a:t>(6) </a:t>
            </a:r>
            <a:r>
              <a:rPr lang="en-US" sz="1000" b="0" i="0" u="none" strike="noStrike" dirty="0" err="1">
                <a:solidFill>
                  <a:srgbClr val="000000"/>
                </a:solidFill>
                <a:effectLst/>
              </a:rPr>
              <a:t>LaPedus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</a:rPr>
              <a:t>, M. (2017, April 17). </a:t>
            </a:r>
            <a:r>
              <a:rPr lang="en-US" sz="1000" b="0" i="1" u="none" strike="noStrike" dirty="0">
                <a:solidFill>
                  <a:srgbClr val="000000"/>
                </a:solidFill>
                <a:effectLst/>
              </a:rPr>
              <a:t>Why EUV is so difficult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</a:rPr>
              <a:t>. Semiconductor Engineering. https://semiengineering.com/why-euv-is-so-difficult/ </a:t>
            </a:r>
            <a:endParaRPr lang="en-US" sz="1000" dirty="0"/>
          </a:p>
        </p:txBody>
      </p:sp>
      <p:pic>
        <p:nvPicPr>
          <p:cNvPr id="12" name="Online Media 11" title="The reticle and reticle stage - Inside the TWINSCAN NXE:3400 EUV lithography machine | ASML">
            <a:hlinkClick r:id="" action="ppaction://media"/>
            <a:extLst>
              <a:ext uri="{FF2B5EF4-FFF2-40B4-BE49-F238E27FC236}">
                <a16:creationId xmlns:a16="http://schemas.microsoft.com/office/drawing/2014/main" id="{A4903C66-EAA8-FB85-E39C-0A7044ED3997}"/>
              </a:ext>
            </a:extLst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9697" y="2405360"/>
            <a:ext cx="5846303" cy="330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DB84B-CFF4-4EBE-9AD3-3046EF9D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 Etching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E42A-275B-44E6-6E00-8BA282745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1477" y="2961280"/>
            <a:ext cx="3909020" cy="32156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reflected EUV rays are finally etched onto the silicon wafer. (7)</a:t>
            </a:r>
          </a:p>
          <a:p>
            <a:pPr lvl="1"/>
            <a:r>
              <a:rPr lang="en-US" dirty="0"/>
              <a:t>The wafer is adjusted to within a quarter of a nanometer with each EUV exposure.</a:t>
            </a:r>
          </a:p>
          <a:p>
            <a:pPr lvl="1"/>
            <a:r>
              <a:rPr lang="en-US" dirty="0"/>
              <a:t>The plate moves around with electromagnets</a:t>
            </a:r>
          </a:p>
        </p:txBody>
      </p:sp>
      <p:pic>
        <p:nvPicPr>
          <p:cNvPr id="8" name="Online Media 7" title="Measuring and exposing a wafer - Inside the TWINSCAN NXE:3400 EUV lithography machine | ASML">
            <a:hlinkClick r:id="" action="ppaction://media"/>
            <a:extLst>
              <a:ext uri="{FF2B5EF4-FFF2-40B4-BE49-F238E27FC236}">
                <a16:creationId xmlns:a16="http://schemas.microsoft.com/office/drawing/2014/main" id="{01FE1B5E-7DBC-4BE1-AD46-E6AED5D8AA36}"/>
              </a:ext>
            </a:extLst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126924" y="1739234"/>
            <a:ext cx="6379277" cy="3604291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12A4D50-82B2-3BB2-2B3A-7B0F7C4FA1D1}"/>
              </a:ext>
            </a:extLst>
          </p:cNvPr>
          <p:cNvSpPr txBox="1"/>
          <p:nvPr/>
        </p:nvSpPr>
        <p:spPr>
          <a:xfrm>
            <a:off x="6200776" y="6396959"/>
            <a:ext cx="7410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</a:rPr>
              <a:t>(7) </a:t>
            </a:r>
            <a:r>
              <a:rPr lang="en-US" sz="1000" b="0" i="1" u="none" strike="noStrike" dirty="0">
                <a:solidFill>
                  <a:srgbClr val="000000"/>
                </a:solidFill>
                <a:effectLst/>
              </a:rPr>
              <a:t>6 crucial steps in semiconductor manufacturing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</a:rPr>
              <a:t>. ASML. (n.d.-a). https://www.asml.com/en/news/stories/2021/semiconductor-manufacturing-process-steps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536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8242B-6B4A-71C0-98E0-6F889384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7" y="-66675"/>
            <a:ext cx="3909020" cy="19117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9592-1DDB-084F-ACE1-2B6605DB7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802" y="2113555"/>
            <a:ext cx="3909020" cy="321568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/>
              <a:t>Etched silicon wafer is bombarded with ions which tunes the electrical properties of the silicon wafer (7)</a:t>
            </a:r>
          </a:p>
          <a:p>
            <a:pPr lvl="1"/>
            <a:r>
              <a:rPr lang="en-US" dirty="0"/>
              <a:t>This is the process that creates the transistors, resulting in billions of transistors in the modern CPU chip.</a:t>
            </a:r>
          </a:p>
          <a:p>
            <a:r>
              <a:rPr lang="en-US" dirty="0"/>
              <a:t>Diamond tooth saw cuts wafer into separate “dies”</a:t>
            </a:r>
          </a:p>
          <a:p>
            <a:pPr lvl="1"/>
            <a:r>
              <a:rPr lang="en-US" dirty="0"/>
              <a:t>Which is then set on substrate and uses robots to add metal foils to complete the circuitry.</a:t>
            </a:r>
          </a:p>
          <a:p>
            <a:pPr lvl="1"/>
            <a:endParaRPr lang="en-US" dirty="0"/>
          </a:p>
        </p:txBody>
      </p:sp>
      <p:pic>
        <p:nvPicPr>
          <p:cNvPr id="6" name="Content Placeholder 5" descr="A close up of a circuit board&#10;&#10;Description automatically generated">
            <a:extLst>
              <a:ext uri="{FF2B5EF4-FFF2-40B4-BE49-F238E27FC236}">
                <a16:creationId xmlns:a16="http://schemas.microsoft.com/office/drawing/2014/main" id="{C4CA3CB7-9FBE-5D52-1892-97714BCFB6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729" y="1679419"/>
            <a:ext cx="5981472" cy="349916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6862933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0DB77ECDCDB14F964B63537DC66166" ma:contentTypeVersion="5" ma:contentTypeDescription="Create a new document." ma:contentTypeScope="" ma:versionID="f0c04988d2d2461017ff27818e185904">
  <xsd:schema xmlns:xsd="http://www.w3.org/2001/XMLSchema" xmlns:xs="http://www.w3.org/2001/XMLSchema" xmlns:p="http://schemas.microsoft.com/office/2006/metadata/properties" xmlns:ns3="fdf0ceaf-de00-4276-a7f0-0b292cedf7bb" xmlns:ns4="0ad01d69-7d30-4828-90a0-19390fb9960f" targetNamespace="http://schemas.microsoft.com/office/2006/metadata/properties" ma:root="true" ma:fieldsID="f13c1c1840dd9d6f00956809e5a7d5a9" ns3:_="" ns4:_="">
    <xsd:import namespace="fdf0ceaf-de00-4276-a7f0-0b292cedf7bb"/>
    <xsd:import namespace="0ad01d69-7d30-4828-90a0-19390fb996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f0ceaf-de00-4276-a7f0-0b292cedf7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d01d69-7d30-4828-90a0-19390fb996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5B4622-6962-4579-BA80-7EB7AE1AE5A0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fdf0ceaf-de00-4276-a7f0-0b292cedf7bb"/>
    <ds:schemaRef ds:uri="0ad01d69-7d30-4828-90a0-19390fb9960f"/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1149AFB-95DE-4925-BE3A-5D8FC864A4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18D2F8-2F61-45C1-A31D-8808BDB005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f0ceaf-de00-4276-a7f0-0b292cedf7bb"/>
    <ds:schemaRef ds:uri="0ad01d69-7d30-4828-90a0-19390fb996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948</Words>
  <Application>Microsoft Office PowerPoint</Application>
  <PresentationFormat>Widescreen</PresentationFormat>
  <Paragraphs>62</Paragraphs>
  <Slides>11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Franklin Gothic Heavy</vt:lpstr>
      <vt:lpstr>StreetscapeVTI</vt:lpstr>
      <vt:lpstr>The Process of Creating 7nm Transistors for CPUs </vt:lpstr>
      <vt:lpstr>Introduction</vt:lpstr>
      <vt:lpstr>Lithography Roadblock</vt:lpstr>
      <vt:lpstr>PowerPoint Presentation</vt:lpstr>
      <vt:lpstr>EUV Lithography</vt:lpstr>
      <vt:lpstr>How EUV Was Generated</vt:lpstr>
      <vt:lpstr>Where The EUV Light Goes</vt:lpstr>
      <vt:lpstr>The Etching Process</vt:lpstr>
      <vt:lpstr>Ionization</vt:lpstr>
      <vt:lpstr>Closing Notes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Utsav Singha</dc:creator>
  <cp:lastModifiedBy>Singha, Utsav (usingha42)</cp:lastModifiedBy>
  <cp:revision>2</cp:revision>
  <dcterms:created xsi:type="dcterms:W3CDTF">2024-03-19T02:42:29Z</dcterms:created>
  <dcterms:modified xsi:type="dcterms:W3CDTF">2024-03-22T04:26:33Z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0x010100840DB77ECDCDB14F964B63537DC66166</vt:lpwstr>
  </property>
</Properties>
</file>