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912" r:id="rId5"/>
    <p:sldId id="911" r:id="rId6"/>
    <p:sldId id="913" r:id="rId7"/>
    <p:sldId id="914" r:id="rId8"/>
    <p:sldId id="915" r:id="rId9"/>
    <p:sldId id="916" r:id="rId10"/>
    <p:sldId id="921" r:id="rId11"/>
    <p:sldId id="922" r:id="rId12"/>
    <p:sldId id="927" r:id="rId13"/>
    <p:sldId id="924" r:id="rId14"/>
    <p:sldId id="925" r:id="rId15"/>
    <p:sldId id="919" r:id="rId16"/>
    <p:sldId id="920" r:id="rId17"/>
    <p:sldId id="907" r:id="rId18"/>
    <p:sldId id="926" r:id="rId19"/>
    <p:sldId id="928" r:id="rId20"/>
    <p:sldId id="90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ACB1C38-3935-5A4B-B7E2-B6A8D4A62281}">
          <p14:sldIdLst>
            <p14:sldId id="256"/>
          </p14:sldIdLst>
        </p14:section>
        <p14:section name="L'IRD - un EPST tourné vers le sud" id="{ED0491BE-6390-C14A-989E-394ACEFFF360}">
          <p14:sldIdLst>
            <p14:sldId id="257"/>
            <p14:sldId id="258"/>
            <p14:sldId id="912"/>
            <p14:sldId id="911"/>
          </p14:sldIdLst>
        </p14:section>
        <p14:section name="L'IRD recrute par concours national" id="{2A06B62E-10F3-A045-89DD-2F1818DC1B92}">
          <p14:sldIdLst>
            <p14:sldId id="913"/>
            <p14:sldId id="914"/>
            <p14:sldId id="915"/>
            <p14:sldId id="916"/>
          </p14:sldIdLst>
        </p14:section>
        <p14:section name="La CSS5" id="{D7279654-92EB-484E-83ED-28F8CC6547D4}">
          <p14:sldIdLst>
            <p14:sldId id="921"/>
            <p14:sldId id="922"/>
            <p14:sldId id="927"/>
            <p14:sldId id="924"/>
            <p14:sldId id="925"/>
          </p14:sldIdLst>
        </p14:section>
        <p14:section name="Quelques conseils ..." id="{5EA9C589-EE62-0245-B3F2-58386D9BD205}">
          <p14:sldIdLst>
            <p14:sldId id="919"/>
            <p14:sldId id="920"/>
            <p14:sldId id="907"/>
            <p14:sldId id="926"/>
            <p14:sldId id="928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5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 + 2 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89;p8">
            <a:extLst>
              <a:ext uri="{FF2B5EF4-FFF2-40B4-BE49-F238E27FC236}">
                <a16:creationId xmlns:a16="http://schemas.microsoft.com/office/drawing/2014/main" id="{A08EF7C9-71D3-3B4E-B7B7-12705B8075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CE228DF-6D34-FB48-B2B3-8B502EEDDBCA}"/>
              </a:ext>
            </a:extLst>
          </p:cNvPr>
          <p:cNvSpPr txBox="1"/>
          <p:nvPr userDrawn="1"/>
        </p:nvSpPr>
        <p:spPr>
          <a:xfrm>
            <a:off x="1194978" y="1459601"/>
            <a:ext cx="10193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376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2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5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4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google.com/imgres?imgurl=https%3A%2F%2Fwww.imoca.org%2Fmediacenter%2Fuploads%2Fxl%2Flogo-ifremer-copie.jpeg&amp;imgrefurl=https%3A%2F%2Fwww.imoca.org%2Ffr%2Fifremer&amp;tbnid=7FKtP5JFtiRkDM&amp;vet=12ahUKEwjJyI33gMn8AhV9VaQEHd0ZCcQQMygAegUIARC5AQ..i&amp;docid=g0pkGylBy7AEoM&amp;w=1280&amp;h=537&amp;q=logo%20ifremer&amp;client=firefox-b-d&amp;ved=2ahUKEwjJyI33gMn8AhV9VaQEHd0ZCcQQMygAegUIARC5AQ" TargetMode="External"/><Relationship Id="rId18" Type="http://schemas.openxmlformats.org/officeDocument/2006/relationships/image" Target="../media/image11.png"/><Relationship Id="rId26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hyperlink" Target="https://www.google.com/imgres?imgurl=https%3A%2F%2Fupload.wikimedia.org%2Fwikipedia%2Fcommons%2Fthumb%2F4%2F43%2FONERA_logo.svg%2F2560px-ONERA_logo.svg.png&amp;imgrefurl=https%3A%2F%2Fcommons.wikimedia.org%2Fwiki%2FFile%3AONERA_logo.svg&amp;tbnid=TBjxG86Uzvi8bM&amp;vet=12ahUKEwjapO3-gcn8AhU8UKQEHe3zB0UQMygAegUIARC1AQ..i&amp;docid=av2g4VbFBzaa7M&amp;w=2560&amp;h=592&amp;q=logo%20onera&amp;client=firefox-b-d&amp;ved=2ahUKEwjapO3-gcn8AhU8UKQEHe3zB0UQMygAegUIARC1AQ" TargetMode="External"/><Relationship Id="rId7" Type="http://schemas.openxmlformats.org/officeDocument/2006/relationships/hyperlink" Target="https://www.google.com/imgres?imgurl=https%3A%2F%2Fupload.wikimedia.org%2Fwikipedia%2Fcommons%2F9%2F9e%2FInr_logo_fr_rouge.png&amp;imgrefurl=https%3A%2F%2Ffr.m.wikipedia.org%2Fwiki%2FFichier%3AInr_logo_fr_rouge.png&amp;tbnid=XHAAw_E-t7QbOM&amp;vet=12ahUKEwji9tqDgcn8AhXzQaQEHTMRBlUQMygAegUIARC7AQ..i&amp;docid=uqBPpAVQS9C6hM&amp;w=309&amp;h=135&amp;q=logo%20inria&amp;client=firefox-b-d&amp;ved=2ahUKEwji9tqDgcn8AhXzQaQEHTMRBlUQMygAegUIARC7AQ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s://www.google.com/imgres?imgurl=https%3A%2F%2Fcnes.fr%2Fsites%2Fdefault%2Ffiles%2Fdrupal%2F201707%2Fimage%2Fis_logo_2017_logo_carre_bleu.jpg&amp;imgrefurl=https%3A%2F%2Fcnes.fr%2Ffr%2Fla-charte-graphique-du-cnes&amp;tbnid=khS_m8rSbeGLvM&amp;vet=12ahUKEwi5oLz0gcn8AhXgnycCHUJiA1sQMygAegUIARDFAQ..i&amp;docid=qAk0OOo5xk6xRM&amp;w=908&amp;h=962&amp;q=logo%20cnes&amp;client=firefox-b-d&amp;ved=2ahUKEwi5oLz0gcn8AhXgnycCHUJiA1sQMygAegUIARDFAQ" TargetMode="External"/><Relationship Id="rId25" Type="http://schemas.openxmlformats.org/officeDocument/2006/relationships/image" Target="../media/image16.png"/><Relationship Id="rId2" Type="http://schemas.openxmlformats.org/officeDocument/2006/relationships/hyperlink" Target="https://www.google.com/imgres?imgurl=https%3A%2F%2Fupload.wikimedia.org%2Fwikipedia%2Ffr%2Fthumb%2F2%2F2a%2FLogo-INRAE_Transparent.svg%2F2560px-Logo-INRAE_Transparent.svg.png&amp;imgrefurl=https%3A%2F%2Ffr.wikipedia.org%2Fwiki%2FFichier%3ALogo-INRAE_Transparent.svg&amp;tbnid=sVqD0RoCmYmwAM&amp;vet=12ahUKEwj6-_PngMn8AhXiQaQEHRfnCkAQMygAegUIARDIAQ..i&amp;docid=KyfXkCCXOzvmGM&amp;w=2560&amp;h=676&amp;q=logo%20inrae&amp;client=firefox-b-d&amp;ved=2ahUKEwj6-_PngMn8AhXiQaQEHRfnCkAQMygAegUIARDIAQ" TargetMode="External"/><Relationship Id="rId16" Type="http://schemas.openxmlformats.org/officeDocument/2006/relationships/image" Target="../media/image10.jpe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google.com/imgres?imgurl=http%3A%2F%2Fwww.ifsttar.fr%2Ftypo3conf%2Fext%2Fwseils_templates%2Fprincipal%2FV1%2Fimg%2Flogo_Ifsttar.png&amp;imgrefurl=https%3A%2F%2Fwww.ifsttar.fr%2Faccueil%2F&amp;tbnid=u9KcWBPFMKcF6M&amp;vet=12ahUKEwjqyorggcn8AhXYT6QEHbe6CKUQMygAegUIARCnAQ..i&amp;docid=R16WYcatMMAmUM&amp;w=600&amp;h=315&amp;q=logo%20IFSTTAR&amp;client=firefox-b-d&amp;ved=2ahUKEwjqyorggcn8AhXYT6QEHbe6CKUQMygAegUIARCnAQ" TargetMode="External"/><Relationship Id="rId24" Type="http://schemas.openxmlformats.org/officeDocument/2006/relationships/image" Target="../media/image15.png"/><Relationship Id="rId5" Type="http://schemas.openxmlformats.org/officeDocument/2006/relationships/hyperlink" Target="https://www.google.com/imgres?imgurl=https%3A%2F%2Fwww.sfr-biosciences.fr%2Fmedias%2Fimages%2Faccueil%2F310842-logo-inserm.jpg%2Fdownload&amp;imgrefurl=https%3A%2F%2Fwww.sfr-biosciences.fr%2Fmedias%2Fimages%2Faccueil%2F310842-logo-inserm.jpg%2Fview&amp;tbnid=BRhDpRzv9z-sbM&amp;vet=12ahUKEwjup6TvgMn8AhVBXKQEHcFHBBsQMygBegUIARDCAQ..i&amp;docid=9zYruEz6FUaEMM&amp;w=939&amp;h=236&amp;q=logo%20inserm&amp;client=firefox-b-d&amp;ved=2ahUKEwjup6TvgMn8AhVBXKQEHcFHBBsQMygBegUIARDCAQ" TargetMode="External"/><Relationship Id="rId15" Type="http://schemas.openxmlformats.org/officeDocument/2006/relationships/hyperlink" Target="https://www.google.com/imgres?imgurl=https%3A%2F%2Fwww.iddri.org%2Fsites%2Fdefault%2Ffiles%2FLogos%2520%2526%2520drapeaux%2FPartenaires%2FCIRAD-logo.png&amp;imgrefurl=https%3A%2F%2Fwww.iddri.org%2Ffr%2Fnode%2F22873&amp;tbnid=43-qUKNmYI2LxM&amp;vet=12ahUKEwiZgt6Wgcn8AhW4TKQEHTsdDHoQMygCegUIARC5AQ..i&amp;docid=1RhRHvV7wUexOM&amp;w=450&amp;h=450&amp;q=logo%20cirad&amp;client=firefox-b-d&amp;ved=2ahUKEwiZgt6Wgcn8AhW4TKQEHTsdDHoQMygCegUIARC5AQ" TargetMode="External"/><Relationship Id="rId23" Type="http://schemas.openxmlformats.org/officeDocument/2006/relationships/image" Target="../media/image14.jpg"/><Relationship Id="rId10" Type="http://schemas.openxmlformats.org/officeDocument/2006/relationships/image" Target="../media/image7.png"/><Relationship Id="rId19" Type="http://schemas.openxmlformats.org/officeDocument/2006/relationships/hyperlink" Target="https://www.google.com/imgres?imgurl=https%3A%2F%2Fupload.wikimedia.org%2Fwikipedia%2Ffr%2Fthumb%2F1%2F1e%2FLogo_BRGM.svg%2F1200px-Logo_BRGM.svg.png&amp;imgrefurl=https%3A%2F%2Ffr.wikipedia.org%2Fwiki%2FFichier%3ALogo_BRGM.svg&amp;tbnid=GiSFc9Zen0HXSM&amp;vet=12ahUKEwisse75gcn8AhXBvUwKHS_yDDMQMygAegUIARCuAQ..i&amp;docid=MSwDc6GCZWD3vM&amp;w=1200&amp;h=465&amp;q=logo%20brgm&amp;client=firefox-b-d&amp;ved=2ahUKEwisse75gcn8AhXBvUwKHS_yDDMQMygAegUIARCuAQ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www.google.com/imgres?imgurl=https%3A%2F%2Fplateforme-elsa.org%2Fwp-content%2Fuploads%2F2014%2F05%2Flogo-IRD.png&amp;imgrefurl=https%3A%2F%2Fplateforme-elsa.org%2Fsite-internet-de-lird%2Flogo-ird%2F&amp;tbnid=JQxRDiKx--KsUM&amp;vet=12ahUKEwjvm8GMgcn8AhU0micCHQsWBCMQMygBegUIARC3AQ..i&amp;docid=ZaEZS22VsHOgDM&amp;w=453&amp;h=134&amp;q=logo%20ird&amp;client=firefox-b-d&amp;ved=2ahUKEwjvm8GMgcn8AhU0micCHQsWBCMQMygBegUIARC3AQ" TargetMode="External"/><Relationship Id="rId14" Type="http://schemas.openxmlformats.org/officeDocument/2006/relationships/image" Target="../media/image9.jpeg"/><Relationship Id="rId22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7495D-035D-173D-925A-79B5EB7FE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" r="38823" b="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C058CB-959D-C1DB-27D7-388053A5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en-US" sz="4400" dirty="0" err="1"/>
              <a:t>Concours</a:t>
            </a:r>
            <a:r>
              <a:rPr lang="en-US" sz="4400" dirty="0"/>
              <a:t> </a:t>
            </a:r>
            <a:r>
              <a:rPr lang="en-US" sz="4400" dirty="0" err="1" smtClean="0"/>
              <a:t>Chercheurs</a:t>
            </a:r>
            <a:r>
              <a:rPr lang="en-US" sz="4400" dirty="0" smtClean="0"/>
              <a:t> </a:t>
            </a:r>
            <a:r>
              <a:rPr lang="en-US" sz="4400" dirty="0"/>
              <a:t>CSS5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9C72EE-551D-2996-236E-D77FC50FC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L’IRD, la CSS5 et les concours </a:t>
            </a:r>
            <a:r>
              <a:rPr lang="en-US" dirty="0" err="1"/>
              <a:t>chercheurs</a:t>
            </a:r>
            <a:r>
              <a:rPr lang="en-US" dirty="0"/>
              <a:t>… </a:t>
            </a:r>
            <a:r>
              <a:rPr lang="en-US" dirty="0" err="1"/>
              <a:t>quésaquo</a:t>
            </a:r>
            <a:r>
              <a:rPr lang="en-US" dirty="0"/>
              <a:t>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98BDB6-D5AB-A8E5-2D4F-015ECD653B49}"/>
              </a:ext>
            </a:extLst>
          </p:cNvPr>
          <p:cNvSpPr txBox="1"/>
          <p:nvPr/>
        </p:nvSpPr>
        <p:spPr>
          <a:xfrm>
            <a:off x="9592638" y="6292333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 </a:t>
            </a:r>
            <a:r>
              <a:rPr lang="en-US" dirty="0" err="1"/>
              <a:t>Février</a:t>
            </a:r>
            <a:r>
              <a:rPr lang="en-US" dirty="0"/>
              <a:t> 2023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3102A94-2C91-B63C-C197-4B136F4E7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838" y="632992"/>
            <a:ext cx="1572374" cy="12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1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1C35D-7D35-B2C7-6949-6E96CD7F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CSS5: Sciences des données et des modèles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3C0865-1F02-3038-BB81-E70D3565C1B2}"/>
              </a:ext>
            </a:extLst>
          </p:cNvPr>
          <p:cNvSpPr txBox="1"/>
          <p:nvPr/>
        </p:nvSpPr>
        <p:spPr>
          <a:xfrm>
            <a:off x="762000" y="2286000"/>
            <a:ext cx="986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effectLst/>
              </a:rPr>
              <a:t>La CSS5 est</a:t>
            </a:r>
            <a:r>
              <a:rPr lang="fr-FR" sz="2000" b="1" dirty="0">
                <a:effectLst/>
              </a:rPr>
              <a:t> pluri</a:t>
            </a:r>
            <a:r>
              <a:rPr lang="fr-FR" sz="2000" dirty="0">
                <a:effectLst/>
              </a:rPr>
              <a:t>/ </a:t>
            </a:r>
            <a:r>
              <a:rPr lang="fr-FR" sz="2000" b="1" dirty="0">
                <a:effectLst/>
              </a:rPr>
              <a:t>interdisciplinaire </a:t>
            </a:r>
            <a:r>
              <a:rPr lang="fr-FR" sz="2000" dirty="0">
                <a:effectLst/>
              </a:rPr>
              <a:t>et transversale aux différents départements scientifiques de l’IRD</a:t>
            </a:r>
            <a:endParaRPr lang="fr-FR" sz="2000" dirty="0"/>
          </a:p>
          <a:p>
            <a:endParaRPr lang="fr-FR" sz="2000" dirty="0"/>
          </a:p>
        </p:txBody>
      </p:sp>
      <p:pic>
        <p:nvPicPr>
          <p:cNvPr id="6" name="Graphique 5" descr="Flèche : droite avec un remplissage uni">
            <a:extLst>
              <a:ext uri="{FF2B5EF4-FFF2-40B4-BE49-F238E27FC236}">
                <a16:creationId xmlns:a16="http://schemas.microsoft.com/office/drawing/2014/main" id="{B261CC39-14B5-8E68-CA03-B57B30E75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58700" y="3035638"/>
            <a:ext cx="540000" cy="54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40FAC4-4C02-F7B1-7B9F-46A4A959A782}"/>
              </a:ext>
            </a:extLst>
          </p:cNvPr>
          <p:cNvSpPr txBox="1"/>
          <p:nvPr/>
        </p:nvSpPr>
        <p:spPr>
          <a:xfrm>
            <a:off x="1803400" y="3037307"/>
            <a:ext cx="7124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orbel" panose="020B0503020204020204" pitchFamily="34" charset="0"/>
              </a:rPr>
              <a:t>Les </a:t>
            </a:r>
            <a:r>
              <a:rPr lang="fr-FR" sz="1800" dirty="0" err="1">
                <a:effectLst/>
                <a:latin typeface="Corbel" panose="020B0503020204020204" pitchFamily="34" charset="0"/>
              </a:rPr>
              <a:t>méthodes</a:t>
            </a:r>
            <a:r>
              <a:rPr lang="fr-FR" dirty="0">
                <a:latin typeface="Corbel" panose="020B0503020204020204" pitchFamily="34" charset="0"/>
              </a:rPr>
              <a:t> ou</a:t>
            </a:r>
            <a:r>
              <a:rPr lang="fr-FR" sz="1800" dirty="0">
                <a:effectLst/>
                <a:latin typeface="Corbel" panose="020B0503020204020204" pitchFamily="34" charset="0"/>
              </a:rPr>
              <a:t> modèles </a:t>
            </a:r>
            <a:r>
              <a:rPr lang="fr-FR" sz="1800" dirty="0" err="1">
                <a:effectLst/>
                <a:latin typeface="Corbel" panose="020B0503020204020204" pitchFamily="34" charset="0"/>
              </a:rPr>
              <a:t>développés</a:t>
            </a:r>
            <a:r>
              <a:rPr lang="fr-FR" sz="1800" dirty="0">
                <a:effectLst/>
                <a:latin typeface="Corbel" panose="020B0503020204020204" pitchFamily="34" charset="0"/>
              </a:rPr>
              <a:t>/</a:t>
            </a:r>
            <a:r>
              <a:rPr lang="fr-FR" sz="1800" dirty="0" err="1">
                <a:effectLst/>
                <a:latin typeface="Corbel" panose="020B0503020204020204" pitchFamily="34" charset="0"/>
              </a:rPr>
              <a:t>étudiés</a:t>
            </a:r>
            <a:r>
              <a:rPr lang="fr-FR" sz="1800" dirty="0">
                <a:effectLst/>
                <a:latin typeface="Corbel" panose="020B0503020204020204" pitchFamily="34" charset="0"/>
              </a:rPr>
              <a:t> sont </a:t>
            </a:r>
            <a:r>
              <a:rPr lang="fr-FR" sz="1800" dirty="0" err="1">
                <a:effectLst/>
                <a:latin typeface="Corbel" panose="020B0503020204020204" pitchFamily="34" charset="0"/>
              </a:rPr>
              <a:t>mobilisés</a:t>
            </a:r>
            <a:r>
              <a:rPr lang="fr-FR" sz="1800" dirty="0">
                <a:effectLst/>
                <a:latin typeface="Corbel" panose="020B0503020204020204" pitchFamily="34" charset="0"/>
              </a:rPr>
              <a:t> dans </a:t>
            </a:r>
            <a:r>
              <a:rPr lang="fr-FR" sz="1800" dirty="0" err="1">
                <a:effectLst/>
                <a:latin typeface="Corbel" panose="020B0503020204020204" pitchFamily="34" charset="0"/>
              </a:rPr>
              <a:t>différentes</a:t>
            </a:r>
            <a:r>
              <a:rPr lang="fr-FR" sz="1800" dirty="0">
                <a:effectLst/>
                <a:latin typeface="Corbel" panose="020B0503020204020204" pitchFamily="34" charset="0"/>
              </a:rPr>
              <a:t> disciplines et thématiques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21EBED-BA3D-50D7-EA55-F9FEC2278CAB}"/>
              </a:ext>
            </a:extLst>
          </p:cNvPr>
          <p:cNvSpPr txBox="1"/>
          <p:nvPr/>
        </p:nvSpPr>
        <p:spPr>
          <a:xfrm>
            <a:off x="901700" y="3868173"/>
            <a:ext cx="1022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</a:t>
            </a:r>
            <a:r>
              <a:rPr lang="fr-FR" sz="2000" dirty="0">
                <a:effectLst/>
              </a:rPr>
              <a:t> </a:t>
            </a:r>
            <a:r>
              <a:rPr lang="fr-FR" sz="2000" dirty="0"/>
              <a:t>CSS5</a:t>
            </a:r>
            <a:r>
              <a:rPr lang="fr-FR" sz="2000" dirty="0">
                <a:effectLst/>
              </a:rPr>
              <a:t> </a:t>
            </a:r>
            <a:r>
              <a:rPr lang="fr-FR" sz="2000" dirty="0"/>
              <a:t>vise à </a:t>
            </a:r>
            <a:r>
              <a:rPr lang="fr-FR" sz="2000" b="1" dirty="0"/>
              <a:t>lever les verrous méthodologiques</a:t>
            </a:r>
            <a:r>
              <a:rPr lang="fr-FR" sz="2000" dirty="0"/>
              <a:t> rencontrés dans le cadre de l’étude de </a:t>
            </a:r>
            <a:r>
              <a:rPr lang="fr-FR" sz="2000" b="1" dirty="0"/>
              <a:t>systèmes complexes </a:t>
            </a:r>
            <a:r>
              <a:rPr lang="fr-FR" sz="2000" dirty="0"/>
              <a:t>par</a:t>
            </a:r>
            <a:r>
              <a:rPr lang="fr-FR" sz="2000" b="1" dirty="0"/>
              <a:t> l’innovation méthodologique </a:t>
            </a:r>
            <a:r>
              <a:rPr lang="fr-FR" sz="2000" dirty="0"/>
              <a:t>et</a:t>
            </a:r>
            <a:r>
              <a:rPr lang="fr-FR" sz="2000" b="1" dirty="0"/>
              <a:t> son transfert</a:t>
            </a:r>
          </a:p>
          <a:p>
            <a:endParaRPr lang="fr-FR" sz="2000" dirty="0"/>
          </a:p>
        </p:txBody>
      </p:sp>
      <p:pic>
        <p:nvPicPr>
          <p:cNvPr id="11" name="Graphique 10" descr="Flèche : droite avec un remplissage uni">
            <a:extLst>
              <a:ext uri="{FF2B5EF4-FFF2-40B4-BE49-F238E27FC236}">
                <a16:creationId xmlns:a16="http://schemas.microsoft.com/office/drawing/2014/main" id="{14AF7A5B-9A50-C08B-4831-6C38574D0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958700" y="5457345"/>
            <a:ext cx="540000" cy="54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BDFF174-6E45-B4E8-EC7A-B701913AAC2A}"/>
              </a:ext>
            </a:extLst>
          </p:cNvPr>
          <p:cNvSpPr txBox="1"/>
          <p:nvPr/>
        </p:nvSpPr>
        <p:spPr>
          <a:xfrm>
            <a:off x="1803400" y="4711683"/>
            <a:ext cx="1007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Corbel" panose="020B0503020204020204" pitchFamily="34" charset="0"/>
              </a:rPr>
              <a:t>Acquisition, interopérabilité et exploration de données </a:t>
            </a:r>
            <a:r>
              <a:rPr lang="fr-FR" sz="1800" b="1" dirty="0" smtClean="0">
                <a:effectLst/>
                <a:latin typeface="Corbel" panose="020B0503020204020204" pitchFamily="34" charset="0"/>
              </a:rPr>
              <a:t>hétérogènes</a:t>
            </a:r>
            <a:endParaRPr lang="fr-FR" sz="1800" b="1" dirty="0">
              <a:effectLst/>
              <a:latin typeface="Corbel" panose="020B0503020204020204" pitchFamily="34" charset="0"/>
            </a:endParaRPr>
          </a:p>
          <a:p>
            <a:endParaRPr lang="fr-FR" sz="1800" b="1" dirty="0">
              <a:effectLst/>
              <a:latin typeface="Corbel" panose="020B0503020204020204" pitchFamily="34" charset="0"/>
            </a:endParaRPr>
          </a:p>
          <a:p>
            <a:r>
              <a:rPr lang="fr-FR" b="1" dirty="0" smtClean="0">
                <a:latin typeface="Corbel" panose="020B0503020204020204" pitchFamily="34" charset="0"/>
              </a:rPr>
              <a:t>Modélisation</a:t>
            </a:r>
            <a:r>
              <a:rPr lang="fr-FR" sz="1800" b="1" dirty="0" smtClean="0">
                <a:effectLst/>
                <a:latin typeface="Corbel" panose="020B0503020204020204" pitchFamily="34" charset="0"/>
              </a:rPr>
              <a:t> </a:t>
            </a:r>
            <a:r>
              <a:rPr lang="fr-FR" sz="1800" b="1" dirty="0">
                <a:effectLst/>
                <a:latin typeface="Corbel" panose="020B0503020204020204" pitchFamily="34" charset="0"/>
              </a:rPr>
              <a:t>(</a:t>
            </a:r>
            <a:r>
              <a:rPr lang="fr-FR" sz="1800" b="1" dirty="0" err="1">
                <a:effectLst/>
                <a:latin typeface="Corbel" panose="020B0503020204020204" pitchFamily="34" charset="0"/>
              </a:rPr>
              <a:t>mathématiques</a:t>
            </a:r>
            <a:r>
              <a:rPr lang="fr-FR" sz="1800" b="1" dirty="0">
                <a:effectLst/>
                <a:latin typeface="Corbel" panose="020B0503020204020204" pitchFamily="34" charset="0"/>
              </a:rPr>
              <a:t> et/ou </a:t>
            </a:r>
            <a:r>
              <a:rPr lang="fr-FR" sz="1800" b="1" dirty="0" err="1">
                <a:effectLst/>
                <a:latin typeface="Corbel" panose="020B0503020204020204" pitchFamily="34" charset="0"/>
              </a:rPr>
              <a:t>numérique</a:t>
            </a:r>
            <a:r>
              <a:rPr lang="fr-FR" sz="1800" b="1" dirty="0">
                <a:effectLst/>
                <a:latin typeface="Corbel" panose="020B0503020204020204" pitchFamily="34" charset="0"/>
              </a:rPr>
              <a:t>) spatio-temporelle, défis d’échelle</a:t>
            </a:r>
          </a:p>
          <a:p>
            <a:r>
              <a:rPr lang="fr-FR" sz="1800" b="1" dirty="0">
                <a:effectLst/>
                <a:latin typeface="Corbel" panose="020B0503020204020204" pitchFamily="34" charset="0"/>
              </a:rPr>
              <a:t> </a:t>
            </a:r>
          </a:p>
          <a:p>
            <a:r>
              <a:rPr lang="fr-FR" sz="1800" b="1" dirty="0">
                <a:effectLst/>
                <a:latin typeface="Calibri" panose="020F0502020204030204" pitchFamily="34" charset="0"/>
              </a:rPr>
              <a:t>Volume de </a:t>
            </a:r>
            <a:r>
              <a:rPr lang="fr-FR" sz="1800" b="1" dirty="0" err="1">
                <a:effectLst/>
                <a:latin typeface="Calibri" panose="020F0502020204030204" pitchFamily="34" charset="0"/>
              </a:rPr>
              <a:t>données</a:t>
            </a:r>
            <a:r>
              <a:rPr lang="fr-FR" sz="1800" b="1" dirty="0">
                <a:effectLst/>
                <a:latin typeface="Calibri" panose="020F0502020204030204" pitchFamily="34" charset="0"/>
              </a:rPr>
              <a:t> et </a:t>
            </a:r>
            <a:r>
              <a:rPr lang="fr-FR" sz="1800" b="1" dirty="0" err="1">
                <a:effectLst/>
                <a:latin typeface="Calibri" panose="020F0502020204030204" pitchFamily="34" charset="0"/>
              </a:rPr>
              <a:t>représentation</a:t>
            </a:r>
            <a:r>
              <a:rPr lang="fr-FR" sz="1800" b="1" dirty="0">
                <a:effectLst/>
                <a:latin typeface="Calibri" panose="020F0502020204030204" pitchFamily="34" charset="0"/>
              </a:rPr>
              <a:t> complexe de processus dynamiques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</a:rPr>
              <a:t>Mathématiques appliquées, informatique et intelligence artificielle (Machine </a:t>
            </a:r>
            <a:r>
              <a:rPr lang="fr-FR" dirty="0" err="1">
                <a:latin typeface="Calibri" panose="020F0502020204030204" pitchFamily="34" charset="0"/>
              </a:rPr>
              <a:t>learning</a:t>
            </a:r>
            <a:r>
              <a:rPr lang="fr-FR" dirty="0">
                <a:latin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</a:rPr>
              <a:t>deep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learning</a:t>
            </a:r>
            <a:r>
              <a:rPr lang="fr-FR" dirty="0">
                <a:latin typeface="Calibri" panose="020F0502020204030204" pitchFamily="34" charset="0"/>
              </a:rPr>
              <a:t>, multi-agents etc.)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38CEEE-F69C-6FC9-CB91-B584BA6997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20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5064B-2BE9-A35A-ED85-1744156B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chercheurs en CSS5</a:t>
            </a:r>
          </a:p>
        </p:txBody>
      </p:sp>
      <p:sp>
        <p:nvSpPr>
          <p:cNvPr id="3" name="Nuage 2">
            <a:extLst>
              <a:ext uri="{FF2B5EF4-FFF2-40B4-BE49-F238E27FC236}">
                <a16:creationId xmlns:a16="http://schemas.microsoft.com/office/drawing/2014/main" id="{4FC7D91E-F1B4-0C21-37C4-0CFBF38CA0B4}"/>
              </a:ext>
            </a:extLst>
          </p:cNvPr>
          <p:cNvSpPr/>
          <p:nvPr/>
        </p:nvSpPr>
        <p:spPr>
          <a:xfrm>
            <a:off x="355600" y="2692400"/>
            <a:ext cx="4864100" cy="3784600"/>
          </a:xfrm>
          <a:prstGeom prst="cloud">
            <a:avLst/>
          </a:prstGeom>
          <a:solidFill>
            <a:srgbClr val="3B88B1"/>
          </a:solidFill>
          <a:ln>
            <a:solidFill>
              <a:schemeClr val="accent4"/>
            </a:solidFill>
          </a:ln>
          <a:effectLst>
            <a:outerShdw blurRad="50800" dist="101600" dir="2700000" algn="tl" rotWithShape="0">
              <a:schemeClr val="accent4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Nuage 4">
            <a:extLst>
              <a:ext uri="{FF2B5EF4-FFF2-40B4-BE49-F238E27FC236}">
                <a16:creationId xmlns:a16="http://schemas.microsoft.com/office/drawing/2014/main" id="{F0FF677B-54EB-358B-A56C-3E7B00883126}"/>
              </a:ext>
            </a:extLst>
          </p:cNvPr>
          <p:cNvSpPr/>
          <p:nvPr/>
        </p:nvSpPr>
        <p:spPr>
          <a:xfrm>
            <a:off x="6235700" y="2578100"/>
            <a:ext cx="4864100" cy="3783600"/>
          </a:xfrm>
          <a:prstGeom prst="cloud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101600" dir="2700000" algn="tl" rotWithShape="0">
              <a:schemeClr val="accent2">
                <a:lumMod val="40000"/>
                <a:lumOff val="6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9CF575-54A6-70BF-ACB0-97F069AE1710}"/>
              </a:ext>
            </a:extLst>
          </p:cNvPr>
          <p:cNvSpPr txBox="1"/>
          <p:nvPr/>
        </p:nvSpPr>
        <p:spPr>
          <a:xfrm>
            <a:off x="901701" y="3178652"/>
            <a:ext cx="417829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effectLst/>
                <a:latin typeface="Calibri,Bold"/>
              </a:rPr>
              <a:t>Recherche en Science des données et des </a:t>
            </a:r>
            <a:r>
              <a:rPr lang="fr-FR" sz="2400" dirty="0" smtClean="0">
                <a:effectLst/>
                <a:latin typeface="Calibri,Bold"/>
              </a:rPr>
              <a:t>modèles</a:t>
            </a:r>
            <a:endParaRPr lang="fr-FR" sz="2400" dirty="0">
              <a:effectLst/>
              <a:latin typeface="Calibri,Bold"/>
            </a:endParaRPr>
          </a:p>
          <a:p>
            <a:pPr algn="ctr"/>
            <a:endParaRPr lang="fr-FR" sz="2400" dirty="0">
              <a:effectLst/>
            </a:endParaRPr>
          </a:p>
          <a:p>
            <a:r>
              <a:rPr lang="fr-FR" sz="20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Développer de nouveaux traitements, analyses de données et des modèles pour simuler, prévoir, générer de la connaissance </a:t>
            </a:r>
            <a:r>
              <a:rPr lang="fr-F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et les diffuser </a:t>
            </a:r>
            <a:endParaRPr lang="fr-FR" sz="2000" b="1" dirty="0">
              <a:effectLst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A92736-8844-C8A7-FCD3-E3F4514DA5A7}"/>
              </a:ext>
            </a:extLst>
          </p:cNvPr>
          <p:cNvSpPr txBox="1"/>
          <p:nvPr/>
        </p:nvSpPr>
        <p:spPr>
          <a:xfrm>
            <a:off x="6565899" y="3178652"/>
            <a:ext cx="472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effectLst/>
                <a:latin typeface="Calibri,Bold"/>
              </a:rPr>
              <a:t>Recherche dans les domaines et </a:t>
            </a:r>
            <a:r>
              <a:rPr lang="fr-FR" sz="2400" dirty="0" smtClean="0">
                <a:effectLst/>
                <a:latin typeface="Calibri,Bold"/>
              </a:rPr>
              <a:t>thématiques </a:t>
            </a:r>
            <a:r>
              <a:rPr lang="fr-FR" sz="2400" dirty="0">
                <a:effectLst/>
                <a:latin typeface="Calibri,Bold"/>
              </a:rPr>
              <a:t>de l’IRD</a:t>
            </a:r>
            <a:br>
              <a:rPr lang="fr-FR" sz="2400" dirty="0">
                <a:effectLst/>
                <a:latin typeface="Calibri,Bold"/>
              </a:rPr>
            </a:br>
            <a:endParaRPr lang="fr-FR" sz="2400" dirty="0">
              <a:effectLst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98B479-2A4F-22DC-DEEA-A4F27D5E43B9}"/>
              </a:ext>
            </a:extLst>
          </p:cNvPr>
          <p:cNvSpPr txBox="1"/>
          <p:nvPr/>
        </p:nvSpPr>
        <p:spPr>
          <a:xfrm>
            <a:off x="6495546" y="3938369"/>
            <a:ext cx="469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,Bold"/>
              </a:rPr>
              <a:t>Analyse des fonctionnements, évolutions et interactions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F9DC0E-E0F8-111B-E7B7-80DACF2EEDAD}"/>
              </a:ext>
            </a:extLst>
          </p:cNvPr>
          <p:cNvSpPr txBox="1"/>
          <p:nvPr/>
        </p:nvSpPr>
        <p:spPr>
          <a:xfrm>
            <a:off x="6495546" y="4503703"/>
            <a:ext cx="271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Des milieux continentaux </a:t>
            </a:r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C47EEB-B2BE-64FC-B82C-7E795FBEB69F}"/>
              </a:ext>
            </a:extLst>
          </p:cNvPr>
          <p:cNvSpPr txBox="1"/>
          <p:nvPr/>
        </p:nvSpPr>
        <p:spPr>
          <a:xfrm>
            <a:off x="8596889" y="4770446"/>
            <a:ext cx="271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Des océans </a:t>
            </a:r>
            <a:r>
              <a:rPr lang="fr-FR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&amp; climat</a:t>
            </a:r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E2492C-AB80-4E0B-F3E3-0309AD6C5EA5}"/>
              </a:ext>
            </a:extLst>
          </p:cNvPr>
          <p:cNvSpPr txBox="1"/>
          <p:nvPr/>
        </p:nvSpPr>
        <p:spPr>
          <a:xfrm>
            <a:off x="6533645" y="5068935"/>
            <a:ext cx="271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Sociétés &amp; mondialisation</a:t>
            </a:r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53DA2B-4122-EE1F-4A37-311086BFD9AC}"/>
              </a:ext>
            </a:extLst>
          </p:cNvPr>
          <p:cNvSpPr txBox="1"/>
          <p:nvPr/>
        </p:nvSpPr>
        <p:spPr>
          <a:xfrm>
            <a:off x="8667750" y="5299330"/>
            <a:ext cx="271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Santé &amp; Sociétés</a:t>
            </a:r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F172BA4-0601-0A73-7E0A-4041C8789290}"/>
              </a:ext>
            </a:extLst>
          </p:cNvPr>
          <p:cNvSpPr txBox="1"/>
          <p:nvPr/>
        </p:nvSpPr>
        <p:spPr>
          <a:xfrm>
            <a:off x="6953956" y="5575637"/>
            <a:ext cx="271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Ecosystèmes continentaux</a:t>
            </a:r>
            <a:endParaRPr lang="fr-FR" dirty="0">
              <a:solidFill>
                <a:schemeClr val="accent2">
                  <a:lumMod val="20000"/>
                  <a:lumOff val="80000"/>
                </a:schemeClr>
              </a:solidFill>
              <a:effectLst/>
            </a:endParaRPr>
          </a:p>
        </p:txBody>
      </p:sp>
      <p:pic>
        <p:nvPicPr>
          <p:cNvPr id="17" name="Graphique 16" descr="Flèche : pivoter à gauche avec un remplissage uni">
            <a:extLst>
              <a:ext uri="{FF2B5EF4-FFF2-40B4-BE49-F238E27FC236}">
                <a16:creationId xmlns:a16="http://schemas.microsoft.com/office/drawing/2014/main" id="{BFA78393-AE27-CF84-A563-081243563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724294">
            <a:off x="4692379" y="2498784"/>
            <a:ext cx="2093416" cy="1116521"/>
          </a:xfrm>
          <a:prstGeom prst="rect">
            <a:avLst/>
          </a:prstGeom>
        </p:spPr>
      </p:pic>
      <p:pic>
        <p:nvPicPr>
          <p:cNvPr id="18" name="Graphique 17" descr="Flèche : pivoter à gauche avec un remplissage uni">
            <a:extLst>
              <a:ext uri="{FF2B5EF4-FFF2-40B4-BE49-F238E27FC236}">
                <a16:creationId xmlns:a16="http://schemas.microsoft.com/office/drawing/2014/main" id="{B14B114F-DDF5-6911-F169-1F61941CF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1870078">
            <a:off x="4645532" y="5277208"/>
            <a:ext cx="2093416" cy="11165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3940D87-E49D-F2A5-46ED-D6F73312847C}"/>
              </a:ext>
            </a:extLst>
          </p:cNvPr>
          <p:cNvSpPr txBox="1"/>
          <p:nvPr/>
        </p:nvSpPr>
        <p:spPr>
          <a:xfrm>
            <a:off x="5219698" y="2042611"/>
            <a:ext cx="525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nourrissent des </a:t>
            </a:r>
            <a:r>
              <a:rPr lang="fr-FR" b="1" dirty="0"/>
              <a:t>verrous méthodologiques </a:t>
            </a:r>
            <a:r>
              <a:rPr lang="fr-FR" dirty="0"/>
              <a:t>sous-jacents aux disciplines/thématiques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BC52754-B025-558A-2908-896DF0B0D96D}"/>
              </a:ext>
            </a:extLst>
          </p:cNvPr>
          <p:cNvSpPr txBox="1"/>
          <p:nvPr/>
        </p:nvSpPr>
        <p:spPr>
          <a:xfrm>
            <a:off x="4329768" y="6196334"/>
            <a:ext cx="325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Apportent des </a:t>
            </a:r>
            <a:r>
              <a:rPr lang="fr-FR" b="1" dirty="0"/>
              <a:t>méthodes &amp; connaissances nouvelles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00A97977-C260-5BB2-2AF9-61EE6D352D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0625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28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45064B-2BE9-A35A-ED85-1744156B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Concours </a:t>
            </a:r>
            <a:r>
              <a:rPr lang="fr-FR" dirty="0"/>
              <a:t>en </a:t>
            </a:r>
            <a:r>
              <a:rPr lang="fr-FR" dirty="0" smtClean="0"/>
              <a:t>CSS5 cette année</a:t>
            </a:r>
            <a:endParaRPr lang="fr-FR" dirty="0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00A97977-C260-5BB2-2AF9-61EE6D352D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0625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12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30430" y="2380590"/>
            <a:ext cx="1184593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Directeurs de recherche de 2ème </a:t>
            </a:r>
            <a:r>
              <a:rPr lang="fr-FR" sz="2000" b="1" dirty="0" smtClean="0"/>
              <a:t>classe</a:t>
            </a:r>
          </a:p>
          <a:p>
            <a:endParaRPr lang="fr-FR" b="1" dirty="0"/>
          </a:p>
          <a:p>
            <a:r>
              <a:rPr lang="fr-FR" sz="2000" b="1" dirty="0" smtClean="0"/>
              <a:t>2 </a:t>
            </a:r>
            <a:r>
              <a:rPr lang="fr-FR" sz="2000" b="1" dirty="0"/>
              <a:t>postes</a:t>
            </a:r>
            <a:r>
              <a:rPr lang="fr-FR" b="1" dirty="0"/>
              <a:t> en sciences des données et des modèles, </a:t>
            </a:r>
            <a:endParaRPr lang="fr-FR" b="1" dirty="0" smtClean="0"/>
          </a:p>
          <a:p>
            <a:r>
              <a:rPr lang="fr-FR" b="1" dirty="0" smtClean="0"/>
              <a:t>dont </a:t>
            </a:r>
            <a:r>
              <a:rPr lang="fr-FR" b="1" dirty="0"/>
              <a:t>un poste prioritairement sur la thématique </a:t>
            </a:r>
            <a:r>
              <a:rPr lang="fr-FR" b="1" dirty="0" smtClean="0"/>
              <a:t>« IA sur </a:t>
            </a:r>
            <a:r>
              <a:rPr lang="fr-FR" b="1" dirty="0"/>
              <a:t>l'intégration et l'analyse de données hétérogènes"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30430" y="4181108"/>
            <a:ext cx="118801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Chargés de recherche de classe normale </a:t>
            </a:r>
          </a:p>
          <a:p>
            <a:endParaRPr lang="fr-FR" dirty="0" smtClean="0"/>
          </a:p>
          <a:p>
            <a:r>
              <a:rPr lang="fr-FR" sz="2000" b="1" dirty="0"/>
              <a:t>4 postes </a:t>
            </a:r>
            <a:r>
              <a:rPr lang="fr-FR" b="1" dirty="0"/>
              <a:t>en sciences des données et des modèles </a:t>
            </a:r>
            <a:endParaRPr lang="fr-FR" b="1" dirty="0" smtClean="0"/>
          </a:p>
          <a:p>
            <a:r>
              <a:rPr lang="fr-FR" b="1" dirty="0" smtClean="0"/>
              <a:t>dont </a:t>
            </a:r>
            <a:r>
              <a:rPr lang="fr-FR" b="1" dirty="0"/>
              <a:t>un poste prioritairement sur la thématique </a:t>
            </a:r>
            <a:endParaRPr lang="fr-FR" b="1" dirty="0" smtClean="0"/>
          </a:p>
          <a:p>
            <a:r>
              <a:rPr lang="fr-FR" b="1" dirty="0" smtClean="0"/>
              <a:t>« </a:t>
            </a:r>
            <a:r>
              <a:rPr lang="fr-FR" b="1" dirty="0"/>
              <a:t>Comprendre les interactions du continuum sol - eau appliqué aux écosystèmes continentaux tropicaux 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7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0E5FD-FC6B-F8A4-AE04-15B729A1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Votre profil est-il « CSS5 » ?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4DF19B4-A487-AD99-5322-42C38B2E107B}"/>
              </a:ext>
            </a:extLst>
          </p:cNvPr>
          <p:cNvSpPr>
            <a:spLocks noChangeAspect="1"/>
          </p:cNvSpPr>
          <p:nvPr/>
        </p:nvSpPr>
        <p:spPr>
          <a:xfrm>
            <a:off x="1604172" y="2903171"/>
            <a:ext cx="2739600" cy="273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E601F7B-3940-C274-68D6-59FD878394B6}"/>
              </a:ext>
            </a:extLst>
          </p:cNvPr>
          <p:cNvSpPr/>
          <p:nvPr/>
        </p:nvSpPr>
        <p:spPr>
          <a:xfrm>
            <a:off x="1173972" y="2472971"/>
            <a:ext cx="3600000" cy="3600000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Flèche : droite avec un remplissage uni">
            <a:extLst>
              <a:ext uri="{FF2B5EF4-FFF2-40B4-BE49-F238E27FC236}">
                <a16:creationId xmlns:a16="http://schemas.microsoft.com/office/drawing/2014/main" id="{E4A97313-6682-FE56-7B07-973EDCE34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474579" flipH="1">
            <a:off x="1378251" y="2836771"/>
            <a:ext cx="540000" cy="540000"/>
          </a:xfrm>
          <a:prstGeom prst="rect">
            <a:avLst/>
          </a:prstGeom>
        </p:spPr>
      </p:pic>
      <p:pic>
        <p:nvPicPr>
          <p:cNvPr id="29" name="Graphique 28" descr="Flèche : droite avec un remplissage uni">
            <a:extLst>
              <a:ext uri="{FF2B5EF4-FFF2-40B4-BE49-F238E27FC236}">
                <a16:creationId xmlns:a16="http://schemas.microsoft.com/office/drawing/2014/main" id="{B22EC19B-7473-2AA2-5C94-1143F720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 flipH="1">
            <a:off x="4524820" y="3960871"/>
            <a:ext cx="540000" cy="540000"/>
          </a:xfrm>
          <a:prstGeom prst="rect">
            <a:avLst/>
          </a:prstGeom>
        </p:spPr>
      </p:pic>
      <p:pic>
        <p:nvPicPr>
          <p:cNvPr id="31" name="Graphique 30" descr="Flèche : droite avec un remplissage uni">
            <a:extLst>
              <a:ext uri="{FF2B5EF4-FFF2-40B4-BE49-F238E27FC236}">
                <a16:creationId xmlns:a16="http://schemas.microsoft.com/office/drawing/2014/main" id="{76ACE09D-A5F1-65A8-60CB-80BB8E9B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2868145" flipH="1" flipV="1">
            <a:off x="4101094" y="5109118"/>
            <a:ext cx="540000" cy="540000"/>
          </a:xfrm>
          <a:prstGeom prst="rect">
            <a:avLst/>
          </a:prstGeom>
        </p:spPr>
      </p:pic>
      <p:pic>
        <p:nvPicPr>
          <p:cNvPr id="32" name="Graphique 31" descr="Flèche : droite avec un remplissage uni">
            <a:extLst>
              <a:ext uri="{FF2B5EF4-FFF2-40B4-BE49-F238E27FC236}">
                <a16:creationId xmlns:a16="http://schemas.microsoft.com/office/drawing/2014/main" id="{C4764D54-BE62-51ED-1943-00999D4C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 flipV="1">
            <a:off x="920113" y="3986702"/>
            <a:ext cx="540000" cy="5400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7AB5BF1-60A2-60CE-C138-D4E7A9D4733E}"/>
              </a:ext>
            </a:extLst>
          </p:cNvPr>
          <p:cNvSpPr txBox="1"/>
          <p:nvPr/>
        </p:nvSpPr>
        <p:spPr>
          <a:xfrm>
            <a:off x="2008230" y="408830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Ecologie marine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7D8704-35BD-3A82-BF5A-DB4701615874}"/>
              </a:ext>
            </a:extLst>
          </p:cNvPr>
          <p:cNvSpPr txBox="1"/>
          <p:nvPr/>
        </p:nvSpPr>
        <p:spPr>
          <a:xfrm>
            <a:off x="752376" y="250773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Enquêtes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F78F346-C8F8-F54B-A620-9416A243F1C3}"/>
              </a:ext>
            </a:extLst>
          </p:cNvPr>
          <p:cNvSpPr txBox="1"/>
          <p:nvPr/>
        </p:nvSpPr>
        <p:spPr>
          <a:xfrm>
            <a:off x="-5569" y="404620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D9C985-EA69-71F3-D37C-5500BC33E32F}"/>
              </a:ext>
            </a:extLst>
          </p:cNvPr>
          <p:cNvSpPr txBox="1"/>
          <p:nvPr/>
        </p:nvSpPr>
        <p:spPr>
          <a:xfrm>
            <a:off x="4584031" y="548620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SIG</a:t>
            </a:r>
          </a:p>
        </p:txBody>
      </p:sp>
      <p:pic>
        <p:nvPicPr>
          <p:cNvPr id="38" name="Graphique 37" descr="Flèche : droite avec un remplissage uni">
            <a:extLst>
              <a:ext uri="{FF2B5EF4-FFF2-40B4-BE49-F238E27FC236}">
                <a16:creationId xmlns:a16="http://schemas.microsoft.com/office/drawing/2014/main" id="{E82A59D0-A920-88C6-80FB-5BCB9B57C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731855" flipV="1">
            <a:off x="1377851" y="5220870"/>
            <a:ext cx="540000" cy="5400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B6354E2-C27F-80CA-CAD0-6F0DCD3F774F}"/>
              </a:ext>
            </a:extLst>
          </p:cNvPr>
          <p:cNvSpPr txBox="1"/>
          <p:nvPr/>
        </p:nvSpPr>
        <p:spPr>
          <a:xfrm>
            <a:off x="292411" y="561069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pic>
        <p:nvPicPr>
          <p:cNvPr id="40" name="Graphique 39" descr="Flèche : droite avec un remplissage uni">
            <a:extLst>
              <a:ext uri="{FF2B5EF4-FFF2-40B4-BE49-F238E27FC236}">
                <a16:creationId xmlns:a16="http://schemas.microsoft.com/office/drawing/2014/main" id="{3827E7DD-AB01-DEC4-1306-AAFB35457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9146976" flipV="1">
            <a:off x="4029693" y="2837857"/>
            <a:ext cx="540000" cy="54000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740AFDA3-CDE9-62C7-79BA-99AB4CB9284E}"/>
              </a:ext>
            </a:extLst>
          </p:cNvPr>
          <p:cNvSpPr txBox="1"/>
          <p:nvPr/>
        </p:nvSpPr>
        <p:spPr>
          <a:xfrm>
            <a:off x="4431454" y="265333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Télédétection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4F2C788-339F-F000-1065-5831933B8341}"/>
              </a:ext>
            </a:extLst>
          </p:cNvPr>
          <p:cNvSpPr txBox="1"/>
          <p:nvPr/>
        </p:nvSpPr>
        <p:spPr>
          <a:xfrm>
            <a:off x="5126258" y="4046204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</a:t>
            </a:r>
            <a:r>
              <a:rPr lang="fr-FR" i="1" dirty="0"/>
              <a:t>in situ</a:t>
            </a:r>
          </a:p>
        </p:txBody>
      </p:sp>
      <p:pic>
        <p:nvPicPr>
          <p:cNvPr id="46" name="Graphique 45" descr="Fermer avec un remplissage uni">
            <a:extLst>
              <a:ext uri="{FF2B5EF4-FFF2-40B4-BE49-F238E27FC236}">
                <a16:creationId xmlns:a16="http://schemas.microsoft.com/office/drawing/2014/main" id="{9007A38B-4143-D357-F68A-3B1AC0074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51087" y="5670871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C7DD906-0E16-13E6-A575-39A2C2E8456D}"/>
              </a:ext>
            </a:extLst>
          </p:cNvPr>
          <p:cNvSpPr txBox="1"/>
          <p:nvPr/>
        </p:nvSpPr>
        <p:spPr>
          <a:xfrm>
            <a:off x="7277729" y="1937857"/>
            <a:ext cx="4740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Au cœur de vos activités:</a:t>
            </a:r>
          </a:p>
          <a:p>
            <a:endParaRPr lang="fr-FR" sz="2400" dirty="0"/>
          </a:p>
          <a:p>
            <a:r>
              <a:rPr lang="fr-FR" sz="2400" dirty="0"/>
              <a:t>Un questionnement thématique et vous utilisez des méthodes et outils existants de votre domaine </a:t>
            </a:r>
            <a:r>
              <a:rPr lang="fr-FR" sz="2400" dirty="0" smtClean="0"/>
              <a:t>disciplinaire.</a:t>
            </a:r>
          </a:p>
          <a:p>
            <a:endParaRPr lang="fr-FR" sz="2400" dirty="0"/>
          </a:p>
          <a:p>
            <a:r>
              <a:rPr lang="fr-FR" sz="2400" dirty="0" smtClean="0"/>
              <a:t>Des publications essentiellement dans des journaux thématiques.</a:t>
            </a: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EFF2A89-EC87-4368-1751-439A311947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141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0E5FD-FC6B-F8A4-AE04-15B729A1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Votre profil est-il « CSS5 » ?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4BB6C9A-2F78-A285-DE45-EC452CA698BF}"/>
              </a:ext>
            </a:extLst>
          </p:cNvPr>
          <p:cNvSpPr>
            <a:spLocks noChangeAspect="1"/>
          </p:cNvSpPr>
          <p:nvPr/>
        </p:nvSpPr>
        <p:spPr>
          <a:xfrm>
            <a:off x="2597188" y="3013470"/>
            <a:ext cx="2739600" cy="273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A6592F7-1D06-0ACD-22F8-02EC092D873E}"/>
              </a:ext>
            </a:extLst>
          </p:cNvPr>
          <p:cNvSpPr/>
          <p:nvPr/>
        </p:nvSpPr>
        <p:spPr>
          <a:xfrm>
            <a:off x="2166988" y="2583270"/>
            <a:ext cx="3600000" cy="3600000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3DE2CA-6E7A-62E8-4CD6-349BCFD00AED}"/>
              </a:ext>
            </a:extLst>
          </p:cNvPr>
          <p:cNvSpPr txBox="1"/>
          <p:nvPr/>
        </p:nvSpPr>
        <p:spPr>
          <a:xfrm>
            <a:off x="2659650" y="3921605"/>
            <a:ext cx="2560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Modèle</a:t>
            </a:r>
          </a:p>
          <a:p>
            <a:pPr algn="ctr"/>
            <a:r>
              <a:rPr lang="fr-FR" dirty="0"/>
              <a:t>Pluri/interdisciplinarité</a:t>
            </a:r>
          </a:p>
        </p:txBody>
      </p:sp>
      <p:pic>
        <p:nvPicPr>
          <p:cNvPr id="7" name="Graphique 6" descr="Flèche : droite avec un remplissage uni">
            <a:extLst>
              <a:ext uri="{FF2B5EF4-FFF2-40B4-BE49-F238E27FC236}">
                <a16:creationId xmlns:a16="http://schemas.microsoft.com/office/drawing/2014/main" id="{BBE51A62-01CA-4305-965E-2395796FF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1751647" y="4113271"/>
            <a:ext cx="540000" cy="540000"/>
          </a:xfrm>
          <a:prstGeom prst="rect">
            <a:avLst/>
          </a:prstGeom>
        </p:spPr>
      </p:pic>
      <p:pic>
        <p:nvPicPr>
          <p:cNvPr id="8" name="Graphique 7" descr="Flèche : droite avec un remplissage uni">
            <a:extLst>
              <a:ext uri="{FF2B5EF4-FFF2-40B4-BE49-F238E27FC236}">
                <a16:creationId xmlns:a16="http://schemas.microsoft.com/office/drawing/2014/main" id="{F6AE9B5E-ED94-2384-316C-4E32A131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474579" flipH="1">
            <a:off x="2231568" y="2908971"/>
            <a:ext cx="540000" cy="540000"/>
          </a:xfrm>
          <a:prstGeom prst="rect">
            <a:avLst/>
          </a:prstGeom>
        </p:spPr>
      </p:pic>
      <p:pic>
        <p:nvPicPr>
          <p:cNvPr id="9" name="Graphique 8" descr="Flèche : droite avec un remplissage uni">
            <a:extLst>
              <a:ext uri="{FF2B5EF4-FFF2-40B4-BE49-F238E27FC236}">
                <a16:creationId xmlns:a16="http://schemas.microsoft.com/office/drawing/2014/main" id="{F92B897B-6E6E-9DB9-5E65-CABCFEAA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 flipH="1">
            <a:off x="3516496" y="2235870"/>
            <a:ext cx="540000" cy="540000"/>
          </a:xfrm>
          <a:prstGeom prst="rect">
            <a:avLst/>
          </a:prstGeom>
        </p:spPr>
      </p:pic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4E67F22F-A0BA-3095-1C27-939123C6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 flipH="1" flipV="1">
            <a:off x="3677993" y="5925043"/>
            <a:ext cx="540000" cy="540000"/>
          </a:xfrm>
          <a:prstGeom prst="rect">
            <a:avLst/>
          </a:prstGeom>
        </p:spPr>
      </p:pic>
      <p:pic>
        <p:nvPicPr>
          <p:cNvPr id="11" name="Graphique 10" descr="Flèche : droite avec un remplissage uni">
            <a:extLst>
              <a:ext uri="{FF2B5EF4-FFF2-40B4-BE49-F238E27FC236}">
                <a16:creationId xmlns:a16="http://schemas.microsoft.com/office/drawing/2014/main" id="{310182D6-BE00-CF27-807A-B604B9B3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2868145" flipH="1" flipV="1">
            <a:off x="5268488" y="5087058"/>
            <a:ext cx="540000" cy="540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5134212-0EA3-4AC8-00B6-33E05FD33B7D}"/>
              </a:ext>
            </a:extLst>
          </p:cNvPr>
          <p:cNvSpPr txBox="1"/>
          <p:nvPr/>
        </p:nvSpPr>
        <p:spPr>
          <a:xfrm>
            <a:off x="2847653" y="196013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Ecologie marine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B445530-55F7-0908-D9A1-9C3C1F436757}"/>
              </a:ext>
            </a:extLst>
          </p:cNvPr>
          <p:cNvSpPr txBox="1"/>
          <p:nvPr/>
        </p:nvSpPr>
        <p:spPr>
          <a:xfrm>
            <a:off x="3555309" y="636527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Santé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9139B2-2CD4-30DB-1C17-AAC6F3BEE4EE}"/>
              </a:ext>
            </a:extLst>
          </p:cNvPr>
          <p:cNvSpPr txBox="1"/>
          <p:nvPr/>
        </p:nvSpPr>
        <p:spPr>
          <a:xfrm>
            <a:off x="5336788" y="542960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Sociologie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88A987-36DA-45D1-2675-D8540EF2B1DC}"/>
              </a:ext>
            </a:extLst>
          </p:cNvPr>
          <p:cNvSpPr txBox="1"/>
          <p:nvPr/>
        </p:nvSpPr>
        <p:spPr>
          <a:xfrm>
            <a:off x="1191600" y="264679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Géosciences</a:t>
            </a:r>
          </a:p>
        </p:txBody>
      </p:sp>
      <p:pic>
        <p:nvPicPr>
          <p:cNvPr id="19" name="Graphique 18" descr="Flèche : droite avec un remplissage uni">
            <a:extLst>
              <a:ext uri="{FF2B5EF4-FFF2-40B4-BE49-F238E27FC236}">
                <a16:creationId xmlns:a16="http://schemas.microsoft.com/office/drawing/2014/main" id="{0472C842-8699-5835-6A22-1A46844E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731855" flipV="1">
            <a:off x="2103626" y="5087059"/>
            <a:ext cx="540000" cy="5400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40510E3-24B1-2074-EAAA-E6F88CA44556}"/>
              </a:ext>
            </a:extLst>
          </p:cNvPr>
          <p:cNvSpPr txBox="1"/>
          <p:nvPr/>
        </p:nvSpPr>
        <p:spPr>
          <a:xfrm>
            <a:off x="1248478" y="545432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Biodiversité</a:t>
            </a:r>
          </a:p>
        </p:txBody>
      </p:sp>
      <p:pic>
        <p:nvPicPr>
          <p:cNvPr id="22" name="Graphique 21" descr="Flèche : droite avec un remplissage uni">
            <a:extLst>
              <a:ext uri="{FF2B5EF4-FFF2-40B4-BE49-F238E27FC236}">
                <a16:creationId xmlns:a16="http://schemas.microsoft.com/office/drawing/2014/main" id="{FAA02D82-9E69-1D7A-108B-D65A864B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9146976" flipV="1">
            <a:off x="5023428" y="2821992"/>
            <a:ext cx="540000" cy="5400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3D885D8-B693-896D-AFB8-7D79CC84B16C}"/>
              </a:ext>
            </a:extLst>
          </p:cNvPr>
          <p:cNvSpPr txBox="1"/>
          <p:nvPr/>
        </p:nvSpPr>
        <p:spPr>
          <a:xfrm>
            <a:off x="4972797" y="257233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Climatologie</a:t>
            </a:r>
          </a:p>
        </p:txBody>
      </p:sp>
      <p:pic>
        <p:nvPicPr>
          <p:cNvPr id="44" name="Graphique 43" descr="Coche avec un remplissage uni">
            <a:extLst>
              <a:ext uri="{FF2B5EF4-FFF2-40B4-BE49-F238E27FC236}">
                <a16:creationId xmlns:a16="http://schemas.microsoft.com/office/drawing/2014/main" id="{8CB82B95-15DB-BB88-23CF-A1F289FFF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03543" y="5925042"/>
            <a:ext cx="914400" cy="9144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4F2C788-339F-F000-1065-5831933B8341}"/>
              </a:ext>
            </a:extLst>
          </p:cNvPr>
          <p:cNvSpPr txBox="1"/>
          <p:nvPr/>
        </p:nvSpPr>
        <p:spPr>
          <a:xfrm>
            <a:off x="4140" y="412699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Données </a:t>
            </a:r>
            <a:r>
              <a:rPr lang="fr-FR" i="1" dirty="0"/>
              <a:t>in situ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1117AF-E966-0E54-2436-34DCD952A418}"/>
              </a:ext>
            </a:extLst>
          </p:cNvPr>
          <p:cNvSpPr txBox="1"/>
          <p:nvPr/>
        </p:nvSpPr>
        <p:spPr>
          <a:xfrm>
            <a:off x="6814057" y="1844113"/>
            <a:ext cx="52832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Au cœur de vos activités :</a:t>
            </a:r>
          </a:p>
          <a:p>
            <a:endParaRPr lang="fr-FR" sz="2400" dirty="0"/>
          </a:p>
          <a:p>
            <a:r>
              <a:rPr lang="fr-FR" sz="2400" dirty="0"/>
              <a:t>La conception, le développement et l’intégration </a:t>
            </a:r>
            <a:r>
              <a:rPr lang="fr-FR" sz="2400" dirty="0">
                <a:effectLst/>
                <a:latin typeface="Calibri" panose="020F0502020204030204" pitchFamily="34" charset="0"/>
              </a:rPr>
              <a:t>de nouveaux </a:t>
            </a:r>
            <a:r>
              <a:rPr lang="fr-FR" sz="2400" dirty="0" smtClean="0">
                <a:effectLst/>
                <a:latin typeface="Calibri" panose="020F0502020204030204" pitchFamily="34" charset="0"/>
              </a:rPr>
              <a:t>modèles </a:t>
            </a:r>
            <a:r>
              <a:rPr lang="fr-FR" sz="2400" dirty="0">
                <a:effectLst/>
                <a:latin typeface="Calibri" panose="020F0502020204030204" pitchFamily="34" charset="0"/>
              </a:rPr>
              <a:t>et </a:t>
            </a:r>
            <a:r>
              <a:rPr lang="fr-FR" sz="2400" dirty="0" smtClean="0">
                <a:effectLst/>
                <a:latin typeface="Calibri" panose="020F0502020204030204" pitchFamily="34" charset="0"/>
              </a:rPr>
              <a:t>méthodes </a:t>
            </a:r>
            <a:r>
              <a:rPr lang="fr-FR" sz="2400" dirty="0">
                <a:effectLst/>
                <a:latin typeface="Calibri" panose="020F0502020204030204" pitchFamily="34" charset="0"/>
              </a:rPr>
              <a:t>de traitement de </a:t>
            </a:r>
            <a:r>
              <a:rPr lang="fr-FR" sz="2400" dirty="0" smtClean="0">
                <a:effectLst/>
                <a:latin typeface="Calibri" panose="020F0502020204030204" pitchFamily="34" charset="0"/>
              </a:rPr>
              <a:t>données, </a:t>
            </a:r>
            <a:r>
              <a:rPr lang="fr-FR" sz="2400" i="1" dirty="0">
                <a:effectLst/>
                <a:latin typeface="Calibri" panose="020F0502020204030204" pitchFamily="34" charset="0"/>
              </a:rPr>
              <a:t>en opposition à l’utilisation d’outils et méthodes existantes pour une recherche thématique </a:t>
            </a:r>
            <a:endParaRPr lang="fr-FR" sz="2400" i="1" dirty="0">
              <a:effectLst/>
            </a:endParaRPr>
          </a:p>
          <a:p>
            <a:endParaRPr lang="fr-FR" sz="2400" dirty="0" smtClean="0"/>
          </a:p>
          <a:p>
            <a:r>
              <a:rPr lang="fr-FR" sz="2400" dirty="0" smtClean="0"/>
              <a:t>Des publications essentiellement dans des revues méthodologiques</a:t>
            </a:r>
            <a:endParaRPr lang="fr-FR" sz="2400" dirty="0"/>
          </a:p>
        </p:txBody>
      </p:sp>
      <p:sp>
        <p:nvSpPr>
          <p:cNvPr id="12" name="Espace réservé du numéro de diapositive 2">
            <a:extLst>
              <a:ext uri="{FF2B5EF4-FFF2-40B4-BE49-F238E27FC236}">
                <a16:creationId xmlns:a16="http://schemas.microsoft.com/office/drawing/2014/main" id="{BDA81271-8F0F-23D8-F61A-7BFA047A15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78848" y="6217688"/>
            <a:ext cx="640317" cy="640312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46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32B59-2409-DB38-4D19-2D9BAE08AA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133" y="294000"/>
            <a:ext cx="10457600" cy="871600"/>
          </a:xfrm>
        </p:spPr>
        <p:txBody>
          <a:bodyPr/>
          <a:lstStyle/>
          <a:p>
            <a:r>
              <a:rPr lang="fr-FR" dirty="0"/>
              <a:t>Concours IRD – le calendrier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86AB14-D45A-FE85-5CCA-BF97C022A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E9EE7-C4C7-463A-9A89-FEA4BEFBD488}"/>
              </a:ext>
            </a:extLst>
          </p:cNvPr>
          <p:cNvSpPr/>
          <p:nvPr/>
        </p:nvSpPr>
        <p:spPr>
          <a:xfrm>
            <a:off x="2523744" y="1268452"/>
            <a:ext cx="9363456" cy="513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400" dirty="0"/>
              <a:t>Vous préparez et soumettez un dossier qui inclus</a:t>
            </a:r>
            <a:r>
              <a:rPr lang="fr-FR" sz="2133" dirty="0"/>
              <a:t> (entre autres choses):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Un CV (2 pages)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Vos contributions majeures - ex. publications ou autres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La liste de vos publications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Une synthèse de vos activités de recherche antérieures (4 </a:t>
            </a:r>
            <a:r>
              <a:rPr lang="fr-FR" sz="2000" dirty="0" smtClean="0"/>
              <a:t>pages)</a:t>
            </a:r>
            <a:endParaRPr lang="fr-FR" sz="2000" dirty="0"/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Votre projet de recherche (6 pages)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Etc.</a:t>
            </a:r>
            <a:endParaRPr lang="fr-FR" altLang="fr-FR" sz="2000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altLang="fr-FR" sz="2133" dirty="0"/>
              <a:t>Le dossier est transmis par les RH au CSS qui nomme deux rapporteurs pour l’étudier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altLang="fr-FR" sz="2400" dirty="0"/>
              <a:t>La CSS se réunit pour parler de toutes les candidatures et sélectionne un sous-groupe (ex. 12-20 candidats) pour l’oral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altLang="fr-FR" sz="2400" dirty="0"/>
              <a:t>Passage des oraux </a:t>
            </a:r>
            <a:r>
              <a:rPr lang="fr-FR" altLang="fr-FR" sz="2400" dirty="0" smtClean="0"/>
              <a:t>puis </a:t>
            </a:r>
            <a:r>
              <a:rPr lang="fr-FR" altLang="fr-FR" sz="2400" dirty="0"/>
              <a:t>publication de la « liste d’admissibilité »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altLang="fr-FR" sz="2400" dirty="0"/>
              <a:t>Le jury d’admission </a:t>
            </a:r>
            <a:r>
              <a:rPr lang="fr-FR" altLang="fr-FR" sz="2400" dirty="0" smtClean="0"/>
              <a:t>retravaille la liste d’admissibilité avec des contraintes d’établissement et </a:t>
            </a:r>
            <a:r>
              <a:rPr lang="fr-FR" altLang="fr-FR" sz="2400" dirty="0"/>
              <a:t>publie la « liste d’admission »</a:t>
            </a:r>
          </a:p>
        </p:txBody>
      </p:sp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70FB4855-E386-96C6-2541-44632E63C781}"/>
              </a:ext>
            </a:extLst>
          </p:cNvPr>
          <p:cNvSpPr/>
          <p:nvPr/>
        </p:nvSpPr>
        <p:spPr>
          <a:xfrm>
            <a:off x="2206752" y="1755648"/>
            <a:ext cx="316992" cy="4657344"/>
          </a:xfrm>
          <a:prstGeom prst="downArrow">
            <a:avLst/>
          </a:prstGeom>
          <a:gradFill>
            <a:gsLst>
              <a:gs pos="8000">
                <a:schemeClr val="accent1">
                  <a:lumMod val="45000"/>
                  <a:lumOff val="55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84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FE8B46-DEE6-507D-5FD1-8DCB6A6F72F8}"/>
              </a:ext>
            </a:extLst>
          </p:cNvPr>
          <p:cNvSpPr txBox="1"/>
          <p:nvPr/>
        </p:nvSpPr>
        <p:spPr>
          <a:xfrm>
            <a:off x="859536" y="1700585"/>
            <a:ext cx="153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Février-Mars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9EFFA8-6FEC-F782-503F-F1552003C945}"/>
              </a:ext>
            </a:extLst>
          </p:cNvPr>
          <p:cNvSpPr txBox="1"/>
          <p:nvPr/>
        </p:nvSpPr>
        <p:spPr>
          <a:xfrm>
            <a:off x="768096" y="3884588"/>
            <a:ext cx="153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Mars-Avril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8CB5AA-9E47-A012-1712-6D14FEBABA7A}"/>
              </a:ext>
            </a:extLst>
          </p:cNvPr>
          <p:cNvSpPr txBox="1"/>
          <p:nvPr/>
        </p:nvSpPr>
        <p:spPr>
          <a:xfrm>
            <a:off x="835152" y="4563602"/>
            <a:ext cx="153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Mai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FF9978-42C3-9096-FAF7-E24D57F17B89}"/>
              </a:ext>
            </a:extLst>
          </p:cNvPr>
          <p:cNvSpPr txBox="1"/>
          <p:nvPr/>
        </p:nvSpPr>
        <p:spPr>
          <a:xfrm>
            <a:off x="768096" y="5249991"/>
            <a:ext cx="153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Juin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64C48E-5BC8-64DC-B979-DAAEE6B8B9DE}"/>
              </a:ext>
            </a:extLst>
          </p:cNvPr>
          <p:cNvSpPr txBox="1"/>
          <p:nvPr/>
        </p:nvSpPr>
        <p:spPr>
          <a:xfrm>
            <a:off x="768096" y="5643608"/>
            <a:ext cx="153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Juillet</a:t>
            </a:r>
          </a:p>
        </p:txBody>
      </p:sp>
    </p:spTree>
    <p:extLst>
      <p:ext uri="{BB962C8B-B14F-4D97-AF65-F5344CB8AC3E}">
        <p14:creationId xmlns:p14="http://schemas.microsoft.com/office/powerpoint/2010/main" val="12006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32B59-2409-DB38-4D19-2D9BAE08AA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133" y="294000"/>
            <a:ext cx="10457600" cy="871600"/>
          </a:xfrm>
        </p:spPr>
        <p:txBody>
          <a:bodyPr/>
          <a:lstStyle/>
          <a:p>
            <a:r>
              <a:rPr lang="fr-FR" dirty="0"/>
              <a:t>Critères d’évaluation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F86AB14-D45A-FE85-5CCA-BF97C022A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E9EE7-C4C7-463A-9A89-FEA4BEFBD488}"/>
              </a:ext>
            </a:extLst>
          </p:cNvPr>
          <p:cNvSpPr/>
          <p:nvPr/>
        </p:nvSpPr>
        <p:spPr>
          <a:xfrm>
            <a:off x="1099988" y="1322633"/>
            <a:ext cx="10664784" cy="650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Tx/>
              <a:buChar char="-"/>
              <a:defRPr/>
            </a:pPr>
            <a:r>
              <a:rPr lang="fr-FR" altLang="fr-FR" sz="2400" b="1" dirty="0"/>
              <a:t>Qualité du parcours </a:t>
            </a:r>
            <a:r>
              <a:rPr lang="fr-FR" altLang="fr-FR" sz="2400" dirty="0"/>
              <a:t>(ex. études, disciplines, labos/instituts, post-docs)</a:t>
            </a:r>
          </a:p>
          <a:p>
            <a:pPr marL="380990" indent="-380990">
              <a:lnSpc>
                <a:spcPct val="150000"/>
              </a:lnSpc>
              <a:buFontTx/>
              <a:buChar char="-"/>
              <a:defRPr/>
            </a:pPr>
            <a:r>
              <a:rPr lang="fr-FR" altLang="fr-FR" sz="2400" b="1" dirty="0"/>
              <a:t>Qualité et faisabilité du Projet</a:t>
            </a:r>
            <a:r>
              <a:rPr lang="fr-FR" altLang="fr-FR" sz="2400" dirty="0"/>
              <a:t> (ex. état de l’art, questions/objectifs, verrous méthodologiques identifiés, aspects innovants des méthodes, lien avec l’IRD et l’UMR demandée)</a:t>
            </a:r>
          </a:p>
          <a:p>
            <a:pPr marL="380990" indent="-380990">
              <a:lnSpc>
                <a:spcPct val="150000"/>
              </a:lnSpc>
              <a:buFontTx/>
              <a:buChar char="-"/>
              <a:defRPr/>
            </a:pPr>
            <a:r>
              <a:rPr lang="fr-FR" altLang="fr-FR" sz="2400" b="1" dirty="0"/>
              <a:t>Publications/Communications scientifiques</a:t>
            </a:r>
            <a:r>
              <a:rPr lang="fr-FR" altLang="fr-FR" sz="2400" dirty="0"/>
              <a:t> (ex. articles, livres, confs)</a:t>
            </a:r>
          </a:p>
          <a:p>
            <a:pPr marL="380990" indent="-380990">
              <a:lnSpc>
                <a:spcPct val="150000"/>
              </a:lnSpc>
              <a:buFontTx/>
              <a:buChar char="-"/>
              <a:defRPr/>
            </a:pPr>
            <a:r>
              <a:rPr lang="fr-FR" altLang="fr-FR" sz="2400" b="1" dirty="0"/>
              <a:t>Valorisation </a:t>
            </a:r>
            <a:r>
              <a:rPr lang="fr-FR" altLang="fr-FR" sz="2400" dirty="0"/>
              <a:t>(ex. vulgarisation, science ouverte, frugalité numérique, impact pour la société)</a:t>
            </a:r>
          </a:p>
          <a:p>
            <a:pPr marL="380990" indent="-380990">
              <a:lnSpc>
                <a:spcPct val="150000"/>
              </a:lnSpc>
              <a:buFontTx/>
              <a:buChar char="-"/>
              <a:defRPr/>
            </a:pPr>
            <a:r>
              <a:rPr lang="fr-FR" altLang="fr-FR" sz="2400" b="1" dirty="0"/>
              <a:t>Animation et encadrement </a:t>
            </a:r>
            <a:r>
              <a:rPr lang="fr-FR" altLang="fr-FR" sz="2400" dirty="0"/>
              <a:t>(en fonction de l’expérience du candidat)</a:t>
            </a:r>
          </a:p>
          <a:p>
            <a:pPr marL="380990" indent="-380990">
              <a:lnSpc>
                <a:spcPct val="150000"/>
              </a:lnSpc>
              <a:buFontTx/>
              <a:buChar char="-"/>
              <a:defRPr/>
            </a:pPr>
            <a:r>
              <a:rPr lang="fr-FR" altLang="fr-FR" sz="2400" b="1" dirty="0"/>
              <a:t>Partenariat et expérience au Sud </a:t>
            </a:r>
            <a:r>
              <a:rPr lang="fr-FR" altLang="fr-FR" sz="2400" dirty="0"/>
              <a:t>(ex. collaboration, missions/terrain)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fr-FR" altLang="fr-FR" sz="2133" dirty="0"/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fr-FR" altLang="fr-FR" sz="2133" dirty="0"/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fr-FR" altLang="fr-FR" sz="2133" dirty="0"/>
          </a:p>
        </p:txBody>
      </p:sp>
    </p:spTree>
    <p:extLst>
      <p:ext uri="{BB962C8B-B14F-4D97-AF65-F5344CB8AC3E}">
        <p14:creationId xmlns:p14="http://schemas.microsoft.com/office/powerpoint/2010/main" val="6269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5EEBF-657D-7BAC-02E0-3FC59B798B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133" y="294000"/>
            <a:ext cx="10457600" cy="871600"/>
          </a:xfrm>
        </p:spPr>
        <p:txBody>
          <a:bodyPr/>
          <a:lstStyle/>
          <a:p>
            <a:r>
              <a:rPr lang="fr-FR" dirty="0"/>
              <a:t>Quelques Conseils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2B6FEB-7472-F6F2-21F6-379810B34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A2BE5-391F-7328-2495-E48B2F879DEA}"/>
              </a:ext>
            </a:extLst>
          </p:cNvPr>
          <p:cNvSpPr/>
          <p:nvPr/>
        </p:nvSpPr>
        <p:spPr>
          <a:xfrm>
            <a:off x="1112688" y="1193817"/>
            <a:ext cx="10457600" cy="534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133" dirty="0"/>
              <a:t>Proposer un bon dossier prend du temps = ne préparez pas ça à la dernière minute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2133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133" b="1" dirty="0"/>
              <a:t>Monter votre projet en lien avec l’UMR que vous espérez rejoindre </a:t>
            </a:r>
            <a:r>
              <a:rPr lang="fr-FR" sz="2133" dirty="0"/>
              <a:t>et chercher de l’aide auprès de collègues/contacts familiers avec les recrutements/concours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2133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133" b="1" dirty="0"/>
              <a:t>Prémâchez le travail des rapporteurs </a:t>
            </a:r>
            <a:r>
              <a:rPr lang="fr-FR" sz="2133" dirty="0"/>
              <a:t>: structurez clairement les informations dans votre dossier, faite ressortir les éléments importants, faite de courtes synthèses (ex. a publié X articles, encadré Y étudiants)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2133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133" b="1" dirty="0"/>
              <a:t>Complétez </a:t>
            </a:r>
            <a:r>
              <a:rPr lang="fr-FR" sz="2133" b="1" i="1" dirty="0"/>
              <a:t>toutes</a:t>
            </a:r>
            <a:r>
              <a:rPr lang="fr-FR" sz="2133" b="1" dirty="0"/>
              <a:t> les sections </a:t>
            </a:r>
            <a:r>
              <a:rPr lang="fr-FR" sz="2133" dirty="0"/>
              <a:t>(même « valorisation », « animation », etc.) – car </a:t>
            </a:r>
            <a:r>
              <a:rPr lang="fr-FR" sz="2133" b="1" dirty="0"/>
              <a:t>elles ont toutes leur importance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2133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133" dirty="0"/>
              <a:t>Souvent mieux vaut tenter sa chance tôt, puis retenter, que de se dire que ce sera mieux de le faire dans 3-4 ans quand vous serez plus </a:t>
            </a:r>
            <a:r>
              <a:rPr lang="fr-FR" sz="2133" dirty="0" smtClean="0"/>
              <a:t>prêts</a:t>
            </a:r>
            <a:endParaRPr lang="fr-FR" altLang="fr-FR" sz="2133" dirty="0"/>
          </a:p>
        </p:txBody>
      </p:sp>
    </p:spTree>
    <p:extLst>
      <p:ext uri="{BB962C8B-B14F-4D97-AF65-F5344CB8AC3E}">
        <p14:creationId xmlns:p14="http://schemas.microsoft.com/office/powerpoint/2010/main" val="23013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5EEBF-657D-7BAC-02E0-3FC59B798B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133" y="294000"/>
            <a:ext cx="10457600" cy="871600"/>
          </a:xfrm>
        </p:spPr>
        <p:txBody>
          <a:bodyPr/>
          <a:lstStyle/>
          <a:p>
            <a:r>
              <a:rPr lang="fr-FR" dirty="0"/>
              <a:t>Quelques Conseils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2B6FEB-7472-F6F2-21F6-379810B34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A2BE5-391F-7328-2495-E48B2F879DEA}"/>
              </a:ext>
            </a:extLst>
          </p:cNvPr>
          <p:cNvSpPr/>
          <p:nvPr/>
        </p:nvSpPr>
        <p:spPr>
          <a:xfrm>
            <a:off x="1112688" y="1454434"/>
            <a:ext cx="104576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800" dirty="0" smtClean="0"/>
              <a:t>Ecrire un dossier spécifiquement pour la CSS5:</a:t>
            </a:r>
          </a:p>
          <a:p>
            <a:pPr>
              <a:defRPr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400" dirty="0" smtClean="0"/>
              <a:t>Il est nécessaire d’écrire un dossier pour répondre aux critères discriminants de la CSS5.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400" dirty="0" smtClean="0"/>
              <a:t>Si vous vous présenter dans d’autres CSS, les dossiers doivent être différents puisque les critères d’évaluation sont différents.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40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sz="2400" dirty="0" smtClean="0"/>
              <a:t>Par exemple, il est probablement que les productions majeures présentées dans le dossier ou les publications mises </a:t>
            </a:r>
            <a:r>
              <a:rPr lang="fr-FR" sz="2400" dirty="0"/>
              <a:t>en valeur soient différentes . </a:t>
            </a:r>
            <a:r>
              <a:rPr lang="fr-FR" sz="2400" dirty="0" smtClean="0"/>
              <a:t>Le type de production mises en avant sont des points précis regardés par le jury.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6374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5EEBF-657D-7BAC-02E0-3FC59B798B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133" y="294000"/>
            <a:ext cx="10457600" cy="871600"/>
          </a:xfrm>
        </p:spPr>
        <p:txBody>
          <a:bodyPr/>
          <a:lstStyle/>
          <a:p>
            <a:r>
              <a:rPr lang="fr-FR" dirty="0"/>
              <a:t>Quelques Conseils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2B6FEB-7472-F6F2-21F6-379810B34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A2BE5-391F-7328-2495-E48B2F879DEA}"/>
              </a:ext>
            </a:extLst>
          </p:cNvPr>
          <p:cNvSpPr/>
          <p:nvPr/>
        </p:nvSpPr>
        <p:spPr>
          <a:xfrm>
            <a:off x="1112688" y="1454434"/>
            <a:ext cx="10457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800" dirty="0" smtClean="0"/>
              <a:t>Un livret pour les évaluations des ressortissants de la CSS5 MAIS aussi pour le candidat à un concours en CSS5 a été rédigé.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1200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800" dirty="0" smtClean="0"/>
              <a:t>Il reprend les points qui seront évalués par la commission ou par les jurys en CSS5.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1200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800" dirty="0" smtClean="0"/>
              <a:t>Nous vous conseillons de le lire avant de rédiger votre dossier de candidature et éventuellement de préparer votre audition.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1200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800" dirty="0" smtClean="0"/>
              <a:t>Il est disponible à cette adresse : </a:t>
            </a:r>
            <a:r>
              <a:rPr lang="fr-FR" sz="2800" dirty="0"/>
              <a:t>https://ent.ird.fr/share/s/8TKS_O6oS7uTJwQiflREWQ</a:t>
            </a:r>
          </a:p>
        </p:txBody>
      </p:sp>
    </p:spTree>
    <p:extLst>
      <p:ext uri="{BB962C8B-B14F-4D97-AF65-F5344CB8AC3E}">
        <p14:creationId xmlns:p14="http://schemas.microsoft.com/office/powerpoint/2010/main" val="27679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0251B-D092-98ED-96DF-62AA4957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recherche publique en France</a:t>
            </a:r>
          </a:p>
        </p:txBody>
      </p:sp>
      <p:pic>
        <p:nvPicPr>
          <p:cNvPr id="6" name="Picture 3">
            <a:hlinkClick r:id="rId2"/>
            <a:extLst>
              <a:ext uri="{FF2B5EF4-FFF2-40B4-BE49-F238E27FC236}">
                <a16:creationId xmlns:a16="http://schemas.microsoft.com/office/drawing/2014/main" id="{E36954AD-26BC-8472-7625-29F71174D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67" y="4076172"/>
            <a:ext cx="1771705" cy="4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31195EE1-4EFA-D3FC-D2B1-EFD47AA2FCA9}"/>
              </a:ext>
            </a:extLst>
          </p:cNvPr>
          <p:cNvGrpSpPr/>
          <p:nvPr/>
        </p:nvGrpSpPr>
        <p:grpSpPr>
          <a:xfrm>
            <a:off x="0" y="3284123"/>
            <a:ext cx="3544136" cy="2748687"/>
            <a:chOff x="1070727" y="3208005"/>
            <a:chExt cx="4505938" cy="3334129"/>
          </a:xfrm>
        </p:grpSpPr>
        <p:pic>
          <p:nvPicPr>
            <p:cNvPr id="5" name="Picture 1" descr="Résultat de recherche d'images pour &quot;logo cnrs&quot;">
              <a:extLst>
                <a:ext uri="{FF2B5EF4-FFF2-40B4-BE49-F238E27FC236}">
                  <a16:creationId xmlns:a16="http://schemas.microsoft.com/office/drawing/2014/main" id="{2995A98F-DE88-6E9D-9458-ECD17E7CA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601" y="3398430"/>
              <a:ext cx="917259" cy="917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logo INSERM — SFR BioSciences (UAR3444/US8)">
              <a:hlinkClick r:id="rId5"/>
              <a:extLst>
                <a:ext uri="{FF2B5EF4-FFF2-40B4-BE49-F238E27FC236}">
                  <a16:creationId xmlns:a16="http://schemas.microsoft.com/office/drawing/2014/main" id="{EABED77C-2F58-37F3-2C9A-19343D249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613" y="5943934"/>
              <a:ext cx="2362882" cy="59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9">
              <a:hlinkClick r:id="rId7"/>
              <a:extLst>
                <a:ext uri="{FF2B5EF4-FFF2-40B4-BE49-F238E27FC236}">
                  <a16:creationId xmlns:a16="http://schemas.microsoft.com/office/drawing/2014/main" id="{2DFB48F9-7114-DB01-0C6B-C2D2EC4C3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52"/>
            <a:stretch/>
          </p:blipFill>
          <p:spPr bwMode="auto">
            <a:xfrm>
              <a:off x="2791986" y="3208005"/>
              <a:ext cx="1953422" cy="691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1" descr="logo IRD - Plateforme Elsa">
              <a:hlinkClick r:id="rId9"/>
              <a:extLst>
                <a:ext uri="{FF2B5EF4-FFF2-40B4-BE49-F238E27FC236}">
                  <a16:creationId xmlns:a16="http://schemas.microsoft.com/office/drawing/2014/main" id="{2892AA0A-C3A7-E2E6-43E9-915150D0F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727" y="4520691"/>
              <a:ext cx="2263222" cy="674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5" descr="Accueil - Ifsttar">
              <a:hlinkClick r:id="rId11"/>
              <a:extLst>
                <a:ext uri="{FF2B5EF4-FFF2-40B4-BE49-F238E27FC236}">
                  <a16:creationId xmlns:a16="http://schemas.microsoft.com/office/drawing/2014/main" id="{F390F6B6-209D-8408-2E6E-96015959A3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60" b="15059"/>
            <a:stretch/>
          </p:blipFill>
          <p:spPr bwMode="auto">
            <a:xfrm>
              <a:off x="3490325" y="5073442"/>
              <a:ext cx="2086340" cy="72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A787ADA-7BD4-42FA-2CF5-7F3840E78B5B}"/>
              </a:ext>
            </a:extLst>
          </p:cNvPr>
          <p:cNvGrpSpPr/>
          <p:nvPr/>
        </p:nvGrpSpPr>
        <p:grpSpPr>
          <a:xfrm>
            <a:off x="8391686" y="3398761"/>
            <a:ext cx="3273092" cy="2246979"/>
            <a:chOff x="6794624" y="3321302"/>
            <a:chExt cx="4106140" cy="2697997"/>
          </a:xfrm>
        </p:grpSpPr>
        <p:pic>
          <p:nvPicPr>
            <p:cNvPr id="8" name="Picture 7" descr="IFREMER">
              <a:hlinkClick r:id="rId13"/>
              <a:extLst>
                <a:ext uri="{FF2B5EF4-FFF2-40B4-BE49-F238E27FC236}">
                  <a16:creationId xmlns:a16="http://schemas.microsoft.com/office/drawing/2014/main" id="{113A5813-0C4A-6EF6-CEBD-82C80CF32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870" y="3469402"/>
              <a:ext cx="1953422" cy="821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3" descr="Centre de coopération internationale en recherche agronomique pour le  développement (Cirad) | IDDRI">
              <a:hlinkClick r:id="rId15"/>
              <a:extLst>
                <a:ext uri="{FF2B5EF4-FFF2-40B4-BE49-F238E27FC236}">
                  <a16:creationId xmlns:a16="http://schemas.microsoft.com/office/drawing/2014/main" id="{A347E5C3-3AE6-423F-A5EB-81C8B2582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676" y="4520691"/>
              <a:ext cx="1344088" cy="134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7" descr="cnes | La charte graphique du CNES">
              <a:hlinkClick r:id="rId17"/>
              <a:extLst>
                <a:ext uri="{FF2B5EF4-FFF2-40B4-BE49-F238E27FC236}">
                  <a16:creationId xmlns:a16="http://schemas.microsoft.com/office/drawing/2014/main" id="{4B571ADC-C22F-049C-06FF-197533082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458" y="3321302"/>
              <a:ext cx="1075406" cy="1140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9">
              <a:hlinkClick r:id="rId19"/>
              <a:extLst>
                <a:ext uri="{FF2B5EF4-FFF2-40B4-BE49-F238E27FC236}">
                  <a16:creationId xmlns:a16="http://schemas.microsoft.com/office/drawing/2014/main" id="{A4B2FF5B-4850-E104-F9BB-84A42862E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624" y="4470262"/>
              <a:ext cx="2173725" cy="842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1">
              <a:hlinkClick r:id="rId21"/>
              <a:extLst>
                <a:ext uri="{FF2B5EF4-FFF2-40B4-BE49-F238E27FC236}">
                  <a16:creationId xmlns:a16="http://schemas.microsoft.com/office/drawing/2014/main" id="{0125D15A-C525-4EF8-D3CA-63AC4E0D1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38" y="5492218"/>
              <a:ext cx="2273973" cy="527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9C33D0D-6B35-7831-1B60-3919FFBD418B}"/>
              </a:ext>
            </a:extLst>
          </p:cNvPr>
          <p:cNvSpPr txBox="1"/>
          <p:nvPr/>
        </p:nvSpPr>
        <p:spPr>
          <a:xfrm>
            <a:off x="762000" y="1916770"/>
            <a:ext cx="6378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universités, les écoles d’ingénieurs, et …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A87C37-F0ED-426E-7BEF-1E88BB44EE71}"/>
              </a:ext>
            </a:extLst>
          </p:cNvPr>
          <p:cNvSpPr txBox="1"/>
          <p:nvPr/>
        </p:nvSpPr>
        <p:spPr>
          <a:xfrm>
            <a:off x="0" y="2462589"/>
            <a:ext cx="3778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Établissements publics à caractère 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scientifique </a:t>
            </a:r>
            <a:r>
              <a:rPr lang="fr-FR" sz="1400" b="1" dirty="0"/>
              <a:t>et technologique (EPST)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B4A3D8-6C94-8121-76A4-D71B0AF81B36}"/>
              </a:ext>
            </a:extLst>
          </p:cNvPr>
          <p:cNvSpPr txBox="1"/>
          <p:nvPr/>
        </p:nvSpPr>
        <p:spPr>
          <a:xfrm>
            <a:off x="8162215" y="2459104"/>
            <a:ext cx="3502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Établissements publics à caractère 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industriel </a:t>
            </a:r>
            <a:r>
              <a:rPr lang="fr-FR" sz="1400" b="1" dirty="0"/>
              <a:t>et commercial (EPIC)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86EAA1-5D83-0B94-6F06-14A8AE5BBBD7}"/>
              </a:ext>
            </a:extLst>
          </p:cNvPr>
          <p:cNvCxnSpPr>
            <a:cxnSpLocks/>
          </p:cNvCxnSpPr>
          <p:nvPr/>
        </p:nvCxnSpPr>
        <p:spPr>
          <a:xfrm>
            <a:off x="4103658" y="2924129"/>
            <a:ext cx="0" cy="34400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AECB0C7-215E-E121-3640-DE1F4A7882E5}"/>
              </a:ext>
            </a:extLst>
          </p:cNvPr>
          <p:cNvSpPr txBox="1"/>
          <p:nvPr/>
        </p:nvSpPr>
        <p:spPr>
          <a:xfrm>
            <a:off x="10876769" y="5985622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Etc</a:t>
            </a:r>
            <a:r>
              <a:rPr lang="fr-FR" sz="1400" dirty="0"/>
              <a:t>, </a:t>
            </a:r>
            <a:r>
              <a:rPr lang="fr-FR" sz="1400" dirty="0" err="1"/>
              <a:t>etc</a:t>
            </a:r>
            <a:r>
              <a:rPr lang="fr-FR" sz="1400" dirty="0"/>
              <a:t> 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A37281-7A51-3164-8CD9-203268AEE0B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2</a:t>
            </a:fld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086EAA1-5D83-0B94-6F06-14A8AE5BBBD7}"/>
              </a:ext>
            </a:extLst>
          </p:cNvPr>
          <p:cNvCxnSpPr>
            <a:cxnSpLocks/>
          </p:cNvCxnSpPr>
          <p:nvPr/>
        </p:nvCxnSpPr>
        <p:spPr>
          <a:xfrm>
            <a:off x="8104953" y="2924129"/>
            <a:ext cx="0" cy="34400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DB4A3D8-6C94-8121-76A4-D71B0AF81B36}"/>
              </a:ext>
            </a:extLst>
          </p:cNvPr>
          <p:cNvSpPr txBox="1"/>
          <p:nvPr/>
        </p:nvSpPr>
        <p:spPr>
          <a:xfrm>
            <a:off x="4285434" y="2459104"/>
            <a:ext cx="3353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/>
              <a:t>Établissements publics à </a:t>
            </a:r>
            <a:endParaRPr lang="fr-FR" sz="1400" b="1" dirty="0" smtClean="0"/>
          </a:p>
          <a:p>
            <a:pPr algn="ctr"/>
            <a:r>
              <a:rPr lang="fr-FR" sz="1400" b="1" dirty="0" smtClean="0"/>
              <a:t>caractère administratif </a:t>
            </a:r>
            <a:r>
              <a:rPr lang="fr-FR" sz="1400" b="1" dirty="0"/>
              <a:t>(</a:t>
            </a:r>
            <a:r>
              <a:rPr lang="fr-FR" sz="1400" b="1" dirty="0" smtClean="0"/>
              <a:t>EPA)</a:t>
            </a:r>
            <a:endParaRPr lang="fr-FR" sz="14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20" y="3286011"/>
            <a:ext cx="1111640" cy="111164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89" y="5266116"/>
            <a:ext cx="1418961" cy="109806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54" y="3761295"/>
            <a:ext cx="2133458" cy="62836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76" y="4619670"/>
            <a:ext cx="2800522" cy="56229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00475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52809-0F0C-79E9-8A18-3EDD57A5D9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133" y="294000"/>
            <a:ext cx="10457600" cy="871600"/>
          </a:xfrm>
        </p:spPr>
        <p:txBody>
          <a:bodyPr>
            <a:normAutofit fontScale="90000"/>
          </a:bodyPr>
          <a:lstStyle/>
          <a:p>
            <a:r>
              <a:rPr lang="fr-FR" dirty="0"/>
              <a:t>Toute vos études vous ont mené à ce point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83A5C3-9AD7-3416-8709-6F80610AC9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4338E-DB3A-D6DD-5729-D60BAA174919}"/>
              </a:ext>
            </a:extLst>
          </p:cNvPr>
          <p:cNvSpPr/>
          <p:nvPr/>
        </p:nvSpPr>
        <p:spPr>
          <a:xfrm>
            <a:off x="1379621" y="5784300"/>
            <a:ext cx="10190667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fr-FR" sz="2133" dirty="0"/>
              <a:t>La compétition peut être rude mais </a:t>
            </a:r>
            <a:r>
              <a:rPr lang="fr-FR" altLang="fr-FR" sz="2133" b="1" dirty="0"/>
              <a:t>ne pas se décourager </a:t>
            </a:r>
            <a:r>
              <a:rPr lang="fr-FR" altLang="fr-FR" sz="2133" dirty="0"/>
              <a:t>- être pris peut prendre des années. Être compétitif se prépare aussi pendant des années…</a:t>
            </a:r>
            <a:endParaRPr lang="es-EC" altLang="fr-FR" sz="2133" dirty="0"/>
          </a:p>
        </p:txBody>
      </p:sp>
      <p:pic>
        <p:nvPicPr>
          <p:cNvPr id="4" name="Picture 2" descr="To what extent does PhD Comics reflect reality? - Quora">
            <a:extLst>
              <a:ext uri="{FF2B5EF4-FFF2-40B4-BE49-F238E27FC236}">
                <a16:creationId xmlns:a16="http://schemas.microsoft.com/office/drawing/2014/main" id="{625E4FB3-0B31-50FD-3038-64520B60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227667"/>
            <a:ext cx="10160000" cy="440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7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B6EA-87C9-8D1A-029E-CDF141B8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L’IRD, un EPST tourné vers le Sud</a:t>
            </a:r>
          </a:p>
        </p:txBody>
      </p:sp>
      <p:pic>
        <p:nvPicPr>
          <p:cNvPr id="5" name="Graphique 4" descr="Flèche : droite avec un remplissage uni">
            <a:extLst>
              <a:ext uri="{FF2B5EF4-FFF2-40B4-BE49-F238E27FC236}">
                <a16:creationId xmlns:a16="http://schemas.microsoft.com/office/drawing/2014/main" id="{0992F2C0-C106-FC34-15F2-7790761CF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22300" y="3930134"/>
            <a:ext cx="540000" cy="54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E75948-D1B6-0316-B830-40D800742376}"/>
              </a:ext>
            </a:extLst>
          </p:cNvPr>
          <p:cNvSpPr txBox="1"/>
          <p:nvPr/>
        </p:nvSpPr>
        <p:spPr>
          <a:xfrm>
            <a:off x="1600200" y="3811369"/>
            <a:ext cx="953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Mission</a:t>
            </a:r>
            <a:r>
              <a:rPr lang="fr-FR" dirty="0"/>
              <a:t>: Développer la recherche autour des enjeux du développement durable dans les pays </a:t>
            </a:r>
            <a:r>
              <a:rPr lang="fr-FR" dirty="0" smtClean="0"/>
              <a:t>de </a:t>
            </a:r>
            <a:r>
              <a:rPr lang="fr-FR" dirty="0"/>
              <a:t>la </a:t>
            </a:r>
            <a:r>
              <a:rPr lang="fr-FR" sz="1800" b="1" dirty="0"/>
              <a:t>zone intertropicale et méditerranéenne</a:t>
            </a:r>
            <a:r>
              <a:rPr lang="fr-FR" sz="1800" dirty="0"/>
              <a:t> en se fondant sur un </a:t>
            </a:r>
            <a:r>
              <a:rPr lang="fr-FR" sz="1800" b="1" dirty="0"/>
              <a:t>partenariat</a:t>
            </a:r>
            <a:r>
              <a:rPr lang="fr-FR" sz="1800" dirty="0"/>
              <a:t> scientifique équitable avec les communautés d’enseignement supérieur et de recherche (ESR) des pays et régions concernés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27499C-5AC5-C1E6-A048-71334E326978}"/>
              </a:ext>
            </a:extLst>
          </p:cNvPr>
          <p:cNvSpPr txBox="1"/>
          <p:nvPr/>
        </p:nvSpPr>
        <p:spPr>
          <a:xfrm>
            <a:off x="480534" y="2368718"/>
            <a:ext cx="7342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IRD: Institut de Recherche pour le </a:t>
            </a:r>
            <a:r>
              <a:rPr lang="fr-FR" sz="2400" b="1" dirty="0" smtClean="0"/>
              <a:t>Développement</a:t>
            </a:r>
            <a:endParaRPr lang="fr-FR" sz="2400" b="1" dirty="0"/>
          </a:p>
          <a:p>
            <a:endParaRPr lang="fr-FR" sz="2400" dirty="0"/>
          </a:p>
        </p:txBody>
      </p:sp>
      <p:pic>
        <p:nvPicPr>
          <p:cNvPr id="10" name="Graphique 9" descr="Flèche : droite avec un remplissage uni">
            <a:extLst>
              <a:ext uri="{FF2B5EF4-FFF2-40B4-BE49-F238E27FC236}">
                <a16:creationId xmlns:a16="http://schemas.microsoft.com/office/drawing/2014/main" id="{B4FFAF79-25DD-7E4D-CF8F-63973959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622300" y="5339834"/>
            <a:ext cx="540000" cy="54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B4224DD-83A4-B31C-8FBC-04914F83CB19}"/>
              </a:ext>
            </a:extLst>
          </p:cNvPr>
          <p:cNvSpPr txBox="1"/>
          <p:nvPr/>
        </p:nvSpPr>
        <p:spPr>
          <a:xfrm>
            <a:off x="1511300" y="5221069"/>
            <a:ext cx="962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Double objectif </a:t>
            </a:r>
            <a:r>
              <a:rPr lang="fr-FR" sz="1800" dirty="0"/>
              <a:t>: (1) Contribuer aux avancées de la connaissance scientifique en matière de </a:t>
            </a:r>
            <a:r>
              <a:rPr lang="fr-FR" sz="1800" dirty="0" smtClean="0"/>
              <a:t>		</a:t>
            </a:r>
            <a:r>
              <a:rPr lang="fr-FR" sz="1800" b="1" dirty="0" smtClean="0"/>
              <a:t>développement durable.</a:t>
            </a:r>
            <a:endParaRPr lang="fr-FR" sz="1800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sz="1800" dirty="0" smtClean="0"/>
              <a:t>(</a:t>
            </a:r>
            <a:r>
              <a:rPr lang="fr-FR" sz="1800" dirty="0"/>
              <a:t>2) Aider à mieux fonder les politiques de développement sur la science.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ED8D68-A8AF-24D3-0113-811A0CC880E7}"/>
              </a:ext>
            </a:extLst>
          </p:cNvPr>
          <p:cNvSpPr txBox="1"/>
          <p:nvPr/>
        </p:nvSpPr>
        <p:spPr>
          <a:xfrm>
            <a:off x="480534" y="2935069"/>
            <a:ext cx="1094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Double tutelle:   </a:t>
            </a:r>
            <a:r>
              <a:rPr lang="fr-FR" dirty="0" smtClean="0"/>
              <a:t>	Ministère </a:t>
            </a:r>
            <a:r>
              <a:rPr lang="fr-FR" dirty="0"/>
              <a:t>de </a:t>
            </a:r>
            <a:r>
              <a:rPr lang="fr-FR" dirty="0" smtClean="0"/>
              <a:t>l’Enseignement Supérieur, de </a:t>
            </a:r>
            <a:r>
              <a:rPr lang="fr-FR" dirty="0"/>
              <a:t>la </a:t>
            </a:r>
            <a:r>
              <a:rPr lang="fr-FR" dirty="0" smtClean="0"/>
              <a:t>Recherche et de l’Innovation </a:t>
            </a:r>
          </a:p>
          <a:p>
            <a:r>
              <a:rPr lang="fr-FR" dirty="0"/>
              <a:t>	</a:t>
            </a:r>
            <a:r>
              <a:rPr lang="fr-FR" dirty="0" smtClean="0"/>
              <a:t>	&amp; le Ministère </a:t>
            </a:r>
            <a:r>
              <a:rPr lang="fr-FR" dirty="0"/>
              <a:t>des </a:t>
            </a:r>
            <a:r>
              <a:rPr lang="fr-FR" dirty="0" smtClean="0"/>
              <a:t>Affaires Etrangères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1D73CE-2361-C306-B40E-7CC573A54B1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4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B6EA-87C9-8D1A-029E-CDF141B8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L’IRD, un EPST tourné vers le Sud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27499C-5AC5-C1E6-A048-71334E326978}"/>
              </a:ext>
            </a:extLst>
          </p:cNvPr>
          <p:cNvSpPr txBox="1"/>
          <p:nvPr/>
        </p:nvSpPr>
        <p:spPr>
          <a:xfrm>
            <a:off x="480534" y="2368718"/>
            <a:ext cx="11305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institut pluridisciplinaire qui favorise les approches interdisciplinaires et trans-sectorielles</a:t>
            </a:r>
            <a:endParaRPr lang="fr-FR" sz="24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E05869-49D9-9814-52A5-39F4C63DBF40}"/>
              </a:ext>
            </a:extLst>
          </p:cNvPr>
          <p:cNvSpPr txBox="1"/>
          <p:nvPr/>
        </p:nvSpPr>
        <p:spPr>
          <a:xfrm>
            <a:off x="1" y="3973255"/>
            <a:ext cx="12210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190" lvl="1" indent="-380990">
              <a:buFont typeface="Arial" panose="020B0604020202020204" pitchFamily="34" charset="0"/>
              <a:buChar char="•"/>
              <a:defRPr/>
            </a:pPr>
            <a:r>
              <a:rPr lang="fr-FR" sz="2400" dirty="0"/>
              <a:t>Dynamiques internes et de surface des continents (DISCO)</a:t>
            </a:r>
          </a:p>
          <a:p>
            <a:pPr marL="838190" lvl="1" indent="-380990">
              <a:buFont typeface="Arial" panose="020B0604020202020204" pitchFamily="34" charset="0"/>
              <a:buChar char="•"/>
              <a:defRPr/>
            </a:pPr>
            <a:r>
              <a:rPr lang="fr-FR" sz="2400" dirty="0"/>
              <a:t>Ecologie, Biodiversité et fonctionnement des écosystèmes continentaux (ECOBIO)</a:t>
            </a:r>
          </a:p>
          <a:p>
            <a:pPr marL="838190" lvl="1" indent="-380990">
              <a:buFont typeface="Arial" panose="020B0604020202020204" pitchFamily="34" charset="0"/>
              <a:buChar char="•"/>
              <a:defRPr/>
            </a:pPr>
            <a:r>
              <a:rPr lang="fr-FR" sz="2400" dirty="0"/>
              <a:t>Océan, Climat et ressources (OCEANS)</a:t>
            </a:r>
          </a:p>
          <a:p>
            <a:pPr marL="838190" lvl="1" indent="-380990">
              <a:buFont typeface="Arial" panose="020B0604020202020204" pitchFamily="34" charset="0"/>
              <a:buChar char="•"/>
              <a:defRPr/>
            </a:pPr>
            <a:r>
              <a:rPr lang="fr-FR" sz="2400" dirty="0"/>
              <a:t>Santé et Sociétés (SAS)</a:t>
            </a:r>
          </a:p>
          <a:p>
            <a:pPr marL="838190" lvl="1" indent="-380990">
              <a:buFont typeface="Arial" panose="020B0604020202020204" pitchFamily="34" charset="0"/>
              <a:buChar char="•"/>
              <a:defRPr/>
            </a:pPr>
            <a:r>
              <a:rPr lang="fr-FR" sz="2400" dirty="0"/>
              <a:t>Sociétés et Mondialisation (SOC)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C2A690-EFCE-75A5-56FA-2C96DC31C063}"/>
              </a:ext>
            </a:extLst>
          </p:cNvPr>
          <p:cNvSpPr txBox="1"/>
          <p:nvPr/>
        </p:nvSpPr>
        <p:spPr>
          <a:xfrm>
            <a:off x="480534" y="3335279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Il est </a:t>
            </a:r>
            <a:r>
              <a:rPr lang="fr-FR" sz="2400" dirty="0"/>
              <a:t>s</a:t>
            </a:r>
            <a:r>
              <a:rPr lang="fr-FR" sz="2400" dirty="0" smtClean="0"/>
              <a:t>tructuré </a:t>
            </a:r>
            <a:r>
              <a:rPr lang="fr-FR" sz="2400" dirty="0"/>
              <a:t>en cinq départements scientifiques</a:t>
            </a:r>
            <a:r>
              <a:rPr lang="fr-FR" sz="2400" dirty="0" smtClean="0"/>
              <a:t>:</a:t>
            </a:r>
            <a:endParaRPr lang="fr-FR" sz="2400" dirty="0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543FBE8A-0BB8-9C06-7191-E8F70E98E6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99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B6EA-87C9-8D1A-029E-CDF141B8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L’IRD, un EPST tourné vers le Sud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4A228A-DC70-52BE-77A7-E2896C69C93A}"/>
              </a:ext>
            </a:extLst>
          </p:cNvPr>
          <p:cNvSpPr txBox="1"/>
          <p:nvPr/>
        </p:nvSpPr>
        <p:spPr>
          <a:xfrm>
            <a:off x="863600" y="1962834"/>
            <a:ext cx="9766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dirty="0"/>
              <a:t>Un institut de </a:t>
            </a:r>
            <a:r>
              <a:rPr lang="fr-FR" altLang="fr-FR" sz="2400" b="1" dirty="0"/>
              <a:t>taille </a:t>
            </a:r>
            <a:r>
              <a:rPr lang="fr-FR" altLang="fr-FR" sz="2400" b="1" dirty="0" smtClean="0"/>
              <a:t>moyenne </a:t>
            </a:r>
            <a:r>
              <a:rPr lang="fr-FR" altLang="fr-FR" sz="2400" dirty="0"/>
              <a:t>(</a:t>
            </a:r>
            <a:r>
              <a:rPr lang="fr-FR" sz="2400" dirty="0"/>
              <a:t>2186 agents : 902 chercheurs, 1 284 ingénieurs et techniciens)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D8FB4B-5E55-D9BE-3B61-3B486B5C07EE}"/>
              </a:ext>
            </a:extLst>
          </p:cNvPr>
          <p:cNvSpPr txBox="1"/>
          <p:nvPr/>
        </p:nvSpPr>
        <p:spPr>
          <a:xfrm>
            <a:off x="7797801" y="2671226"/>
            <a:ext cx="424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réseau d’implantations au SUD avec 33 </a:t>
            </a:r>
            <a:r>
              <a:rPr lang="fr-FR" sz="2000" dirty="0" smtClean="0"/>
              <a:t>représentations internationales </a:t>
            </a:r>
            <a:r>
              <a:rPr lang="fr-FR" sz="2000" dirty="0"/>
              <a:t>et </a:t>
            </a:r>
            <a:r>
              <a:rPr lang="fr-FR" sz="2000" dirty="0" smtClean="0"/>
              <a:t>5 représentations en </a:t>
            </a:r>
            <a:r>
              <a:rPr lang="fr-FR" sz="2000" dirty="0"/>
              <a:t>outre-mer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B2CCED-2BFA-C1F3-C0FF-7DDC733EAAA0}"/>
              </a:ext>
            </a:extLst>
          </p:cNvPr>
          <p:cNvSpPr txBox="1"/>
          <p:nvPr/>
        </p:nvSpPr>
        <p:spPr>
          <a:xfrm>
            <a:off x="7797801" y="4127143"/>
            <a:ext cx="436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26% des agents </a:t>
            </a:r>
            <a:r>
              <a:rPr lang="fr-FR" sz="2000" dirty="0" smtClean="0"/>
              <a:t>sont affectés </a:t>
            </a:r>
            <a:r>
              <a:rPr lang="fr-FR" sz="2000" dirty="0"/>
              <a:t>hors métropole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7331C2-9524-A319-2BA6-046923D6B44B}"/>
              </a:ext>
            </a:extLst>
          </p:cNvPr>
          <p:cNvSpPr txBox="1"/>
          <p:nvPr/>
        </p:nvSpPr>
        <p:spPr>
          <a:xfrm>
            <a:off x="7797801" y="4915930"/>
            <a:ext cx="37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personnel en métropole est distribué pour la plupart dans des unités mixtes de recherche (UMR)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3CC24-8E48-8E67-EE75-990E640CE3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9" y="2878152"/>
            <a:ext cx="7263008" cy="3659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5879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E69D1-FDFA-140A-BC12-E13EC537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L’IRD recrute chaque année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30F4F-D18F-E777-F70B-46DCA50D838D}"/>
              </a:ext>
            </a:extLst>
          </p:cNvPr>
          <p:cNvSpPr/>
          <p:nvPr/>
        </p:nvSpPr>
        <p:spPr>
          <a:xfrm>
            <a:off x="1112688" y="1881433"/>
            <a:ext cx="10457600" cy="452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fr-FR" sz="2133" dirty="0"/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sz="2133" dirty="0"/>
              <a:t>Des chercheurs qui s’intéressent aux </a:t>
            </a:r>
            <a:r>
              <a:rPr lang="fr-FR" altLang="fr-FR" sz="2133" b="1" dirty="0"/>
              <a:t>pays du Sud </a:t>
            </a:r>
            <a:r>
              <a:rPr lang="fr-FR" altLang="fr-FR" sz="2133" dirty="0"/>
              <a:t>(et à </a:t>
            </a:r>
            <a:r>
              <a:rPr lang="fr-FR" altLang="fr-FR" sz="2133" dirty="0" smtClean="0"/>
              <a:t>l’</a:t>
            </a:r>
            <a:r>
              <a:rPr lang="fr-FR" altLang="fr-FR" sz="2133" b="1" dirty="0" smtClean="0"/>
              <a:t>Outre-Mer</a:t>
            </a:r>
            <a:r>
              <a:rPr lang="fr-FR" altLang="fr-FR" sz="2133" dirty="0"/>
              <a:t>) sur des thématiques en lien avec le </a:t>
            </a:r>
            <a:r>
              <a:rPr lang="fr-FR" altLang="fr-FR" sz="2133" b="1" dirty="0"/>
              <a:t>développement durable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sz="2133" dirty="0"/>
              <a:t>Des chercheurs portés vers la co-construction/coopération avec les acteurs du Sud (= recherche </a:t>
            </a:r>
            <a:r>
              <a:rPr lang="fr-FR" altLang="fr-FR" sz="2133" b="1" dirty="0"/>
              <a:t>avec</a:t>
            </a:r>
            <a:r>
              <a:rPr lang="fr-FR" altLang="fr-FR" sz="2133" dirty="0"/>
              <a:t> et </a:t>
            </a:r>
            <a:r>
              <a:rPr lang="fr-FR" altLang="fr-FR" sz="2133" b="1" dirty="0"/>
              <a:t>pour</a:t>
            </a:r>
            <a:r>
              <a:rPr lang="fr-FR" altLang="fr-FR" sz="2133" dirty="0"/>
              <a:t> le Sud, pas juste </a:t>
            </a:r>
            <a:r>
              <a:rPr lang="fr-FR" altLang="fr-FR" sz="2133" b="1" dirty="0"/>
              <a:t>portant sur </a:t>
            </a:r>
            <a:r>
              <a:rPr lang="fr-FR" altLang="fr-FR" sz="2133" dirty="0"/>
              <a:t>le Sud)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sz="2133" dirty="0"/>
              <a:t>Des chercheurs de plus en plus ouverts à </a:t>
            </a:r>
            <a:r>
              <a:rPr lang="fr-FR" altLang="fr-FR" sz="2133" b="1" dirty="0"/>
              <a:t>l’inter/transdisciplinarité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sz="2133" dirty="0"/>
              <a:t>Des chercheurs qui sont prêts dans leur carrière à </a:t>
            </a:r>
            <a:r>
              <a:rPr lang="fr-FR" altLang="fr-FR" sz="2133" b="1" dirty="0"/>
              <a:t>habiter dans le sud </a:t>
            </a:r>
            <a:r>
              <a:rPr lang="fr-FR" altLang="fr-FR" sz="2133" dirty="0"/>
              <a:t>(ex. affectations de 3-4 ans, missions longue durée)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fr-FR" altLang="fr-FR" sz="2133" dirty="0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4A5508E3-8A38-C2C8-E16F-497C562E05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8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E69D1-FDFA-140A-BC12-E13EC537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concours IRD: concours nationaux annuels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704A3E-3418-D48B-EB0C-B763429DBC33}"/>
              </a:ext>
            </a:extLst>
          </p:cNvPr>
          <p:cNvSpPr txBox="1"/>
          <p:nvPr/>
        </p:nvSpPr>
        <p:spPr>
          <a:xfrm>
            <a:off x="457200" y="2402044"/>
            <a:ext cx="1097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fr-FR" sz="2000" b="1" dirty="0"/>
          </a:p>
          <a:p>
            <a:pPr marL="380990" indent="-380990">
              <a:buFontTx/>
              <a:buChar char="-"/>
              <a:defRPr/>
            </a:pPr>
            <a:r>
              <a:rPr lang="fr-FR" sz="2000" b="1" dirty="0"/>
              <a:t>Chargé de recherche </a:t>
            </a:r>
            <a:r>
              <a:rPr lang="fr-FR" sz="2000" dirty="0"/>
              <a:t>(CR)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smtClean="0"/>
              <a:t>profils chercheur débutant</a:t>
            </a:r>
            <a:endParaRPr lang="fr-FR" sz="2000" dirty="0"/>
          </a:p>
          <a:p>
            <a:pPr marL="380990" indent="-380990">
              <a:buFontTx/>
              <a:buChar char="-"/>
              <a:defRPr/>
            </a:pPr>
            <a:r>
              <a:rPr lang="fr-FR" sz="2000" b="1" dirty="0"/>
              <a:t>Directeur de recherche </a:t>
            </a:r>
            <a:r>
              <a:rPr lang="fr-FR" sz="2000" dirty="0"/>
              <a:t>(DR)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smtClean="0"/>
              <a:t>profils chercheur confirmé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F614F1-FBC8-436B-38AA-C5CF633578BE}"/>
              </a:ext>
            </a:extLst>
          </p:cNvPr>
          <p:cNvSpPr txBox="1"/>
          <p:nvPr/>
        </p:nvSpPr>
        <p:spPr>
          <a:xfrm>
            <a:off x="457200" y="3913687"/>
            <a:ext cx="88646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000" b="1" dirty="0"/>
              <a:t>Structuré en Commissions scientifiques sectorielles (CSS)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2000" b="1" dirty="0"/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CSS1 : Sciences physiques et chimiques de l’environnement planétaire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CSS2 : Sciences biologiques et médicales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CSS3 : Sciences des systèmes écologiques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CSS4 : Sciences humaines et sociales</a:t>
            </a:r>
          </a:p>
          <a:p>
            <a:pPr marL="380990" indent="-380990">
              <a:buFontTx/>
              <a:buChar char="-"/>
              <a:defRPr/>
            </a:pPr>
            <a:r>
              <a:rPr lang="fr-FR" sz="2000" dirty="0"/>
              <a:t>CSS5 : </a:t>
            </a:r>
            <a:r>
              <a:rPr lang="fr-FR" sz="2000" b="1" dirty="0"/>
              <a:t>Sciences des données et des modèles</a:t>
            </a:r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endParaRPr lang="fr-FR" sz="1800" b="1" dirty="0"/>
          </a:p>
          <a:p>
            <a:pPr marL="380990" indent="-380990">
              <a:buFont typeface="Arial" panose="020B0604020202020204" pitchFamily="34" charset="0"/>
              <a:buChar char="•"/>
              <a:defRPr/>
            </a:pPr>
            <a:r>
              <a:rPr lang="fr-FR" sz="2000" dirty="0"/>
              <a:t>Mais aussi des </a:t>
            </a:r>
            <a:r>
              <a:rPr lang="fr-FR" sz="2000" b="1" dirty="0"/>
              <a:t>concours Inter-CSS en Sciences de la durabilité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FFBE69D-8090-B01C-06D3-146712151A84}"/>
              </a:ext>
            </a:extLst>
          </p:cNvPr>
          <p:cNvSpPr txBox="1"/>
          <p:nvPr/>
        </p:nvSpPr>
        <p:spPr>
          <a:xfrm>
            <a:off x="457200" y="2200190"/>
            <a:ext cx="514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 grades de </a:t>
            </a:r>
            <a:r>
              <a:rPr lang="fr-FR" sz="2400" dirty="0" smtClean="0"/>
              <a:t>recrutement chercheur</a:t>
            </a: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2922D1-9F03-9378-D2AE-19FA7E43722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88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E69D1-FDFA-140A-BC12-E13EC537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concours IRD: concours nationaux annuels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0BC390-8224-ABC4-F191-3B4FB5888B33}"/>
              </a:ext>
            </a:extLst>
          </p:cNvPr>
          <p:cNvSpPr txBox="1"/>
          <p:nvPr/>
        </p:nvSpPr>
        <p:spPr>
          <a:xfrm>
            <a:off x="1234329" y="2576550"/>
            <a:ext cx="771801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sz="2000" dirty="0" smtClean="0"/>
              <a:t>En général, </a:t>
            </a:r>
            <a:endParaRPr lang="fr-FR" sz="2000" dirty="0"/>
          </a:p>
          <a:p>
            <a:pPr marL="742950" lvl="1" indent="-285750">
              <a:buFontTx/>
              <a:buChar char="-"/>
            </a:pPr>
            <a:r>
              <a:rPr lang="fr-FR" sz="2000" dirty="0"/>
              <a:t>3 postes CR par CSS, cette année, 30 postes en tout  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2 postes DR/an et par CSS</a:t>
            </a:r>
            <a:r>
              <a:rPr lang="fr-FR" sz="2000" dirty="0" smtClean="0"/>
              <a:t>, cette année, </a:t>
            </a:r>
            <a:r>
              <a:rPr lang="fr-FR" sz="2000" dirty="0"/>
              <a:t>28 postes en tout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20D8EE-B57A-C916-8F66-A1511B21E488}"/>
              </a:ext>
            </a:extLst>
          </p:cNvPr>
          <p:cNvSpPr txBox="1"/>
          <p:nvPr/>
        </p:nvSpPr>
        <p:spPr>
          <a:xfrm>
            <a:off x="863600" y="2197100"/>
            <a:ext cx="775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Nombre de postes ouverts chaque année mi-février: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08A5F6-7DCB-F0E6-7EEC-78938F6D1F5D}"/>
              </a:ext>
            </a:extLst>
          </p:cNvPr>
          <p:cNvSpPr txBox="1"/>
          <p:nvPr/>
        </p:nvSpPr>
        <p:spPr>
          <a:xfrm>
            <a:off x="863600" y="4076701"/>
            <a:ext cx="4186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Un concours en trois temps: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6BFFF9-D321-AC2C-60CD-9148D4D012A0}"/>
              </a:ext>
            </a:extLst>
          </p:cNvPr>
          <p:cNvSpPr txBox="1"/>
          <p:nvPr/>
        </p:nvSpPr>
        <p:spPr>
          <a:xfrm>
            <a:off x="1257300" y="4737100"/>
            <a:ext cx="7209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Dossiers écrits: </a:t>
            </a:r>
            <a:r>
              <a:rPr lang="fr-FR" sz="2000" dirty="0"/>
              <a:t>déposés mi-mars </a:t>
            </a:r>
            <a:r>
              <a:rPr lang="fr-FR" sz="2000" dirty="0">
                <a:sym typeface="Wingdings" pitchFamily="2" charset="2"/>
              </a:rPr>
              <a:t> pré-sélection en Mai</a:t>
            </a:r>
            <a:r>
              <a:rPr lang="fr-FR" sz="2000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40D1672-0182-891D-8279-B19D0B3437E5}"/>
              </a:ext>
            </a:extLst>
          </p:cNvPr>
          <p:cNvSpPr txBox="1"/>
          <p:nvPr/>
        </p:nvSpPr>
        <p:spPr>
          <a:xfrm>
            <a:off x="1257300" y="5135264"/>
            <a:ext cx="796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Auditions: </a:t>
            </a:r>
            <a:r>
              <a:rPr lang="fr-FR" sz="2000" dirty="0"/>
              <a:t>pour les dossiers présélectionnés </a:t>
            </a:r>
            <a:r>
              <a:rPr lang="fr-FR" sz="2000" dirty="0">
                <a:sym typeface="Wingdings" pitchFamily="2" charset="2"/>
              </a:rPr>
              <a:t> audition en Juin</a:t>
            </a:r>
            <a:endParaRPr lang="fr-FR" sz="2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253A13-0EF9-6050-8A68-A9EAD1330BF8}"/>
              </a:ext>
            </a:extLst>
          </p:cNvPr>
          <p:cNvSpPr txBox="1"/>
          <p:nvPr/>
        </p:nvSpPr>
        <p:spPr>
          <a:xfrm>
            <a:off x="8964452" y="4449298"/>
            <a:ext cx="52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CC62910-63ED-EA60-07D9-436B3CA194D0}"/>
              </a:ext>
            </a:extLst>
          </p:cNvPr>
          <p:cNvSpPr txBox="1"/>
          <p:nvPr/>
        </p:nvSpPr>
        <p:spPr>
          <a:xfrm>
            <a:off x="9445680" y="4951065"/>
            <a:ext cx="2413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Jury d’admissibilité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D03442C-31A6-610E-E461-CBAB0E9D2DAB}"/>
              </a:ext>
            </a:extLst>
          </p:cNvPr>
          <p:cNvSpPr txBox="1"/>
          <p:nvPr/>
        </p:nvSpPr>
        <p:spPr>
          <a:xfrm>
            <a:off x="1257300" y="5726668"/>
            <a:ext cx="652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Analyse des dossiers retenus par les différentes CSS :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87C4A2-D870-2483-EE40-F08ED6B52762}"/>
              </a:ext>
            </a:extLst>
          </p:cNvPr>
          <p:cNvSpPr txBox="1"/>
          <p:nvPr/>
        </p:nvSpPr>
        <p:spPr>
          <a:xfrm>
            <a:off x="7550134" y="5726532"/>
            <a:ext cx="3208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Juillet </a:t>
            </a:r>
            <a:r>
              <a:rPr lang="fr-FR" sz="2000" dirty="0">
                <a:sym typeface="Wingdings" pitchFamily="2" charset="2"/>
              </a:rPr>
              <a:t> </a:t>
            </a:r>
            <a:r>
              <a:rPr lang="fr-FR" sz="2000" dirty="0"/>
              <a:t>Jury d’admission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900E46FF-960B-5DF3-AE5E-11567EFFCA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10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E69D1-FDFA-140A-BC12-E13EC537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concours IRD: concours nationaux annuels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0861CB-E9A8-80DD-283F-C4927DFDC9E3}"/>
              </a:ext>
            </a:extLst>
          </p:cNvPr>
          <p:cNvSpPr txBox="1"/>
          <p:nvPr/>
        </p:nvSpPr>
        <p:spPr>
          <a:xfrm>
            <a:off x="762000" y="2286000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Pression: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2E18C8-B4BB-B5EE-4C52-EA246B1C81A9}"/>
              </a:ext>
            </a:extLst>
          </p:cNvPr>
          <p:cNvSpPr txBox="1"/>
          <p:nvPr/>
        </p:nvSpPr>
        <p:spPr>
          <a:xfrm>
            <a:off x="1132729" y="2779749"/>
            <a:ext cx="7568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nombre  de candidats variables selon les commissions mais en moyenne 30 candidats pour un poste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BDAB93-2C81-B183-98CB-1EE74D3D53A5}"/>
              </a:ext>
            </a:extLst>
          </p:cNvPr>
          <p:cNvSpPr txBox="1"/>
          <p:nvPr/>
        </p:nvSpPr>
        <p:spPr>
          <a:xfrm>
            <a:off x="1132729" y="4293646"/>
            <a:ext cx="755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En CR : typiquement 3 à 6 ans de post-doc, mais pas toujours </a:t>
            </a:r>
            <a:r>
              <a:rPr lang="fr-FR" sz="2000" dirty="0" smtClean="0"/>
              <a:t>…</a:t>
            </a:r>
            <a:endParaRPr lang="fr-FR" sz="2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1F196F-CC0C-1B81-77BD-8E355AF11838}"/>
              </a:ext>
            </a:extLst>
          </p:cNvPr>
          <p:cNvSpPr txBox="1"/>
          <p:nvPr/>
        </p:nvSpPr>
        <p:spPr>
          <a:xfrm>
            <a:off x="1132729" y="4816696"/>
            <a:ext cx="10155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 DR : si extérieurs, typiquement 8-12 ans suivant la </a:t>
            </a:r>
            <a:r>
              <a:rPr lang="fr-FR" sz="2000" dirty="0" smtClean="0"/>
              <a:t>thèse. Le passage de l’</a:t>
            </a:r>
            <a:r>
              <a:rPr lang="fr-FR" sz="2000" dirty="0" err="1" smtClean="0"/>
              <a:t>HdR</a:t>
            </a:r>
            <a:r>
              <a:rPr lang="fr-FR" sz="2000" dirty="0" smtClean="0"/>
              <a:t> est un point regardé pour les chercheurs du parcours français. 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400BA70-0F6A-FFE9-F767-9B0D894DDD92}"/>
              </a:ext>
            </a:extLst>
          </p:cNvPr>
          <p:cNvSpPr txBox="1"/>
          <p:nvPr/>
        </p:nvSpPr>
        <p:spPr>
          <a:xfrm>
            <a:off x="762000" y="3700924"/>
            <a:ext cx="310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Profils type recrutés: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E8AF4B-03E1-ABEC-369F-A22636BA62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0288" y="6217688"/>
            <a:ext cx="640317" cy="640312"/>
          </a:xfrm>
        </p:spPr>
        <p:txBody>
          <a:bodyPr/>
          <a:lstStyle/>
          <a:p>
            <a:pPr algn="ctr"/>
            <a:fld id="{00000000-1234-1234-1234-123412341234}" type="slidenum">
              <a:rPr lang="fr-FR" smtClean="0"/>
              <a:pPr algn="ctr"/>
              <a:t>9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62000" y="5594267"/>
            <a:ext cx="95739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Si vous ne vous sentez pas encore prêts pour le concours CR mais, que travailler à l’IRD vous motive, quinze </a:t>
            </a:r>
            <a:r>
              <a:rPr lang="fr-FR" sz="2000" dirty="0"/>
              <a:t>contrats postdoctoraux </a:t>
            </a:r>
            <a:r>
              <a:rPr lang="fr-FR" sz="2000" dirty="0" smtClean="0"/>
              <a:t>sont ouverts cette année :</a:t>
            </a:r>
          </a:p>
          <a:p>
            <a:r>
              <a:rPr lang="fr-FR" dirty="0" smtClean="0"/>
              <a:t>https</a:t>
            </a:r>
            <a:r>
              <a:rPr lang="fr-FR" dirty="0"/>
              <a:t>://www.ird.fr/quinze-contrats-post-doctoraux-ouverts-lird</a:t>
            </a:r>
          </a:p>
        </p:txBody>
      </p:sp>
    </p:spTree>
    <p:extLst>
      <p:ext uri="{BB962C8B-B14F-4D97-AF65-F5344CB8AC3E}">
        <p14:creationId xmlns:p14="http://schemas.microsoft.com/office/powerpoint/2010/main" val="305414101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C2131"/>
      </a:dk2>
      <a:lt2>
        <a:srgbClr val="F0F3F2"/>
      </a:lt2>
      <a:accent1>
        <a:srgbClr val="C34D90"/>
      </a:accent1>
      <a:accent2>
        <a:srgbClr val="B13BB0"/>
      </a:accent2>
      <a:accent3>
        <a:srgbClr val="934DC3"/>
      </a:accent3>
      <a:accent4>
        <a:srgbClr val="523CB2"/>
      </a:accent4>
      <a:accent5>
        <a:srgbClr val="4D69C3"/>
      </a:accent5>
      <a:accent6>
        <a:srgbClr val="3B88B1"/>
      </a:accent6>
      <a:hlink>
        <a:srgbClr val="349C6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1627</Words>
  <Application>Microsoft Office PowerPoint</Application>
  <PresentationFormat>Grand écran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Avenir Next LT Pro</vt:lpstr>
      <vt:lpstr>Avenir Next LT Pro Light</vt:lpstr>
      <vt:lpstr>Calibri,Bold</vt:lpstr>
      <vt:lpstr>Arial</vt:lpstr>
      <vt:lpstr>Calibri</vt:lpstr>
      <vt:lpstr>Corbel</vt:lpstr>
      <vt:lpstr>Sitka Subheading</vt:lpstr>
      <vt:lpstr>Wingdings</vt:lpstr>
      <vt:lpstr>PebbleVTI</vt:lpstr>
      <vt:lpstr>Concours Chercheurs CSS5</vt:lpstr>
      <vt:lpstr>La recherche publique en France</vt:lpstr>
      <vt:lpstr>L’IRD, un EPST tourné vers le Sud</vt:lpstr>
      <vt:lpstr>L’IRD, un EPST tourné vers le Sud</vt:lpstr>
      <vt:lpstr>L’IRD, un EPST tourné vers le Sud</vt:lpstr>
      <vt:lpstr>L’IRD recrute chaque année</vt:lpstr>
      <vt:lpstr>Les concours IRD: concours nationaux annuels</vt:lpstr>
      <vt:lpstr>Les concours IRD: concours nationaux annuels</vt:lpstr>
      <vt:lpstr>Les concours IRD: concours nationaux annuels</vt:lpstr>
      <vt:lpstr>La CSS5: Sciences des données et des modèles</vt:lpstr>
      <vt:lpstr>Les chercheurs en CSS5</vt:lpstr>
      <vt:lpstr>Les Concours en CSS5 cette année</vt:lpstr>
      <vt:lpstr>Votre profil est-il « CSS5 » ?</vt:lpstr>
      <vt:lpstr>Votre profil est-il « CSS5 » ?</vt:lpstr>
      <vt:lpstr>Concours IRD – le calendrier</vt:lpstr>
      <vt:lpstr>Critères d’évaluation</vt:lpstr>
      <vt:lpstr>Quelques Conseils</vt:lpstr>
      <vt:lpstr>Quelques Conseils</vt:lpstr>
      <vt:lpstr>Quelques Conseils</vt:lpstr>
      <vt:lpstr>Toute vos études vous ont mené à ce point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Webinaire CSS5</dc:title>
  <dc:creator>Bonnet Marie Paule</dc:creator>
  <cp:lastModifiedBy>BAEHR Christophe</cp:lastModifiedBy>
  <cp:revision>28</cp:revision>
  <dcterms:created xsi:type="dcterms:W3CDTF">2023-02-20T12:34:47Z</dcterms:created>
  <dcterms:modified xsi:type="dcterms:W3CDTF">2023-02-23T15:10:41Z</dcterms:modified>
</cp:coreProperties>
</file>