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268" r:id="rId3"/>
    <p:sldId id="291" r:id="rId4"/>
    <p:sldId id="315" r:id="rId5"/>
    <p:sldId id="273" r:id="rId6"/>
    <p:sldId id="305" r:id="rId7"/>
    <p:sldId id="293" r:id="rId8"/>
    <p:sldId id="264" r:id="rId9"/>
    <p:sldId id="271" r:id="rId10"/>
    <p:sldId id="266" r:id="rId11"/>
    <p:sldId id="294" r:id="rId12"/>
    <p:sldId id="307" r:id="rId13"/>
    <p:sldId id="306" r:id="rId14"/>
    <p:sldId id="296" r:id="rId15"/>
    <p:sldId id="297" r:id="rId16"/>
    <p:sldId id="298" r:id="rId17"/>
    <p:sldId id="299" r:id="rId18"/>
    <p:sldId id="300" r:id="rId19"/>
    <p:sldId id="308" r:id="rId20"/>
    <p:sldId id="302" r:id="rId21"/>
    <p:sldId id="303" r:id="rId22"/>
    <p:sldId id="304" r:id="rId23"/>
    <p:sldId id="309" r:id="rId24"/>
    <p:sldId id="310" r:id="rId25"/>
    <p:sldId id="311" r:id="rId26"/>
    <p:sldId id="312" r:id="rId27"/>
    <p:sldId id="313" r:id="rId28"/>
    <p:sldId id="314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A51"/>
    <a:srgbClr val="2EB457"/>
    <a:srgbClr val="2E8B57"/>
    <a:srgbClr val="668EFD"/>
    <a:srgbClr val="C88EFD"/>
    <a:srgbClr val="F3899F"/>
    <a:srgbClr val="E89472"/>
    <a:srgbClr val="DE6838"/>
    <a:srgbClr val="69E0DB"/>
    <a:srgbClr val="FED35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30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A631-9A3C-424E-BC4A-009585B2817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B592-6F72-46DF-8003-4B5E85CEC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592-6F72-46DF-8003-4B5E85CEC5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592-6F72-46DF-8003-4B5E85CEC5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4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592-6F72-46DF-8003-4B5E85CEC5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1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A3CD-E5DF-40F5-8BE8-50011C1A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A18EB-D217-42EC-BCEB-AA95C6A0E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68366-20EB-4FB6-8D93-005B6C7C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5522-E62F-48AF-828F-F04AC89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EFFDA-6B83-47D0-A05C-3E43493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7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D64-8CBF-4D0B-8129-5C613A2A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5E448-76E5-4F04-8B1C-D08A5CC7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035E-E698-4617-BD75-932401A93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EF1C9-524F-48C7-A0E2-493E3FB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57301-DFA8-4896-84AF-E80D045E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DCE3-F842-4240-9E15-4FB08E82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47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F435-4E36-4304-B2E1-9824EB60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AEFD7-A3BD-4600-B0F6-6D537C86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123C3-C402-45E9-A621-175ADAD8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A6BDF-3BC8-485F-B84D-69096B10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B12A-E0C8-4ADB-BBE9-A09CFF2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49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16BBD-9308-421B-8900-DA7FD237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81E66-5511-4DE8-8862-91B27BCD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2B67-33CA-4EB4-A1F6-19FF94B7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54EA8-6F90-47F9-89D8-5698D70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25673-BAB6-4933-92D3-104D1C51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15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A10BB-47FB-4005-9DB0-DFCEBF5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2812-B004-43C7-8076-725EC0BB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E71-8DED-4E0A-BD33-28E122B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718EA-8739-46F8-BF71-133BA155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1FDFE-BD10-44FC-A35F-9AF1FDD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678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608A-C3DA-4DF4-8721-2662DE1F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C008-0997-4848-BA7C-18B8E004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C5C5-D2B5-4ED6-B75A-E0BD7413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43212-B3FB-49C5-B7D7-BE850F4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0E42A-0DD0-4DE9-A328-2822891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229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57EA-EC5B-48E6-A53C-B38E3B7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6D0B-0F94-4498-8F00-90B12954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26799-56A3-4E40-B6C4-21B067F3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3317A-5918-4045-BC36-10787FFD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02A31-5EB4-469B-A018-91419E1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AA63B-D0E2-428C-97D6-81AFD3C5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358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255F-18D2-475C-AD7E-84612127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1AD3C-0AD1-4E59-8160-7A178CC3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D7A0D-3AF5-47D1-8691-A75EBFD8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7B98E-7EAB-4F1F-BB22-27A278E41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229F3-7E45-4E15-8A85-958051E5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44068-15FC-46C5-917F-4E0A04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D18AF-0006-4F99-B626-F044EAD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770EB-754C-42A9-8267-30767DC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764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DF2A-69CA-4457-95A1-5DBBAE73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55013-3F14-4094-B8A7-993F424F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6703-C004-47A2-90AC-63D52BFB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F2072-67F3-47B0-8461-534FF5F8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502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5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971768" y="6606059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9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383D-390B-421A-9D51-664770EC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72E4B-FD10-494D-8D6E-E2D41166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8AB90-E639-43C2-8957-74FA426D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BAC61-C4FD-4453-A887-3C03927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741D-84E3-4129-9825-FF1342D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30039-A2DC-41B5-9C8E-D978DC6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953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CCE09-CE02-4B2F-91AB-A3C0152A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F07F0-86C3-4667-81FA-40BEE80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8C0-2D47-481D-B915-D504A37F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CC7F-C65E-48D6-9805-6B018E2D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E67E1-D030-4D84-8BB4-388E5B52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859" y="1004534"/>
            <a:ext cx="5773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DEVELOPER</a:t>
            </a:r>
          </a:p>
          <a:p>
            <a:r>
              <a:rPr lang="en-US" altLang="ko-KR" sz="5400" b="1" dirty="0">
                <a:solidFill>
                  <a:schemeClr val="bg1"/>
                </a:solidFill>
              </a:rPr>
              <a:t>PORTFOLIO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97859" y="5197260"/>
            <a:ext cx="4858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백광호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Baek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Kwangho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Contact.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TEL. 010-9187-9377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E-mail. negroni08@naver.com</a:t>
            </a:r>
          </a:p>
        </p:txBody>
      </p:sp>
    </p:spTree>
    <p:extLst>
      <p:ext uri="{BB962C8B-B14F-4D97-AF65-F5344CB8AC3E}">
        <p14:creationId xmlns:p14="http://schemas.microsoft.com/office/powerpoint/2010/main" val="11317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4" y="2044182"/>
            <a:ext cx="7249478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</a:rPr>
              <a:t>로그인 기능</a:t>
            </a:r>
            <a:endParaRPr lang="en-US" altLang="ko-KR" sz="2800" b="1" dirty="0">
              <a:solidFill>
                <a:srgbClr val="2EB457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0" fontAlgn="base"/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일반 사원과 관리자 경로를 </a:t>
            </a:r>
            <a:r>
              <a:rPr lang="ko-KR" altLang="en-US" sz="1600" b="1" dirty="0" smtClean="0">
                <a:latin typeface="+mj-ea"/>
                <a:ea typeface="+mj-ea"/>
              </a:rPr>
              <a:t>나누고 기능을 </a:t>
            </a:r>
            <a:r>
              <a:rPr lang="ko-KR" altLang="en-US" sz="1600" b="1" dirty="0">
                <a:latin typeface="+mj-ea"/>
                <a:ea typeface="+mj-ea"/>
              </a:rPr>
              <a:t>제한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Session </a:t>
            </a:r>
            <a:r>
              <a:rPr lang="ko-KR" altLang="en-US" sz="1600" b="1" dirty="0">
                <a:latin typeface="+mj-ea"/>
                <a:ea typeface="+mj-ea"/>
              </a:rPr>
              <a:t>에 정보를 담아 </a:t>
            </a:r>
            <a:r>
              <a:rPr lang="en-US" altLang="ko-KR" sz="1600" b="1" dirty="0" err="1">
                <a:latin typeface="+mj-ea"/>
                <a:ea typeface="+mj-ea"/>
              </a:rPr>
              <a:t>MariaDB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상의 정보와 비교 로그인 여부 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관리자 여부를 판단합니다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62B3D-79AE-888D-8A46-02E905EA1415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27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</a:rPr>
              <a:t>권한 구분</a:t>
            </a:r>
            <a:r>
              <a:rPr lang="en-US" altLang="ko-KR" sz="2800" b="1" dirty="0">
                <a:solidFill>
                  <a:srgbClr val="2EB457"/>
                </a:solidFill>
              </a:rPr>
              <a:t/>
            </a:r>
            <a:br>
              <a:rPr lang="en-US" altLang="ko-KR" sz="2800" b="1" dirty="0">
                <a:solidFill>
                  <a:srgbClr val="2EB457"/>
                </a:solidFill>
              </a:rPr>
            </a:br>
            <a:endParaRPr lang="en-US" altLang="ko-KR" sz="2800" b="1" dirty="0">
              <a:solidFill>
                <a:srgbClr val="2EB457"/>
              </a:solidFill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로그인 권한을 관리자와 평사원으로 구분하여 관리 기능을 제한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4ACE-DBAB-845B-5461-AFF7C2F0808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48" y="1682886"/>
            <a:ext cx="3357667" cy="2486469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3085" y="3065771"/>
            <a:ext cx="3336151" cy="2473693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430232" y="2846616"/>
            <a:ext cx="1213274" cy="1786762"/>
          </a:xfrm>
          <a:prstGeom prst="rect">
            <a:avLst/>
          </a:prstGeom>
          <a:noFill/>
          <a:ln w="38100">
            <a:solidFill>
              <a:srgbClr val="F00A5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0990" y="1549623"/>
            <a:ext cx="1213274" cy="1786762"/>
          </a:xfrm>
          <a:prstGeom prst="rect">
            <a:avLst/>
          </a:prstGeom>
          <a:noFill/>
          <a:ln w="38100">
            <a:solidFill>
              <a:srgbClr val="F00A5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3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</a:rPr>
              <a:t>메인 </a:t>
            </a:r>
            <a:r>
              <a:rPr lang="ko-KR" altLang="en-US" sz="2800" b="1" dirty="0" smtClean="0">
                <a:solidFill>
                  <a:srgbClr val="2EB457"/>
                </a:solidFill>
              </a:rPr>
              <a:t>페이지</a:t>
            </a:r>
            <a:r>
              <a:rPr lang="en-US" altLang="ko-KR" sz="2800" b="1" dirty="0">
                <a:solidFill>
                  <a:srgbClr val="2EB457"/>
                </a:solidFill>
              </a:rPr>
              <a:t/>
            </a:r>
            <a:br>
              <a:rPr lang="en-US" altLang="ko-KR" sz="2800" b="1" dirty="0">
                <a:solidFill>
                  <a:srgbClr val="2EB457"/>
                </a:solidFill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출근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퇴근 등록버튼으로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에 근태 시간을 기록하고 관리할 수 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출근 기록 시 출근 시간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E4ACE-DBAB-845B-5461-AFF7C2F0808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" y="2030401"/>
            <a:ext cx="7281626" cy="3923321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002306" y="1832346"/>
            <a:ext cx="3076687" cy="662442"/>
          </a:xfrm>
          <a:prstGeom prst="rect">
            <a:avLst/>
          </a:prstGeom>
          <a:noFill/>
          <a:ln w="38100">
            <a:solidFill>
              <a:srgbClr val="F00A5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48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</a:rPr>
              <a:t>메인 페이지</a:t>
            </a:r>
            <a:endParaRPr lang="en-US" altLang="ko-KR" sz="1400" dirty="0">
              <a:solidFill>
                <a:srgbClr val="2EB457"/>
              </a:solidFill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에 기록된 </a:t>
            </a:r>
            <a:r>
              <a:rPr lang="en-US" altLang="ko-KR" sz="1600" b="1" dirty="0" smtClean="0">
                <a:latin typeface="+mj-ea"/>
                <a:ea typeface="+mj-ea"/>
              </a:rPr>
              <a:t>Input / Output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데이터를 </a:t>
            </a:r>
            <a:r>
              <a:rPr lang="ko-KR" altLang="en-US" sz="1600" b="1" dirty="0">
                <a:latin typeface="+mj-ea"/>
                <a:ea typeface="+mj-ea"/>
              </a:rPr>
              <a:t>바탕으로 생산량과 </a:t>
            </a:r>
            <a:r>
              <a:rPr lang="ko-KR" altLang="en-US" sz="1600" b="1" dirty="0" err="1">
                <a:latin typeface="+mj-ea"/>
                <a:ea typeface="+mj-ea"/>
              </a:rPr>
              <a:t>생산률을</a:t>
            </a:r>
            <a:r>
              <a:rPr lang="ko-KR" altLang="en-US" sz="1600" b="1" dirty="0">
                <a:latin typeface="+mj-ea"/>
                <a:ea typeface="+mj-ea"/>
              </a:rPr>
              <a:t> 그래프로 확인 할 수 있다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Python</a:t>
            </a:r>
            <a:r>
              <a:rPr lang="ko-KR" altLang="en-US" sz="1600" b="1" dirty="0" smtClean="0">
                <a:latin typeface="+mj-ea"/>
                <a:ea typeface="+mj-ea"/>
              </a:rPr>
              <a:t>을 통해  예측 수요량을 설정하여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표시해 준다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E4ACE-DBAB-845B-5461-AFF7C2F0808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23191" y="2380986"/>
            <a:ext cx="6755802" cy="2266317"/>
          </a:xfrm>
          <a:prstGeom prst="rect">
            <a:avLst/>
          </a:prstGeom>
          <a:noFill/>
          <a:ln w="38100">
            <a:solidFill>
              <a:srgbClr val="F00A5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58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1115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err="1" smtClean="0">
                <a:solidFill>
                  <a:srgbClr val="2EB457"/>
                </a:solidFill>
              </a:rPr>
              <a:t>사원관리</a:t>
            </a:r>
            <a:r>
              <a:rPr lang="ko-KR" altLang="en-US" sz="2800" b="1" dirty="0" smtClean="0">
                <a:solidFill>
                  <a:srgbClr val="2EB457"/>
                </a:solidFill>
              </a:rPr>
              <a:t> </a:t>
            </a:r>
            <a:r>
              <a:rPr lang="en-US" altLang="ko-KR" b="1" dirty="0" smtClean="0">
                <a:solidFill>
                  <a:srgbClr val="2EB457"/>
                </a:solidFill>
              </a:rPr>
              <a:t>- </a:t>
            </a:r>
            <a:r>
              <a:rPr lang="ko-KR" altLang="en-US" b="1" dirty="0" smtClean="0">
                <a:solidFill>
                  <a:srgbClr val="2EB457"/>
                </a:solidFill>
              </a:rPr>
              <a:t>마이 </a:t>
            </a:r>
            <a:r>
              <a:rPr lang="ko-KR" altLang="en-US" b="1" dirty="0">
                <a:solidFill>
                  <a:srgbClr val="2EB457"/>
                </a:solidFill>
              </a:rPr>
              <a:t>페이지</a:t>
            </a:r>
            <a:endParaRPr lang="en-US" altLang="ko-KR" dirty="0">
              <a:solidFill>
                <a:srgbClr val="2EB457"/>
              </a:solidFill>
            </a:endParaRPr>
          </a:p>
          <a:p>
            <a:pPr lvl="0" algn="just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일반 사원 접근 기능으로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자신의 </a:t>
            </a:r>
            <a:r>
              <a:rPr lang="ko-KR" altLang="en-US" sz="1600" b="1" dirty="0">
                <a:latin typeface="+mj-ea"/>
                <a:ea typeface="+mj-ea"/>
              </a:rPr>
              <a:t>정보 확인할 수 </a:t>
            </a:r>
            <a:r>
              <a:rPr lang="ko-KR" altLang="en-US" sz="1600" b="1" dirty="0" smtClean="0">
                <a:latin typeface="+mj-ea"/>
                <a:ea typeface="+mj-ea"/>
              </a:rPr>
              <a:t>있습니다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lvl="0" algn="just" fontAlgn="base">
              <a:lnSpc>
                <a:spcPct val="150000"/>
              </a:lnSpc>
            </a:pP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j-ea"/>
                <a:ea typeface="+mj-ea"/>
              </a:rPr>
              <a:t>로그인으로</a:t>
            </a:r>
            <a:r>
              <a:rPr lang="ko-KR" altLang="en-US" sz="1600" b="1" dirty="0">
                <a:latin typeface="+mj-ea"/>
                <a:ea typeface="+mj-ea"/>
              </a:rPr>
              <a:t> 확인된 사원 정보와 근태 기록 </a:t>
            </a: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를 불러와 표시합니다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60125"/>
            <a:ext cx="7281626" cy="395150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F1C13-4994-1179-E097-7E9419A761B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2060125"/>
            <a:ext cx="7281626" cy="3967019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424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11150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</a:rPr>
              <a:t>사원 </a:t>
            </a:r>
            <a:r>
              <a:rPr lang="ko-KR" altLang="en-US" sz="2800" b="1" dirty="0" smtClean="0">
                <a:solidFill>
                  <a:srgbClr val="2EB457"/>
                </a:solidFill>
              </a:rPr>
              <a:t>관리</a:t>
            </a:r>
            <a:r>
              <a:rPr lang="en-US" altLang="ko-KR" sz="2800" b="1" dirty="0">
                <a:solidFill>
                  <a:srgbClr val="2EB457"/>
                </a:solidFill>
              </a:rPr>
              <a:t> </a:t>
            </a:r>
            <a:r>
              <a:rPr lang="en-US" altLang="ko-KR" b="1" dirty="0" smtClean="0">
                <a:solidFill>
                  <a:srgbClr val="2EB457"/>
                </a:solidFill>
              </a:rPr>
              <a:t>– </a:t>
            </a:r>
            <a:r>
              <a:rPr lang="ko-KR" altLang="en-US" b="1" dirty="0" smtClean="0">
                <a:solidFill>
                  <a:srgbClr val="2EB457"/>
                </a:solidFill>
              </a:rPr>
              <a:t>사원 관리 </a:t>
            </a:r>
            <a:endParaRPr lang="en-US" altLang="ko-KR" b="1" dirty="0">
              <a:solidFill>
                <a:srgbClr val="2EB457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j-ea"/>
                <a:ea typeface="+mj-ea"/>
              </a:rPr>
              <a:t>관리자 </a:t>
            </a:r>
            <a:r>
              <a:rPr lang="ko-KR" altLang="en-US" sz="1400" dirty="0">
                <a:latin typeface="+mj-ea"/>
                <a:ea typeface="+mj-ea"/>
              </a:rPr>
              <a:t>전용 기능</a:t>
            </a:r>
            <a:endParaRPr lang="en-US" altLang="ko-KR" sz="1400" dirty="0">
              <a:latin typeface="+mj-ea"/>
              <a:ea typeface="+mj-ea"/>
            </a:endParaRPr>
          </a:p>
          <a:p>
            <a:pPr lvl="0" algn="just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의 사원 정보를 가져와 상세 확인 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수정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삭제가 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요청에 따라 새로운 사원 등록을 진행 할 수 있습니다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6A3BC-7A8D-9B46-649E-7752408CC752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0" y="2030402"/>
            <a:ext cx="7300610" cy="397058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547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699" y="1707297"/>
            <a:ext cx="34064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</a:rPr>
              <a:t>사원 관리 </a:t>
            </a:r>
            <a:endParaRPr lang="en-US" altLang="ko-KR" sz="2800" b="1" dirty="0" smtClean="0">
              <a:solidFill>
                <a:srgbClr val="2EB457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rgbClr val="2EB457"/>
                </a:solidFill>
              </a:rPr>
              <a:t>– </a:t>
            </a:r>
            <a:r>
              <a:rPr lang="ko-KR" altLang="en-US" b="1" dirty="0" smtClean="0">
                <a:solidFill>
                  <a:srgbClr val="2EB457"/>
                </a:solidFill>
              </a:rPr>
              <a:t>사원 </a:t>
            </a:r>
            <a:r>
              <a:rPr lang="ko-KR" altLang="en-US" b="1" dirty="0">
                <a:solidFill>
                  <a:srgbClr val="2EB457"/>
                </a:solidFill>
              </a:rPr>
              <a:t>근태 관리</a:t>
            </a:r>
            <a:endParaRPr lang="en-US" altLang="ko-KR" b="1" dirty="0">
              <a:solidFill>
                <a:srgbClr val="2EB457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각 사원 개인의 출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latin typeface="+mj-ea"/>
                <a:ea typeface="+mj-ea"/>
              </a:rPr>
              <a:t>퇴근 체크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기능으로 </a:t>
            </a:r>
            <a:r>
              <a:rPr lang="ko-KR" altLang="en-US" sz="1600" b="1" dirty="0">
                <a:latin typeface="+mj-ea"/>
                <a:ea typeface="+mj-ea"/>
              </a:rPr>
              <a:t>자동 작성된 근태 </a:t>
            </a:r>
            <a:r>
              <a:rPr lang="ko-KR" altLang="en-US" sz="1600" b="1" dirty="0" smtClean="0">
                <a:latin typeface="+mj-ea"/>
                <a:ea typeface="+mj-ea"/>
              </a:rPr>
              <a:t>시간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정보를 </a:t>
            </a:r>
            <a:r>
              <a:rPr lang="ko-KR" altLang="en-US" sz="1600" b="1" dirty="0">
                <a:latin typeface="+mj-ea"/>
                <a:ea typeface="+mj-ea"/>
              </a:rPr>
              <a:t>불러옵니다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r>
              <a:rPr lang="ko-KR" altLang="en-US" sz="1600" b="1" dirty="0">
                <a:latin typeface="+mj-ea"/>
                <a:ea typeface="+mj-ea"/>
              </a:rPr>
              <a:t/>
            </a:r>
            <a:br>
              <a:rPr lang="ko-KR" altLang="en-US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전체 사원의 근태를 출력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관리 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7BD1-C769-09E1-FEC5-9B08E770493B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4" y="2030401"/>
            <a:ext cx="7281626" cy="397338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2" y="2044183"/>
            <a:ext cx="1081365" cy="3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41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699" y="1707297"/>
            <a:ext cx="364310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재고 관리</a:t>
            </a:r>
            <a:r>
              <a:rPr lang="en-US" altLang="ko-KR" sz="2800" b="1" dirty="0">
                <a:solidFill>
                  <a:srgbClr val="2EB45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rgbClr val="2EB457"/>
                </a:solidFill>
                <a:latin typeface="+mn-ea"/>
              </a:rPr>
              <a:t>입고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rgbClr val="2EB457"/>
                </a:solidFill>
                <a:latin typeface="+mn-ea"/>
              </a:rPr>
              <a:t>출고</a:t>
            </a:r>
            <a:endParaRPr lang="en-US" altLang="ko-KR" sz="2800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Product </a:t>
            </a:r>
            <a:r>
              <a:rPr lang="ko-KR" altLang="en-US" dirty="0"/>
              <a:t>테이블을 이용해서 물품 아이디 선택 제한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입고 내역 출고 내역을 분리해서 표기해 기록을 따로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Stock </a:t>
            </a:r>
            <a:r>
              <a:rPr lang="ko-KR" altLang="en-US" dirty="0"/>
              <a:t>테이블과 연동하여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입고</a:t>
            </a:r>
            <a:r>
              <a:rPr lang="en-US" altLang="ko-KR" dirty="0"/>
              <a:t>/</a:t>
            </a:r>
            <a:r>
              <a:rPr lang="ko-KR" altLang="en-US" dirty="0"/>
              <a:t>출고 마다 재고량을 확인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DD351-B70E-55E5-03FF-965B1DC0E1CA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2030401"/>
            <a:ext cx="7281626" cy="3971001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4" y="2030401"/>
            <a:ext cx="1079410" cy="39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0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6" y="2044182"/>
            <a:ext cx="7241234" cy="3949369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  <a:latin typeface="+mn-ea"/>
              </a:rPr>
              <a:t>재고 </a:t>
            </a: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관리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2EB457"/>
                </a:solidFill>
                <a:latin typeface="+mn-ea"/>
              </a:rPr>
              <a:t>재고 목록</a:t>
            </a:r>
            <a:endParaRPr lang="en-US" altLang="ko-KR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재고 물품 등록 및 재고 확인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재고 물품 수정 삭제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등록된 재고는 입고</a:t>
            </a:r>
            <a:r>
              <a:rPr lang="en-US" altLang="ko-KR" sz="1600" b="1" dirty="0" smtClean="0">
                <a:latin typeface="+mj-ea"/>
                <a:ea typeface="+mj-ea"/>
              </a:rPr>
              <a:t>/</a:t>
            </a:r>
            <a:r>
              <a:rPr lang="ko-KR" altLang="en-US" sz="1600" b="1" dirty="0" smtClean="0">
                <a:latin typeface="+mj-ea"/>
                <a:ea typeface="+mj-ea"/>
              </a:rPr>
              <a:t>출고 페이지에서 바로 </a:t>
            </a:r>
            <a:r>
              <a:rPr lang="ko-KR" altLang="en-US" sz="1600" b="1" dirty="0" err="1" smtClean="0">
                <a:latin typeface="+mj-ea"/>
                <a:ea typeface="+mj-ea"/>
              </a:rPr>
              <a:t>활용가능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9B09C-BCC0-4F70-129D-BA5529D1B5A2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6" y="2044182"/>
            <a:ext cx="1073244" cy="39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394700" y="1707297"/>
            <a:ext cx="34671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  <a:latin typeface="+mn-ea"/>
              </a:rPr>
              <a:t>라인 </a:t>
            </a: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현황 </a:t>
            </a:r>
            <a:endParaRPr lang="en-US" altLang="ko-KR" sz="2800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라인에 소속된 트레이 정보를 분석하여 </a:t>
            </a:r>
            <a:r>
              <a:rPr lang="ko-KR" altLang="en-US" sz="1600" b="1" dirty="0" err="1">
                <a:latin typeface="+mj-ea"/>
                <a:ea typeface="+mj-ea"/>
              </a:rPr>
              <a:t>라인별</a:t>
            </a:r>
            <a:r>
              <a:rPr lang="ko-KR" altLang="en-US" sz="1600" b="1" dirty="0">
                <a:latin typeface="+mj-ea"/>
                <a:ea typeface="+mj-ea"/>
              </a:rPr>
              <a:t> 온도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습도를 확인하고 실시간 정보와 연동되어 오류 코드를 출력합니다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오류 코드에 따라 상태를 색정보로 출력합니다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에러 코드를 분석하여 온도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latin typeface="+mj-ea"/>
                <a:ea typeface="+mj-ea"/>
              </a:rPr>
              <a:t>습도 제어장치 가동을 지시합니다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7BD1-C769-09E1-FEC5-9B08E770493B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4" y="2044182"/>
            <a:ext cx="7281626" cy="392687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687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래픽 2" descr="정사각형 2개와 지그재그 선">
            <a:extLst>
              <a:ext uri="{FF2B5EF4-FFF2-40B4-BE49-F238E27FC236}">
                <a16:creationId xmlns:a16="http://schemas.microsoft.com/office/drawing/2014/main" id="{1834D8C2-4782-450D-BC62-6185AC6A08A4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6E888D0-7929-4D25-8893-0A0703E8E8D8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7C0EF1A-0357-4FDF-8F2C-F5C8FC7876B4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F80D494-5617-4961-9FF0-F3CED62B55ED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071FA23-F219-4F18-97AA-F15EAC9EC37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7DC475C-4B7E-49A8-9E45-F56A5E6C7A4C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F16E34-66B6-4903-88C2-1F52DB9B86BC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DC51D8-BEFD-42E2-9F00-714FA87E5248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785D4DF-DFA5-4DFF-A3F0-82B5A55F6E0D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D301C2-CDEA-40D9-A8F2-49C9A9CC9458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1ABC5AF-3DEA-4836-9C62-57C7ED24AB1B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878E571-1361-4933-BDD1-B17628F3430A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FA9C0F-F217-443B-A32A-8CDD91951FEE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F515C33-1233-47FF-A920-A4246E30DFB7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4B7DA8A-C568-47A5-9443-8C6B7BF1B2B9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69F2203-4AE2-403B-B857-955FA60F9EC3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1B378B-217B-46C8-9499-9C50936AB3D2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EF2FAE-0D29-4736-92F9-D89A63A97BC5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F014D70-23CB-42AB-8B65-CA39D32EC153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B9D0A8-5F6C-469E-995C-5D9D8FB35750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C11E7A2-6278-4387-8502-F817E33C6E44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D820E4-45AA-4A93-AE44-2A69B3D1214E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963224-F9C1-4461-86BD-4B6513384943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0070E09-7255-4DA0-9E3E-F947B3216C3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02E6BB-08A9-44FC-8D32-50BFE4946543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E46AEB4-0527-4B31-9DD0-BD2480E9270E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FF4DC1-503A-4E07-8CA2-292B443E21B9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1CB82BA-DBDF-4E44-964E-01AB9C1702D9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6D50A1-ECBE-4367-A769-9A81CC7503F0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80CCA79-7B9F-46FF-A444-636D26C1B78F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734D6B9-0B96-4D5F-9C94-7C5992340649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5E7558-D1F8-44CE-84BA-CB3254FD394B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1905F4D-CCC2-4BC5-A7AF-70E96D5A24C7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CC3135-F76C-4505-A040-532B4DF4947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A655C2-FFA9-418F-922A-09D1FC97177A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92D9744-BE34-449B-A87B-FC51F9B0FEB3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F57621-8729-423E-A1F6-E9E954EF7DE4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2ADCB4A-C3A8-4158-AC33-5939F382A74C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35BE8C-E3A7-4793-A3F3-9BBD96A73380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21FEC9-31B2-4245-BA96-DCB03E283EA6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C88588-4883-4174-87CC-FD1772DBB372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173C763-1A4A-435E-B984-CA5D88160F6A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86B1D3C-97F9-42F7-BB12-9DC3E7E0D0B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9F7D5B0-0A10-427E-B51F-98EC1DD8885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DEFD788-2512-4202-B864-C6D682D88B30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2B157C5-E5CF-46C8-A094-331B519A91B3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235288-2EAD-429E-82D0-586111055B29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A31BA2F-ADA0-4700-94BE-F81242A2698C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3D8FDD6-09AE-4FFA-8759-B5358A6FB636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CD7AAA3-8224-4113-9715-A4B1976D9A6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26F595-89DB-42E5-9A68-62AFB9938512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66D5CFE-0F95-4A22-9977-61DD3D1310B3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EA3C42A-54D3-4573-8F80-DA2FC35E0898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AA4205C-1D28-4F0C-BD41-DD340B54A0C8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446CA6-B125-4347-9CC6-D55DB185E899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53F966-0137-4C3C-ABED-873297BC2D44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44CA871-29A0-473B-9DBE-9780223498A0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DF752A6-22AB-4AAE-8B8C-9054EC9C0D1A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8BA866-EA08-4894-9C8B-BAD031C0B1FD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C8BEE19-B131-43C7-9959-5631867BD42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99746D3-982B-44AE-9C3F-8B25B6A05226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31F6339-4D11-44E7-BFC5-A15C3055FC4C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AA0BDD9-3AAC-41F0-ABF7-C6AD2AB350F7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F55AEFF-A446-47D9-A2AD-DC21FE74E480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8760AA-0BFA-42A5-862A-4CA195DDDDF4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C9C8DE8F-6271-4027-937B-D99D89CE5E34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93AF288-CB67-49C9-BD56-0DE8909BFC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A5229EC-B827-456B-9D0E-DAFD74227FD7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CD8443B-B054-4C72-B4A6-4DE8179F013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E2CE9A9-93FB-419F-B36E-BAD28F62F9CE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1AF1444-915F-4454-9413-C94426BAC69E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3186651-01A9-416B-A280-4E8A9898EF6A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6362169-8360-4FE6-BC59-4B37350C252A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F1E553C-10E2-4E45-8D82-D33DA96A9D9D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B222B43-7212-4590-8135-7222549FC69C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DAFA870-A82E-4B58-85A1-35C34B108E90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D27332-5854-4825-BD47-C6C9B0493EEB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21CB411-AEAC-49E9-A042-217A8F47A80C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E89BFB-A677-45F6-B245-0021893B9441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2041C30-3E9F-490F-B5D1-2B2C7C468284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B1C395-64EB-4980-9B63-5506AA0C158C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017E765-7FD6-419C-B166-E18B51703A61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233E23-FFCB-44D9-92FE-3DBD3A5A1151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75AA234-3FC8-4564-8E16-949A45A700B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32F8490-0F7B-43D1-A5E9-1E1A4F78A20B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FA8695-8562-484A-A68F-E8A705E7A7B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208D20A-32B4-4E5E-A3CB-F955A734DC40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4922A68-B528-4DE5-B1FF-931ED7E4CBB6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A924656F-CB4A-41E6-A561-74FE0F3C9822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39AC5B-DC7E-40B4-9B0E-F27D7A2FE5EA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3016F4-3C0F-41A3-AC81-6000EB83C07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79F2215-B6A0-42B7-8E3E-3827B63DBC10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1378AFC-9BA3-4E0E-838B-B18221641F67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D67D43C9-EDA7-4990-A6EE-AE55ABF3CEE5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E26DCEF-24FB-4075-A975-7A8F2F2F32F0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146E21-E2CD-4555-AB56-443F15BCEF8B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359F87A-D809-4418-A6D8-47E4A6E03F1F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D61BC4F-0D0C-4676-828A-13C1B39541A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5AF93D6-EF75-44AC-A5EA-A16A0B4323D8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C7349EA-7669-4F71-91E6-03AE95A38D99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D6CE10-2F9A-476D-A70F-3FC0DBDB591C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9463FF-020A-4CBA-AE72-9F86338302A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7F4700-42AE-493B-91DA-D4B56E548D6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2CEECF1-3416-4ECE-B157-B87FF615051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4B7CE3B-4DB6-447E-8C73-1B72B358CBCA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5459956-12BA-43F8-B7F4-C67C008D185A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AC6C689-02E9-4A74-B196-A7156A4D56B9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DCBB1081-73BA-4945-B1C1-0257B78AF19C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CAFC57D-2870-4CE5-A2A0-AE84AD072C94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1D7EE19-290C-48C3-A24C-8DB246D47B37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AB12B9-EE00-490D-9302-E4AF65A99AEB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36857E-7FD1-4E1B-8679-620C2D012C69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AB2F1FB-F015-4660-96B5-5AE7F178A57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FF6486A-1A2D-4193-AB92-CF7FFDA7022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BF0BA5C6-4006-42CC-93D3-FC89EA47E2CF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7DCF28A-DE47-4395-A10E-26C4E6283301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7227CC58-EF5C-4703-8365-D3F7CEEE9EE7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8560AA-0C8C-49E9-BA21-C82630EB9FFA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F4DED66-2538-4CAF-BA04-3B4871BF8EAF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318B3B-E3AE-4F15-B0D1-CC9822CB4F15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67F122F-BF83-494E-8B4E-805CEEB7F461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B2071DE-05EC-4CE7-804F-B302AC01BB59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CD2BECA-D35F-4DAF-91AE-9D5B91ADA708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920550-45AD-4CB9-8790-7DB3806EB8AB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F3336F-6C11-45C1-9CFD-142A18CFCEF8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CB88BE2-248C-479B-804D-52D0EA23AA8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2467FAF-C6FE-4099-A27A-16F9E7DF694B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B4BF02A-8D7D-4739-A7C9-68333C042180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CF8EB5F-5147-4346-B3EF-97FFE8601A13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9AFC1E9-B889-4A1B-913C-E9AE025BF63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0BCB31D-2BC1-453E-B307-29E76F10017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95EE15E-84C5-4B49-98D0-4DFEF795E7DF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23B8C73-65BC-4D3F-A09E-481EC926046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8FBE89-8DA7-4CDF-9081-F5DB08588E48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3924C5E-FF8F-46E5-8334-09DFF304347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8926D71-9367-4EA0-AF74-CA6962A9436C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B398215-48C0-4F11-82C7-EFFC0DA36F8C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F67A09E-0B86-481E-8AF8-5DA78992400C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09403C5-0F50-45A5-9636-BEBD3D51210E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AF236A3-9932-4C4A-A8CC-3F2F4FB927D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C81F131-35F9-4A81-931A-F03E61CCE506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383F3D1-B6B5-41D9-ACD9-F82FD12BFD80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6A5326-F6D5-406B-9EE9-40B740A362A2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B62CD0A-E1A6-4DBF-8A96-CADBD8949C8A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95E0FB-E38E-4A15-9E32-8CC3AD434679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9600" y="444500"/>
            <a:ext cx="4025900" cy="136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+mj-ea"/>
              </a:rPr>
              <a:t>Project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+mj-ea"/>
              </a:rPr>
              <a:t>SmartFarm</a:t>
            </a:r>
            <a:endParaRPr lang="ko-KR" altLang="en-US" sz="3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173B5D45-45CC-7B56-9D63-FB0C76A1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75" y="1924182"/>
            <a:ext cx="6662683" cy="3362573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767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재배 관리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-</a:t>
            </a:r>
            <a:r>
              <a:rPr lang="ko-KR" altLang="en-US" b="1" dirty="0" smtClean="0">
                <a:solidFill>
                  <a:srgbClr val="2EB457"/>
                </a:solidFill>
                <a:latin typeface="+mn-ea"/>
              </a:rPr>
              <a:t>라인 설정 </a:t>
            </a:r>
            <a:endParaRPr lang="en-US" altLang="ko-KR" sz="2800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라인의 현재 온도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latin typeface="+mj-ea"/>
                <a:ea typeface="+mj-ea"/>
              </a:rPr>
              <a:t>습도 설정 값과 배치되어있는 </a:t>
            </a:r>
            <a:r>
              <a:rPr lang="en-US" altLang="ko-KR" sz="1600" b="1" dirty="0">
                <a:latin typeface="+mj-ea"/>
                <a:ea typeface="+mj-ea"/>
              </a:rPr>
              <a:t>PIP </a:t>
            </a:r>
            <a:r>
              <a:rPr lang="ko-KR" altLang="en-US" sz="1600" b="1" dirty="0">
                <a:latin typeface="+mj-ea"/>
                <a:ea typeface="+mj-ea"/>
              </a:rPr>
              <a:t>정보를 표시합니다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PIP DB</a:t>
            </a:r>
            <a:r>
              <a:rPr lang="ko-KR" altLang="en-US" sz="1600" b="1" dirty="0">
                <a:latin typeface="+mj-ea"/>
                <a:ea typeface="+mj-ea"/>
              </a:rPr>
              <a:t>의 정보를 조회하여 트레이에 담아 라인에 배치 지시합니다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트레이는 자동으로 </a:t>
            </a:r>
            <a:r>
              <a:rPr lang="en-US" altLang="ko-KR" sz="1600" b="1" dirty="0">
                <a:latin typeface="+mj-ea"/>
                <a:ea typeface="+mj-ea"/>
              </a:rPr>
              <a:t>PIP </a:t>
            </a:r>
            <a:r>
              <a:rPr lang="ko-KR" altLang="en-US" sz="1600" b="1" dirty="0">
                <a:latin typeface="+mj-ea"/>
                <a:ea typeface="+mj-ea"/>
              </a:rPr>
              <a:t>정보를 분석해 출고일을 출력하며 </a:t>
            </a:r>
            <a:r>
              <a:rPr lang="en-US" altLang="ko-KR" sz="1600" b="1" dirty="0">
                <a:latin typeface="+mj-ea"/>
                <a:ea typeface="+mj-ea"/>
              </a:rPr>
              <a:t>PIP</a:t>
            </a:r>
            <a:r>
              <a:rPr lang="ko-KR" altLang="en-US" sz="1600" b="1" dirty="0">
                <a:latin typeface="+mj-ea"/>
                <a:ea typeface="+mj-ea"/>
              </a:rPr>
              <a:t>에 따른 온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latin typeface="+mj-ea"/>
                <a:ea typeface="+mj-ea"/>
              </a:rPr>
              <a:t>습도 설정이 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2044183"/>
            <a:ext cx="7281626" cy="3918208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8B592-9BE8-2692-AA32-8BEB1C9962C7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3" y="2044182"/>
            <a:ext cx="7281626" cy="3958262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85297"/>
          <a:stretch/>
        </p:blipFill>
        <p:spPr>
          <a:xfrm>
            <a:off x="532284" y="2044183"/>
            <a:ext cx="1070605" cy="3962640"/>
          </a:xfrm>
          <a:prstGeom prst="rect">
            <a:avLst/>
          </a:prstGeom>
          <a:ln w="76200">
            <a:noFill/>
          </a:ln>
        </p:spPr>
      </p:pic>
    </p:spTree>
    <p:extLst>
      <p:ext uri="{BB962C8B-B14F-4D97-AF65-F5344CB8AC3E}">
        <p14:creationId xmlns:p14="http://schemas.microsoft.com/office/powerpoint/2010/main" val="14305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j-ea"/>
              </a:rPr>
              <a:t>재배 관리</a:t>
            </a:r>
            <a:r>
              <a:rPr lang="en-US" altLang="ko-KR" b="1" dirty="0" smtClean="0">
                <a:solidFill>
                  <a:srgbClr val="2EB457"/>
                </a:solidFill>
                <a:latin typeface="+mj-ea"/>
              </a:rPr>
              <a:t>-</a:t>
            </a:r>
            <a:r>
              <a:rPr lang="ko-KR" altLang="en-US" b="1" dirty="0" smtClean="0">
                <a:solidFill>
                  <a:srgbClr val="2EB457"/>
                </a:solidFill>
                <a:latin typeface="+mj-ea"/>
              </a:rPr>
              <a:t>트레이 정보  </a:t>
            </a:r>
            <a:endParaRPr lang="en-US" altLang="ko-KR" sz="2800" b="1" dirty="0">
              <a:solidFill>
                <a:srgbClr val="2EB457"/>
              </a:solidFill>
              <a:latin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관리자 </a:t>
            </a:r>
            <a:r>
              <a:rPr lang="ko-KR" altLang="en-US" sz="1400" b="1" dirty="0">
                <a:latin typeface="+mj-ea"/>
                <a:ea typeface="+mj-ea"/>
              </a:rPr>
              <a:t>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라인에 배치된 트레이의 정보를 표시합니다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트레이의 배치일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수확일 등을 한눈에 확인 할 수 있습니다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97808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BDF91-EADB-4642-65D7-7726A2BE5FA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4" y="2044183"/>
            <a:ext cx="7281626" cy="39626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1912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  <a:latin typeface="+mn-ea"/>
              </a:rPr>
              <a:t>재배 관리</a:t>
            </a:r>
            <a:r>
              <a:rPr lang="en-US" altLang="ko-KR" b="1" dirty="0">
                <a:solidFill>
                  <a:srgbClr val="2EB457"/>
                </a:solidFill>
                <a:latin typeface="+mn-ea"/>
              </a:rPr>
              <a:t>- 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PIP </a:t>
            </a:r>
            <a:r>
              <a:rPr lang="ko-KR" altLang="en-US" b="1" dirty="0">
                <a:solidFill>
                  <a:srgbClr val="2EB457"/>
                </a:solidFill>
                <a:latin typeface="+mn-ea"/>
              </a:rPr>
              <a:t>관리</a:t>
            </a:r>
            <a:endParaRPr lang="en-US" altLang="ko-KR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PIP DB</a:t>
            </a:r>
            <a:r>
              <a:rPr lang="ko-KR" altLang="en-US" sz="1600" b="1" dirty="0">
                <a:latin typeface="+mj-ea"/>
                <a:ea typeface="+mj-ea"/>
              </a:rPr>
              <a:t>를 관리 할 수 있습니다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트레이 </a:t>
            </a:r>
            <a:r>
              <a:rPr lang="en-US" altLang="ko-KR" sz="1600" b="1" dirty="0">
                <a:latin typeface="+mj-ea"/>
                <a:ea typeface="+mj-ea"/>
              </a:rPr>
              <a:t>– </a:t>
            </a:r>
            <a:r>
              <a:rPr lang="ko-KR" altLang="en-US" sz="1600" b="1" dirty="0">
                <a:latin typeface="+mj-ea"/>
                <a:ea typeface="+mj-ea"/>
              </a:rPr>
              <a:t>라인 데이터에 사용 할 수 있는 </a:t>
            </a:r>
            <a:r>
              <a:rPr lang="en-US" altLang="ko-KR" sz="1600" b="1" dirty="0">
                <a:latin typeface="+mj-ea"/>
                <a:ea typeface="+mj-ea"/>
              </a:rPr>
              <a:t>PIP </a:t>
            </a:r>
            <a:r>
              <a:rPr lang="ko-KR" altLang="en-US" sz="1600" b="1" dirty="0">
                <a:latin typeface="+mj-ea"/>
                <a:ea typeface="+mj-ea"/>
              </a:rPr>
              <a:t>관리로 등록 즉시 연동하여 사용 할 수 있습니다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2" y="2039846"/>
            <a:ext cx="7281627" cy="3962641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3950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구매 </a:t>
            </a:r>
            <a:r>
              <a:rPr lang="ko-KR" altLang="en-US" sz="2800" b="1" dirty="0">
                <a:solidFill>
                  <a:srgbClr val="2EB457"/>
                </a:solidFill>
                <a:latin typeface="+mn-ea"/>
              </a:rPr>
              <a:t>관리</a:t>
            </a:r>
            <a:r>
              <a:rPr lang="en-US" altLang="ko-KR" b="1" dirty="0">
                <a:solidFill>
                  <a:srgbClr val="2EB457"/>
                </a:solidFill>
                <a:latin typeface="+mn-ea"/>
              </a:rPr>
              <a:t>- 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BUYER</a:t>
            </a:r>
            <a:endParaRPr lang="en-US" altLang="ko-KR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구매 거래처 관리 페이지 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구매 업체를 등록하고 조회할 수 있습니다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등록한 업체는 </a:t>
            </a:r>
            <a:r>
              <a:rPr lang="en-US" altLang="ko-KR" sz="1600" b="1" dirty="0" smtClean="0">
                <a:latin typeface="+mj-ea"/>
                <a:ea typeface="+mj-ea"/>
              </a:rPr>
              <a:t>ORDERS </a:t>
            </a:r>
            <a:r>
              <a:rPr lang="ko-KR" altLang="en-US" sz="1600" b="1" dirty="0" smtClean="0">
                <a:latin typeface="+mj-ea"/>
                <a:ea typeface="+mj-ea"/>
              </a:rPr>
              <a:t>페이지에서 선택 주문 할 수 있습니다</a:t>
            </a:r>
            <a:r>
              <a:rPr lang="en-US" altLang="ko-KR" sz="1600" b="1" dirty="0" smtClean="0">
                <a:latin typeface="+mj-ea"/>
                <a:ea typeface="+mj-ea"/>
              </a:rPr>
              <a:t>. </a:t>
            </a:r>
            <a:endParaRPr lang="ko-KR" altLang="en-US" sz="1600" b="1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2" y="2039846"/>
            <a:ext cx="7281627" cy="3962641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1" y="2039845"/>
            <a:ext cx="7281628" cy="39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26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n-ea"/>
              </a:rPr>
              <a:t>구매 </a:t>
            </a:r>
            <a:r>
              <a:rPr lang="ko-KR" altLang="en-US" sz="2800" b="1" dirty="0">
                <a:solidFill>
                  <a:srgbClr val="2EB457"/>
                </a:solidFill>
                <a:latin typeface="+mn-ea"/>
              </a:rPr>
              <a:t>관리</a:t>
            </a:r>
            <a:r>
              <a:rPr lang="en-US" altLang="ko-KR" b="1" dirty="0">
                <a:solidFill>
                  <a:srgbClr val="2EB457"/>
                </a:solidFill>
                <a:latin typeface="+mn-ea"/>
              </a:rPr>
              <a:t>- </a:t>
            </a:r>
            <a:r>
              <a:rPr lang="en-US" altLang="ko-KR" b="1" dirty="0" smtClean="0">
                <a:solidFill>
                  <a:srgbClr val="2EB457"/>
                </a:solidFill>
                <a:latin typeface="+mn-ea"/>
              </a:rPr>
              <a:t>ORDERS</a:t>
            </a:r>
            <a:endParaRPr lang="en-US" altLang="ko-KR" b="1" dirty="0">
              <a:solidFill>
                <a:srgbClr val="2EB457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관리자 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발주 관리 페이지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구매 업체를 선택하고 발주 사항을 입력해 발주 등록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상세 보기를 통해 삭제 및 수정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가능</a:t>
            </a:r>
            <a:endParaRPr lang="ko-KR" altLang="en-US" sz="1600" b="1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2" y="2044182"/>
            <a:ext cx="7281627" cy="39268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2" y="2044182"/>
            <a:ext cx="7281628" cy="393355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043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j-ea"/>
              </a:rPr>
              <a:t>출하 관리</a:t>
            </a:r>
            <a:r>
              <a:rPr lang="en-US" altLang="ko-KR" sz="2800" b="1" dirty="0" smtClean="0">
                <a:solidFill>
                  <a:srgbClr val="2EB457"/>
                </a:solidFill>
                <a:latin typeface="+mj-ea"/>
              </a:rPr>
              <a:t/>
            </a:r>
            <a:br>
              <a:rPr lang="en-US" altLang="ko-KR" sz="2800" b="1" dirty="0" smtClean="0">
                <a:solidFill>
                  <a:srgbClr val="2EB457"/>
                </a:solidFill>
                <a:latin typeface="+mj-ea"/>
              </a:rPr>
            </a:br>
            <a:r>
              <a:rPr lang="ko-KR" altLang="en-US" sz="1400" b="1" dirty="0" smtClean="0">
                <a:latin typeface="+mj-ea"/>
                <a:ea typeface="+mj-ea"/>
              </a:rPr>
              <a:t>관리자 </a:t>
            </a:r>
            <a:r>
              <a:rPr lang="ko-KR" altLang="en-US" sz="1400" b="1" dirty="0">
                <a:latin typeface="+mj-ea"/>
                <a:ea typeface="+mj-ea"/>
              </a:rPr>
              <a:t>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생산된 </a:t>
            </a:r>
            <a:r>
              <a:rPr lang="en-US" altLang="ko-KR" sz="1600" b="1" dirty="0" smtClean="0">
                <a:latin typeface="+mj-ea"/>
                <a:ea typeface="+mj-ea"/>
              </a:rPr>
              <a:t>PRODUCT </a:t>
            </a:r>
            <a:r>
              <a:rPr lang="ko-KR" altLang="en-US" sz="1600" b="1" dirty="0" smtClean="0">
                <a:latin typeface="+mj-ea"/>
                <a:ea typeface="+mj-ea"/>
              </a:rPr>
              <a:t>를 출하 관리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출하 가능 수량 연동으로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확인가능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출하 기록이 우선 생성되고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en-US" altLang="ko-KR" sz="1600" b="1" dirty="0" smtClean="0">
                <a:latin typeface="+mj-ea"/>
                <a:ea typeface="+mj-ea"/>
              </a:rPr>
              <a:t>CHECK </a:t>
            </a:r>
            <a:r>
              <a:rPr lang="ko-KR" altLang="en-US" sz="1600" b="1" dirty="0" smtClean="0">
                <a:latin typeface="+mj-ea"/>
                <a:ea typeface="+mj-ea"/>
              </a:rPr>
              <a:t>를 통해서 출하 지시</a:t>
            </a: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2" y="2030401"/>
            <a:ext cx="7281627" cy="3951508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1" y="2039847"/>
            <a:ext cx="7281628" cy="3965026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359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j-ea"/>
              </a:rPr>
              <a:t>공정 관리</a:t>
            </a:r>
            <a:r>
              <a:rPr lang="en-US" altLang="ko-KR" sz="2800" b="1" dirty="0" smtClean="0">
                <a:solidFill>
                  <a:srgbClr val="2EB457"/>
                </a:solidFill>
                <a:latin typeface="+mj-ea"/>
              </a:rPr>
              <a:t/>
            </a:r>
            <a:br>
              <a:rPr lang="en-US" altLang="ko-KR" sz="2800" b="1" dirty="0" smtClean="0">
                <a:solidFill>
                  <a:srgbClr val="2EB457"/>
                </a:solidFill>
                <a:latin typeface="+mj-ea"/>
              </a:rPr>
            </a:br>
            <a:r>
              <a:rPr lang="ko-KR" altLang="en-US" sz="1400" b="1" dirty="0" smtClean="0">
                <a:latin typeface="+mj-ea"/>
                <a:ea typeface="+mj-ea"/>
              </a:rPr>
              <a:t>관리자 </a:t>
            </a:r>
            <a:r>
              <a:rPr lang="ko-KR" altLang="en-US" sz="1400" b="1" dirty="0">
                <a:latin typeface="+mj-ea"/>
                <a:ea typeface="+mj-ea"/>
              </a:rPr>
              <a:t>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라인 별 공정 진행 현황 확인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주차 별 생육 목표 불량률 표기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트레이 별 생육 관리를 통한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공정상의 불량률 저감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배양액 추가를 통한 추가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관리기능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DB </a:t>
            </a:r>
            <a:r>
              <a:rPr lang="ko-KR" altLang="en-US" sz="1600" b="1" dirty="0" smtClean="0">
                <a:latin typeface="+mj-ea"/>
                <a:ea typeface="+mj-ea"/>
              </a:rPr>
              <a:t>라인</a:t>
            </a:r>
            <a:r>
              <a:rPr lang="en-US" altLang="ko-KR" sz="1600" b="1" dirty="0" smtClean="0"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트레이</a:t>
            </a:r>
            <a:r>
              <a:rPr lang="en-US" altLang="ko-KR" sz="1600" b="1" dirty="0" smtClean="0"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오류 정보 연동</a:t>
            </a:r>
            <a:endParaRPr lang="en-US" altLang="ko-KR" sz="1600" b="1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2044182"/>
            <a:ext cx="7281626" cy="392956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344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2EB457"/>
                </a:solidFill>
                <a:latin typeface="+mj-ea"/>
              </a:rPr>
              <a:t>보고 페이지</a:t>
            </a:r>
            <a:r>
              <a:rPr lang="en-US" altLang="ko-KR" sz="2800" b="1" dirty="0" smtClean="0">
                <a:solidFill>
                  <a:srgbClr val="2EB457"/>
                </a:solidFill>
                <a:latin typeface="+mj-ea"/>
              </a:rPr>
              <a:t/>
            </a:r>
            <a:br>
              <a:rPr lang="en-US" altLang="ko-KR" sz="2800" b="1" dirty="0" smtClean="0">
                <a:solidFill>
                  <a:srgbClr val="2EB457"/>
                </a:solidFill>
                <a:latin typeface="+mj-ea"/>
              </a:rPr>
            </a:br>
            <a:r>
              <a:rPr lang="ko-KR" altLang="en-US" sz="1400" b="1" dirty="0" smtClean="0">
                <a:latin typeface="+mj-ea"/>
                <a:ea typeface="+mj-ea"/>
              </a:rPr>
              <a:t>관리자 </a:t>
            </a:r>
            <a:r>
              <a:rPr lang="ko-KR" altLang="en-US" sz="1400" b="1" dirty="0">
                <a:latin typeface="+mj-ea"/>
                <a:ea typeface="+mj-ea"/>
              </a:rPr>
              <a:t>전용 기능</a:t>
            </a:r>
            <a:endParaRPr lang="en-US" altLang="ko-KR" sz="1400" b="1" dirty="0">
              <a:latin typeface="+mj-ea"/>
              <a:ea typeface="+mj-ea"/>
            </a:endParaRPr>
          </a:p>
          <a:p>
            <a:pPr lvl="0" fontAlgn="base"/>
            <a:endParaRPr lang="ko-KR" altLang="en-US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예측된 데이터 대비 출고량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그래프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월간 오류 그래프를 통해서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오류 발생 빈도 발생 라인 등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체크 가능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4" y="2044182"/>
            <a:ext cx="7281626" cy="39626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734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15953" y="1707297"/>
            <a:ext cx="524584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solidFill>
                  <a:srgbClr val="2EB457"/>
                </a:solidFill>
                <a:latin typeface="+mj-ea"/>
              </a:rPr>
              <a:t>파이썬</a:t>
            </a:r>
            <a:r>
              <a:rPr lang="en-US" altLang="ko-KR" sz="2800" b="1" dirty="0" smtClean="0">
                <a:solidFill>
                  <a:srgbClr val="2EB457"/>
                </a:solidFill>
                <a:latin typeface="+mj-ea"/>
              </a:rPr>
              <a:t>- </a:t>
            </a:r>
            <a:r>
              <a:rPr lang="ko-KR" altLang="en-US" sz="2800" b="1" dirty="0" smtClean="0">
                <a:solidFill>
                  <a:srgbClr val="2EB457"/>
                </a:solidFill>
                <a:latin typeface="+mj-ea"/>
              </a:rPr>
              <a:t>선형회귀분석</a:t>
            </a:r>
            <a:r>
              <a:rPr lang="en-US" altLang="ko-KR" sz="2800" b="1" dirty="0" smtClean="0">
                <a:solidFill>
                  <a:srgbClr val="2EB457"/>
                </a:solidFill>
                <a:latin typeface="+mj-ea"/>
              </a:rPr>
              <a:t/>
            </a:r>
            <a:br>
              <a:rPr lang="en-US" altLang="ko-KR" sz="2800" b="1" dirty="0" smtClean="0">
                <a:solidFill>
                  <a:srgbClr val="2EB457"/>
                </a:solidFill>
                <a:latin typeface="+mj-ea"/>
              </a:rPr>
            </a:br>
            <a:endParaRPr lang="ko-KR" altLang="en-US" b="1" dirty="0" smtClean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이전 </a:t>
            </a:r>
            <a:r>
              <a:rPr lang="en-US" altLang="ko-KR" sz="1600" b="1" dirty="0" smtClean="0"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atin typeface="+mj-ea"/>
                <a:ea typeface="+mj-ea"/>
              </a:rPr>
              <a:t>개 년도의 출하량을 분석해서 당해 년 </a:t>
            </a:r>
            <a:r>
              <a:rPr lang="en-US" altLang="ko-KR" sz="1600" b="1" dirty="0" smtClean="0">
                <a:latin typeface="+mj-ea"/>
                <a:ea typeface="+mj-ea"/>
              </a:rPr>
              <a:t/>
            </a:r>
            <a:br>
              <a:rPr lang="en-US" altLang="ko-KR" sz="1600" b="1" dirty="0" smtClean="0">
                <a:latin typeface="+mj-ea"/>
                <a:ea typeface="+mj-ea"/>
              </a:rPr>
            </a:br>
            <a:r>
              <a:rPr lang="ko-KR" altLang="en-US" sz="1600" b="1" dirty="0" smtClean="0">
                <a:latin typeface="+mj-ea"/>
                <a:ea typeface="+mj-ea"/>
              </a:rPr>
              <a:t>수요량 예측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6"/>
            <a:ext cx="6383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PYTHON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– REGRESSION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8330" t="6995" r="8416" b="6352"/>
          <a:stretch/>
        </p:blipFill>
        <p:spPr>
          <a:xfrm>
            <a:off x="1181156" y="4770036"/>
            <a:ext cx="3057357" cy="1852925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55" y="2158764"/>
            <a:ext cx="3057357" cy="2468121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55" y="1541180"/>
            <a:ext cx="3057357" cy="554778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65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135E485-CD1D-4653-A24E-BD51A79FDDB5}"/>
              </a:ext>
            </a:extLst>
          </p:cNvPr>
          <p:cNvSpPr/>
          <p:nvPr/>
        </p:nvSpPr>
        <p:spPr bwMode="auto">
          <a:xfrm>
            <a:off x="9197790" y="3393078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CEB00F26-1D0C-4725-9622-2F2172B68871}"/>
              </a:ext>
            </a:extLst>
          </p:cNvPr>
          <p:cNvSpPr/>
          <p:nvPr/>
        </p:nvSpPr>
        <p:spPr bwMode="auto">
          <a:xfrm flipH="1" flipV="1">
            <a:off x="1996577" y="2232547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6129B-D773-4699-B439-56C20F2358CE}"/>
              </a:ext>
            </a:extLst>
          </p:cNvPr>
          <p:cNvSpPr txBox="1"/>
          <p:nvPr/>
        </p:nvSpPr>
        <p:spPr>
          <a:xfrm flipH="1">
            <a:off x="4636509" y="3060565"/>
            <a:ext cx="293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1858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6B1242-F298-4107-B524-4AF5282CDC8D}"/>
              </a:ext>
            </a:extLst>
          </p:cNvPr>
          <p:cNvCxnSpPr/>
          <p:nvPr/>
        </p:nvCxnSpPr>
        <p:spPr>
          <a:xfrm>
            <a:off x="0" y="812800"/>
            <a:ext cx="10748682" cy="20918"/>
          </a:xfrm>
          <a:prstGeom prst="line">
            <a:avLst/>
          </a:prstGeom>
          <a:ln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7A48EF-5E1A-4848-A4D7-42AEDC5C657A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8303" y="1237060"/>
            <a:ext cx="4075367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rgbClr val="2EB457"/>
                </a:solidFill>
              </a:rPr>
              <a:t>Smart Farm  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웹 </a:t>
            </a:r>
            <a:r>
              <a:rPr lang="en-US" altLang="ko-KR" sz="1400" b="1" dirty="0">
                <a:latin typeface="+mj-ea"/>
                <a:ea typeface="+mj-ea"/>
              </a:rPr>
              <a:t>MES </a:t>
            </a:r>
            <a:r>
              <a:rPr lang="ko-KR" altLang="en-US" sz="1400" b="1" dirty="0">
                <a:latin typeface="+mj-ea"/>
                <a:ea typeface="+mj-ea"/>
              </a:rPr>
              <a:t>시스템</a:t>
            </a:r>
            <a:endParaRPr lang="en-US" altLang="ko-KR" sz="1400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2022.09 – </a:t>
            </a:r>
            <a:r>
              <a:rPr lang="en-US" altLang="ko-KR" sz="1400" b="1" dirty="0" smtClean="0">
                <a:latin typeface="+mj-ea"/>
                <a:ea typeface="+mj-ea"/>
              </a:rPr>
              <a:t>2022.10 ( </a:t>
            </a:r>
            <a:r>
              <a:rPr lang="ko-KR" altLang="en-US" sz="1400" b="1" dirty="0" smtClean="0">
                <a:latin typeface="+mj-ea"/>
                <a:ea typeface="+mj-ea"/>
              </a:rPr>
              <a:t>약 </a:t>
            </a:r>
            <a:r>
              <a:rPr lang="en-US" altLang="ko-KR" sz="1400" b="1" dirty="0" smtClean="0">
                <a:latin typeface="+mj-ea"/>
                <a:ea typeface="+mj-ea"/>
              </a:rPr>
              <a:t>3</a:t>
            </a:r>
            <a:r>
              <a:rPr lang="ko-KR" altLang="en-US" sz="1400" b="1" dirty="0" smtClean="0">
                <a:latin typeface="+mj-ea"/>
                <a:ea typeface="+mj-ea"/>
              </a:rPr>
              <a:t>주 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endParaRPr lang="en-US" altLang="ko-KR" sz="1400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개발 인원</a:t>
            </a:r>
            <a:r>
              <a:rPr lang="en-US" altLang="ko-KR" sz="1400" b="1" dirty="0">
                <a:latin typeface="+mj-ea"/>
                <a:ea typeface="+mj-ea"/>
              </a:rPr>
              <a:t>. 3</a:t>
            </a:r>
            <a:r>
              <a:rPr lang="ko-KR" altLang="en-US" sz="1400" b="1" dirty="0">
                <a:latin typeface="+mj-ea"/>
                <a:ea typeface="+mj-ea"/>
              </a:rPr>
              <a:t>명</a:t>
            </a:r>
            <a:endParaRPr lang="en-US" altLang="ko-KR" sz="1400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69858" y="1682723"/>
            <a:ext cx="4771606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b="1" dirty="0">
                <a:solidFill>
                  <a:srgbClr val="2EB457"/>
                </a:solidFill>
                <a:latin typeface="+mj-ea"/>
                <a:ea typeface="+mj-ea"/>
              </a:rPr>
              <a:t>개발 목적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600" dirty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WEB </a:t>
            </a:r>
            <a:r>
              <a:rPr lang="ko-KR" altLang="en-US" sz="1400" b="1" dirty="0">
                <a:latin typeface="+mj-ea"/>
                <a:ea typeface="+mj-ea"/>
              </a:rPr>
              <a:t>을 통해 온실의 온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습도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등의 환경을 모니터링 하여 재배하는 작물의 최적 생육환경을 </a:t>
            </a:r>
            <a:r>
              <a:rPr lang="en-US" altLang="ko-KR" sz="1400" b="1" dirty="0">
                <a:latin typeface="+mj-ea"/>
                <a:ea typeface="+mj-ea"/>
              </a:rPr>
              <a:t/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유지</a:t>
            </a:r>
            <a:r>
              <a:rPr lang="en-US" altLang="ko-KR" sz="1400" b="1" dirty="0">
                <a:latin typeface="+mj-ea"/>
                <a:ea typeface="+mj-ea"/>
              </a:rPr>
              <a:t>/ </a:t>
            </a:r>
            <a:r>
              <a:rPr lang="ko-KR" altLang="en-US" sz="1400" b="1" dirty="0">
                <a:latin typeface="+mj-ea"/>
                <a:ea typeface="+mj-ea"/>
              </a:rPr>
              <a:t>관리 할 수 있는 농장 관리 기능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br>
              <a:rPr lang="en-US" altLang="ko-KR" sz="1400" b="1" dirty="0">
                <a:latin typeface="+mj-ea"/>
                <a:ea typeface="+mj-ea"/>
              </a:rPr>
            </a:b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작물의 생육에 필요한 노동력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에너지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양분 등을 종전 보다 적게 투입하고도 생산성과 </a:t>
            </a:r>
            <a:r>
              <a:rPr lang="en-US" altLang="ko-KR" sz="1400" b="1" dirty="0">
                <a:latin typeface="+mj-ea"/>
                <a:ea typeface="+mj-ea"/>
              </a:rPr>
              <a:t/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품질 제고 향상이 가능하도록 개발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0"/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0"/>
            <a:r>
              <a:rPr lang="ko-KR" altLang="en-US" sz="1600" b="1" dirty="0">
                <a:solidFill>
                  <a:srgbClr val="2EB457"/>
                </a:solidFill>
                <a:latin typeface="+mj-ea"/>
                <a:ea typeface="+mj-ea"/>
              </a:rPr>
              <a:t>기대 효과</a:t>
            </a:r>
            <a:endParaRPr lang="en-US" altLang="ko-KR" sz="1600" b="1" dirty="0">
              <a:solidFill>
                <a:srgbClr val="2EB457"/>
              </a:solidFill>
              <a:latin typeface="+mj-ea"/>
              <a:ea typeface="+mj-ea"/>
            </a:endParaRPr>
          </a:p>
          <a:p>
            <a:pPr lvl="0"/>
            <a:endParaRPr lang="en-US" altLang="ko-KR" sz="1400" dirty="0">
              <a:latin typeface="+mj-ea"/>
              <a:ea typeface="+mj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실시간 모니터링을 통한 관리 효율 상승</a:t>
            </a:r>
            <a:endParaRPr lang="en-US" altLang="ko-KR" sz="1400" b="1" dirty="0">
              <a:latin typeface="+mj-ea"/>
              <a:ea typeface="+mj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RPA </a:t>
            </a:r>
            <a:r>
              <a:rPr lang="ko-KR" altLang="en-US" sz="1400" b="1" dirty="0">
                <a:latin typeface="+mj-ea"/>
                <a:ea typeface="+mj-ea"/>
              </a:rPr>
              <a:t>와의 연동을 통한 </a:t>
            </a:r>
            <a:r>
              <a:rPr lang="en-US" altLang="ko-KR" sz="1400" b="1" dirty="0">
                <a:latin typeface="+mj-ea"/>
                <a:ea typeface="+mj-ea"/>
              </a:rPr>
              <a:t>24</a:t>
            </a:r>
            <a:r>
              <a:rPr lang="ko-KR" altLang="en-US" sz="1400" b="1" dirty="0">
                <a:latin typeface="+mj-ea"/>
                <a:ea typeface="+mj-ea"/>
              </a:rPr>
              <a:t>시간 관리</a:t>
            </a:r>
            <a:r>
              <a:rPr lang="en-US" altLang="ko-KR" sz="1400" b="1" dirty="0">
                <a:latin typeface="+mj-ea"/>
                <a:ea typeface="+mj-ea"/>
              </a:rPr>
              <a:t>/ </a:t>
            </a:r>
            <a:r>
              <a:rPr lang="ko-KR" altLang="en-US" sz="1400" b="1" dirty="0">
                <a:latin typeface="+mj-ea"/>
                <a:ea typeface="+mj-ea"/>
              </a:rPr>
              <a:t>보고 기능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088303" y="3689876"/>
            <a:ext cx="4075367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rgbClr val="2EB457"/>
                </a:solidFill>
                <a:latin typeface="+mj-ea"/>
                <a:ea typeface="+mj-ea"/>
              </a:rPr>
              <a:t>역할</a:t>
            </a:r>
            <a:endParaRPr lang="en-US" altLang="ko-KR" sz="2000" b="1" dirty="0">
              <a:solidFill>
                <a:srgbClr val="2EB457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프로젝트 팀장</a:t>
            </a:r>
            <a:endParaRPr lang="en-US" altLang="ko-KR" sz="2400" b="1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DB </a:t>
            </a:r>
            <a:r>
              <a:rPr lang="ko-KR" altLang="en-US" sz="1200" b="1" dirty="0" smtClean="0">
                <a:latin typeface="+mj-ea"/>
                <a:ea typeface="+mj-ea"/>
              </a:rPr>
              <a:t>설계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Back-end </a:t>
            </a:r>
            <a:r>
              <a:rPr lang="ko-KR" altLang="en-US" sz="1200" b="1" dirty="0">
                <a:latin typeface="+mj-ea"/>
                <a:ea typeface="+mj-ea"/>
              </a:rPr>
              <a:t>전체 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, Front-end </a:t>
            </a:r>
            <a:r>
              <a:rPr lang="ko-KR" altLang="en-US" sz="1200" b="1" dirty="0">
                <a:latin typeface="+mj-ea"/>
                <a:ea typeface="+mj-ea"/>
              </a:rPr>
              <a:t>수정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 err="1" smtClean="0">
                <a:latin typeface="+mj-ea"/>
                <a:ea typeface="+mj-ea"/>
              </a:rPr>
              <a:t>Github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관리 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en-US" altLang="ko-KR" sz="1200" b="1" dirty="0" err="1" smtClean="0">
                <a:latin typeface="+mj-ea"/>
                <a:ea typeface="+mj-ea"/>
              </a:rPr>
              <a:t>SourceTree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endParaRPr lang="ko-KR" altLang="en-US" sz="1200" b="1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 err="1">
                <a:latin typeface="+mj-ea"/>
                <a:ea typeface="+mj-ea"/>
              </a:rPr>
              <a:t>MockUp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제작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프로그램 </a:t>
            </a:r>
            <a:r>
              <a:rPr lang="ko-KR" altLang="en-US" sz="1200" b="1" dirty="0">
                <a:latin typeface="+mj-ea"/>
                <a:ea typeface="+mj-ea"/>
              </a:rPr>
              <a:t>프로세스 </a:t>
            </a:r>
            <a:r>
              <a:rPr lang="ko-KR" altLang="en-US" sz="1200" b="1" dirty="0" smtClean="0">
                <a:latin typeface="+mj-ea"/>
                <a:ea typeface="+mj-ea"/>
              </a:rPr>
              <a:t>기획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AWS </a:t>
            </a:r>
            <a:r>
              <a:rPr lang="ko-KR" altLang="en-US" sz="1200" b="1" dirty="0" smtClean="0">
                <a:latin typeface="+mj-ea"/>
                <a:ea typeface="+mj-ea"/>
              </a:rPr>
              <a:t>배포 지원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Python </a:t>
            </a:r>
            <a:r>
              <a:rPr lang="ko-KR" altLang="en-US" sz="1200" b="1" dirty="0" smtClean="0">
                <a:latin typeface="+mj-ea"/>
                <a:ea typeface="+mj-ea"/>
              </a:rPr>
              <a:t>선형회귀분석을 통한 예측 모델링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endParaRPr lang="ko-KR" altLang="en-US" sz="1200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99702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PROJECT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2359D-CD46-2FBF-B154-1F3E33D234E1}"/>
              </a:ext>
            </a:extLst>
          </p:cNvPr>
          <p:cNvCxnSpPr>
            <a:cxnSpLocks/>
          </p:cNvCxnSpPr>
          <p:nvPr/>
        </p:nvCxnSpPr>
        <p:spPr>
          <a:xfrm>
            <a:off x="1171303" y="1949270"/>
            <a:ext cx="3409406" cy="0"/>
          </a:xfrm>
          <a:prstGeom prst="line">
            <a:avLst/>
          </a:prstGeom>
          <a:ln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80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45912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</a:rPr>
              <a:t>Process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1" y="1871831"/>
            <a:ext cx="1366221" cy="613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PIP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250950" y="1813563"/>
            <a:ext cx="1597458" cy="1862566"/>
            <a:chOff x="2877711" y="1871831"/>
            <a:chExt cx="1597458" cy="1862566"/>
          </a:xfrm>
        </p:grpSpPr>
        <p:grpSp>
          <p:nvGrpSpPr>
            <p:cNvPr id="19" name="그룹 18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332905" y="2827016"/>
            <a:ext cx="787395" cy="31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PIP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등록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99328" y="4108969"/>
            <a:ext cx="19928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PIP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배치한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TRAY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92" name="TextBox 891"/>
          <p:cNvSpPr txBox="1"/>
          <p:nvPr/>
        </p:nvSpPr>
        <p:spPr>
          <a:xfrm>
            <a:off x="7362202" y="5670379"/>
            <a:ext cx="317266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TRAY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배치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따라 흐르며 생장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생육기간을 마치면 불량률 검사 후 수확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4462212" y="3397050"/>
            <a:ext cx="3499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6200000">
            <a:off x="6991020" y="868241"/>
            <a:ext cx="0" cy="155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16200000">
            <a:off x="6037191" y="3397050"/>
            <a:ext cx="3499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>
            <a:off x="7594563" y="3397050"/>
            <a:ext cx="3499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8565999" y="4367959"/>
            <a:ext cx="0" cy="155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 rot="16200000">
            <a:off x="5819962" y="3778788"/>
            <a:ext cx="802471" cy="969005"/>
            <a:chOff x="2877711" y="1871831"/>
            <a:chExt cx="1597458" cy="1862566"/>
          </a:xfrm>
        </p:grpSpPr>
        <p:grpSp>
          <p:nvGrpSpPr>
            <p:cNvPr id="73" name="그룹 72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2" name="그룹 161"/>
          <p:cNvGrpSpPr/>
          <p:nvPr/>
        </p:nvGrpSpPr>
        <p:grpSpPr>
          <a:xfrm rot="16200000">
            <a:off x="5819962" y="2206072"/>
            <a:ext cx="802471" cy="969005"/>
            <a:chOff x="2877711" y="1871831"/>
            <a:chExt cx="1597458" cy="1862566"/>
          </a:xfrm>
        </p:grpSpPr>
        <p:grpSp>
          <p:nvGrpSpPr>
            <p:cNvPr id="163" name="그룹 162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197" name="모서리가 둥근 직사각형 19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177" name="모서리가 둥근 직사각형 17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167" name="모서리가 둥근 직사각형 16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42" name="그룹 341"/>
          <p:cNvGrpSpPr/>
          <p:nvPr/>
        </p:nvGrpSpPr>
        <p:grpSpPr>
          <a:xfrm rot="16200000">
            <a:off x="7388299" y="3778788"/>
            <a:ext cx="802471" cy="969005"/>
            <a:chOff x="2877711" y="1871831"/>
            <a:chExt cx="1597458" cy="1862566"/>
          </a:xfrm>
        </p:grpSpPr>
        <p:grpSp>
          <p:nvGrpSpPr>
            <p:cNvPr id="343" name="그룹 342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377" name="모서리가 둥근 직사각형 37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8" name="모서리가 둥근 직사각형 37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9" name="모서리가 둥근 직사각형 37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0" name="모서리가 둥근 직사각형 37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1" name="모서리가 둥근 직사각형 38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3" name="모서리가 둥근 직사각형 38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4" name="모서리가 둥근 직사각형 38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6" name="모서리가 둥근 직사각형 38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367" name="모서리가 둥근 직사각형 36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모서리가 둥근 직사각형 36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모서리가 둥근 직사각형 36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0" name="모서리가 둥근 직사각형 36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3" name="모서리가 둥근 직사각형 37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4" name="모서리가 둥근 직사각형 37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5" name="모서리가 둥근 직사각형 37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6" name="모서리가 둥근 직사각형 37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5" name="그룹 344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357" name="모서리가 둥근 직사각형 35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8" name="모서리가 둥근 직사각형 35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9" name="모서리가 둥근 직사각형 35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0" name="모서리가 둥근 직사각형 35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1" name="모서리가 둥근 직사각형 36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3" name="모서리가 둥근 직사각형 36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4" name="모서리가 둥근 직사각형 36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5" name="모서리가 둥근 직사각형 36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6" name="모서리가 둥근 직사각형 36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347" name="모서리가 둥근 직사각형 34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8" name="모서리가 둥근 직사각형 34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9" name="모서리가 둥근 직사각형 34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모서리가 둥근 직사각형 34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1" name="모서리가 둥근 직사각형 35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3" name="모서리가 둥근 직사각형 35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4" name="모서리가 둥근 직사각형 35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5" name="모서리가 둥근 직사각형 35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6" name="모서리가 둥근 직사각형 35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87" name="그룹 386"/>
          <p:cNvGrpSpPr/>
          <p:nvPr/>
        </p:nvGrpSpPr>
        <p:grpSpPr>
          <a:xfrm rot="16200000">
            <a:off x="7388299" y="2206072"/>
            <a:ext cx="802471" cy="969005"/>
            <a:chOff x="2877711" y="1871831"/>
            <a:chExt cx="1597458" cy="1862566"/>
          </a:xfrm>
        </p:grpSpPr>
        <p:grpSp>
          <p:nvGrpSpPr>
            <p:cNvPr id="388" name="그룹 387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422" name="모서리가 둥근 직사각형 42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3" name="모서리가 둥근 직사각형 42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4" name="모서리가 둥근 직사각형 42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5" name="모서리가 둥근 직사각형 42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6" name="모서리가 둥근 직사각형 42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7" name="모서리가 둥근 직사각형 42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8" name="모서리가 둥근 직사각형 42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9" name="모서리가 둥근 직사각형 42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0" name="모서리가 둥근 직사각형 42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1" name="모서리가 둥근 직사각형 43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412" name="모서리가 둥근 직사각형 41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3" name="모서리가 둥근 직사각형 41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4" name="모서리가 둥근 직사각형 41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5" name="모서리가 둥근 직사각형 41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6" name="모서리가 둥근 직사각형 41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7" name="모서리가 둥근 직사각형 41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8" name="모서리가 둥근 직사각형 41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9" name="모서리가 둥근 직사각형 41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0" name="모서리가 둥근 직사각형 41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1" name="모서리가 둥근 직사각형 42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0" name="그룹 389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4" name="모서리가 둥근 직사각형 40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5" name="모서리가 둥근 직사각형 40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6" name="모서리가 둥근 직사각형 40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7" name="모서리가 둥근 직사각형 40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모서리가 둥근 직사각형 40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9" name="모서리가 둥근 직사각형 40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0" name="모서리가 둥근 직사각형 40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1" name="모서리가 둥근 직사각형 41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1" name="그룹 390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392" name="모서리가 둥근 직사각형 39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3" name="모서리가 둥근 직사각형 39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4" name="모서리가 둥근 직사각형 39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5" name="모서리가 둥근 직사각형 39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6" name="모서리가 둥근 직사각형 39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7" name="모서리가 둥근 직사각형 39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8" name="모서리가 둥근 직사각형 39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9" name="모서리가 둥근 직사각형 39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0" name="모서리가 둥근 직사각형 39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1" name="모서리가 둥근 직사각형 40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32" name="그룹 431"/>
          <p:cNvGrpSpPr/>
          <p:nvPr/>
        </p:nvGrpSpPr>
        <p:grpSpPr>
          <a:xfrm rot="16200000">
            <a:off x="8950939" y="3778788"/>
            <a:ext cx="802471" cy="969005"/>
            <a:chOff x="2877711" y="1871831"/>
            <a:chExt cx="1597458" cy="1862566"/>
          </a:xfrm>
        </p:grpSpPr>
        <p:grpSp>
          <p:nvGrpSpPr>
            <p:cNvPr id="433" name="그룹 432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467" name="모서리가 둥근 직사각형 46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8" name="모서리가 둥근 직사각형 46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9" name="모서리가 둥근 직사각형 46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0" name="모서리가 둥근 직사각형 46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1" name="모서리가 둥근 직사각형 47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2" name="모서리가 둥근 직사각형 47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3" name="모서리가 둥근 직사각형 47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4" name="모서리가 둥근 직사각형 47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5" name="모서리가 둥근 직사각형 47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6" name="모서리가 둥근 직사각형 47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4" name="그룹 433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457" name="모서리가 둥근 직사각형 45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8" name="모서리가 둥근 직사각형 45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9" name="모서리가 둥근 직사각형 45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0" name="모서리가 둥근 직사각형 45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1" name="모서리가 둥근 직사각형 46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2" name="모서리가 둥근 직사각형 46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3" name="모서리가 둥근 직사각형 46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4" name="모서리가 둥근 직사각형 46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5" name="모서리가 둥근 직사각형 46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6" name="모서리가 둥근 직사각형 46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5" name="그룹 434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447" name="모서리가 둥근 직사각형 44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8" name="모서리가 둥근 직사각형 44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9" name="모서리가 둥근 직사각형 44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0" name="모서리가 둥근 직사각형 44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1" name="모서리가 둥근 직사각형 45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2" name="모서리가 둥근 직사각형 45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3" name="모서리가 둥근 직사각형 45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4" name="모서리가 둥근 직사각형 45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5" name="모서리가 둥근 직사각형 45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6" name="모서리가 둥근 직사각형 45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6" name="그룹 435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9" name="모서리가 둥근 직사각형 438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0" name="모서리가 둥근 직사각형 439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1" name="모서리가 둥근 직사각형 440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2" name="모서리가 둥근 직사각형 441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3" name="모서리가 둥근 직사각형 442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4" name="모서리가 둥근 직사각형 443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5" name="모서리가 둥근 직사각형 444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6" name="모서리가 둥근 직사각형 445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77" name="그룹 476"/>
          <p:cNvGrpSpPr/>
          <p:nvPr/>
        </p:nvGrpSpPr>
        <p:grpSpPr>
          <a:xfrm rot="16200000">
            <a:off x="8950939" y="2206072"/>
            <a:ext cx="802471" cy="969005"/>
            <a:chOff x="2877711" y="1871831"/>
            <a:chExt cx="1597458" cy="1862566"/>
          </a:xfrm>
        </p:grpSpPr>
        <p:grpSp>
          <p:nvGrpSpPr>
            <p:cNvPr id="478" name="그룹 477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512" name="모서리가 둥근 직사각형 51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3" name="모서리가 둥근 직사각형 51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4" name="모서리가 둥근 직사각형 51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5" name="모서리가 둥근 직사각형 51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모서리가 둥근 직사각형 51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모서리가 둥근 직사각형 51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모서리가 둥근 직사각형 51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모서리가 둥근 직사각형 51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0" name="모서리가 둥근 직사각형 51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1" name="모서리가 둥근 직사각형 52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502" name="모서리가 둥근 직사각형 50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3" name="모서리가 둥근 직사각형 50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4" name="모서리가 둥근 직사각형 50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5" name="모서리가 둥근 직사각형 50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6" name="모서리가 둥근 직사각형 50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7" name="모서리가 둥근 직사각형 50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8" name="모서리가 둥근 직사각형 50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9" name="모서리가 둥근 직사각형 50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모서리가 둥근 직사각형 50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1" name="모서리가 둥근 직사각형 51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80" name="그룹 479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492" name="모서리가 둥근 직사각형 49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3" name="모서리가 둥근 직사각형 49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4" name="모서리가 둥근 직사각형 49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5" name="모서리가 둥근 직사각형 49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6" name="모서리가 둥근 직사각형 49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7" name="모서리가 둥근 직사각형 49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8" name="모서리가 둥근 직사각형 49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9" name="모서리가 둥근 직사각형 49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0" name="모서리가 둥근 직사각형 49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1" name="모서리가 둥근 직사각형 50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81" name="그룹 480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482" name="모서리가 둥근 직사각형 481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4" name="모서리가 둥근 직사각형 483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6" name="모서리가 둥근 직사각형 485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8" name="모서리가 둥근 직사각형 487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모서리가 둥근 직사각형 488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0" name="모서리가 둥근 직사각형 489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1" name="모서리가 둥근 직사각형 490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799" name="직선 연결선 798"/>
          <p:cNvCxnSpPr/>
          <p:nvPr/>
        </p:nvCxnSpPr>
        <p:spPr>
          <a:xfrm rot="16200000">
            <a:off x="10134283" y="868126"/>
            <a:ext cx="0" cy="155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 rot="16200000">
            <a:off x="9180454" y="3396935"/>
            <a:ext cx="3499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그룹 800"/>
          <p:cNvGrpSpPr/>
          <p:nvPr/>
        </p:nvGrpSpPr>
        <p:grpSpPr>
          <a:xfrm rot="16200000">
            <a:off x="10531562" y="3778673"/>
            <a:ext cx="802471" cy="969005"/>
            <a:chOff x="2877711" y="1871831"/>
            <a:chExt cx="1597458" cy="1862566"/>
          </a:xfrm>
        </p:grpSpPr>
        <p:grpSp>
          <p:nvGrpSpPr>
            <p:cNvPr id="802" name="그룹 801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836" name="모서리가 둥근 직사각형 835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7" name="모서리가 둥근 직사각형 836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8" name="모서리가 둥근 직사각형 837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9" name="모서리가 둥근 직사각형 838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0" name="모서리가 둥근 직사각형 839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1" name="모서리가 둥근 직사각형 840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2" name="모서리가 둥근 직사각형 841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3" name="모서리가 둥근 직사각형 842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4" name="모서리가 둥근 직사각형 843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5" name="모서리가 둥근 직사각형 844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03" name="그룹 802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826" name="모서리가 둥근 직사각형 825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7" name="모서리가 둥근 직사각형 826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8" name="모서리가 둥근 직사각형 827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9" name="모서리가 둥근 직사각형 828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0" name="모서리가 둥근 직사각형 829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1" name="모서리가 둥근 직사각형 830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2" name="모서리가 둥근 직사각형 831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3" name="모서리가 둥근 직사각형 832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4" name="모서리가 둥근 직사각형 833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5" name="모서리가 둥근 직사각형 834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04" name="그룹 803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816" name="모서리가 둥근 직사각형 815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7" name="모서리가 둥근 직사각형 816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8" name="모서리가 둥근 직사각형 817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9" name="모서리가 둥근 직사각형 818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0" name="모서리가 둥근 직사각형 819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1" name="모서리가 둥근 직사각형 820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2" name="모서리가 둥근 직사각형 821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3" name="모서리가 둥근 직사각형 822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4" name="모서리가 둥근 직사각형 823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5" name="모서리가 둥근 직사각형 824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05" name="그룹 804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806" name="모서리가 둥근 직사각형 805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7" name="모서리가 둥근 직사각형 806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8" name="모서리가 둥근 직사각형 807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9" name="모서리가 둥근 직사각형 808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0" name="모서리가 둥근 직사각형 809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1" name="모서리가 둥근 직사각형 810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2" name="모서리가 둥근 직사각형 811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3" name="모서리가 둥근 직사각형 812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4" name="모서리가 둥근 직사각형 813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5" name="모서리가 둥근 직사각형 814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46" name="그룹 845"/>
          <p:cNvGrpSpPr/>
          <p:nvPr/>
        </p:nvGrpSpPr>
        <p:grpSpPr>
          <a:xfrm rot="16200000">
            <a:off x="10531562" y="2205957"/>
            <a:ext cx="802471" cy="969005"/>
            <a:chOff x="2877711" y="1871831"/>
            <a:chExt cx="1597458" cy="1862566"/>
          </a:xfrm>
        </p:grpSpPr>
        <p:grpSp>
          <p:nvGrpSpPr>
            <p:cNvPr id="847" name="그룹 846"/>
            <p:cNvGrpSpPr/>
            <p:nvPr/>
          </p:nvGrpSpPr>
          <p:grpSpPr>
            <a:xfrm>
              <a:off x="2877711" y="1871831"/>
              <a:ext cx="773170" cy="903642"/>
              <a:chOff x="2834681" y="1871831"/>
              <a:chExt cx="3442448" cy="4023359"/>
            </a:xfrm>
          </p:grpSpPr>
          <p:sp>
            <p:nvSpPr>
              <p:cNvPr id="881" name="모서리가 둥근 직사각형 880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2" name="모서리가 둥근 직사각형 881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3" name="모서리가 둥근 직사각형 882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4" name="모서리가 둥근 직사각형 883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5" name="모서리가 둥근 직사각형 884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6" name="모서리가 둥근 직사각형 885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7" name="모서리가 둥근 직사각형 886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8" name="모서리가 둥근 직사각형 887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9" name="모서리가 둥근 직사각형 888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0" name="모서리가 둥근 직사각형 889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48" name="그룹 847"/>
            <p:cNvGrpSpPr/>
            <p:nvPr/>
          </p:nvGrpSpPr>
          <p:grpSpPr>
            <a:xfrm>
              <a:off x="3701999" y="1871831"/>
              <a:ext cx="773170" cy="903642"/>
              <a:chOff x="2834681" y="1871831"/>
              <a:chExt cx="3442448" cy="4023359"/>
            </a:xfrm>
          </p:grpSpPr>
          <p:sp>
            <p:nvSpPr>
              <p:cNvPr id="871" name="모서리가 둥근 직사각형 870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2" name="모서리가 둥근 직사각형 871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3" name="모서리가 둥근 직사각형 872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4" name="모서리가 둥근 직사각형 873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5" name="모서리가 둥근 직사각형 874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6" name="모서리가 둥근 직사각형 875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7" name="모서리가 둥근 직사각형 876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8" name="모서리가 둥근 직사각형 877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9" name="모서리가 둥근 직사각형 878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0" name="모서리가 둥근 직사각형 879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49" name="그룹 848"/>
            <p:cNvGrpSpPr/>
            <p:nvPr/>
          </p:nvGrpSpPr>
          <p:grpSpPr>
            <a:xfrm>
              <a:off x="2877711" y="2827016"/>
              <a:ext cx="773170" cy="903642"/>
              <a:chOff x="2834681" y="1871831"/>
              <a:chExt cx="3442448" cy="4023359"/>
            </a:xfrm>
          </p:grpSpPr>
          <p:sp>
            <p:nvSpPr>
              <p:cNvPr id="861" name="모서리가 둥근 직사각형 860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2" name="모서리가 둥근 직사각형 861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3" name="모서리가 둥근 직사각형 862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4" name="모서리가 둥근 직사각형 863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5" name="모서리가 둥근 직사각형 864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6" name="모서리가 둥근 직사각형 865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7" name="모서리가 둥근 직사각형 866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8" name="모서리가 둥근 직사각형 867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9" name="모서리가 둥근 직사각형 868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0" name="모서리가 둥근 직사각형 869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50" name="그룹 849"/>
            <p:cNvGrpSpPr/>
            <p:nvPr/>
          </p:nvGrpSpPr>
          <p:grpSpPr>
            <a:xfrm>
              <a:off x="3701999" y="2830755"/>
              <a:ext cx="773170" cy="903642"/>
              <a:chOff x="2834681" y="1871831"/>
              <a:chExt cx="3442448" cy="4023359"/>
            </a:xfrm>
          </p:grpSpPr>
          <p:sp>
            <p:nvSpPr>
              <p:cNvPr id="851" name="모서리가 둥근 직사각형 850"/>
              <p:cNvSpPr/>
              <p:nvPr/>
            </p:nvSpPr>
            <p:spPr>
              <a:xfrm>
                <a:off x="2834681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2" name="모서리가 둥근 직사각형 851"/>
              <p:cNvSpPr/>
              <p:nvPr/>
            </p:nvSpPr>
            <p:spPr>
              <a:xfrm>
                <a:off x="4598936" y="1871831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3" name="모서리가 둥근 직사각형 852"/>
              <p:cNvSpPr/>
              <p:nvPr/>
            </p:nvSpPr>
            <p:spPr>
              <a:xfrm>
                <a:off x="2834681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4" name="모서리가 둥근 직사각형 853"/>
              <p:cNvSpPr/>
              <p:nvPr/>
            </p:nvSpPr>
            <p:spPr>
              <a:xfrm>
                <a:off x="4598936" y="2689412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5" name="모서리가 둥근 직사각형 854"/>
              <p:cNvSpPr/>
              <p:nvPr/>
            </p:nvSpPr>
            <p:spPr>
              <a:xfrm>
                <a:off x="2834681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6" name="모서리가 둥근 직사각형 855"/>
              <p:cNvSpPr/>
              <p:nvPr/>
            </p:nvSpPr>
            <p:spPr>
              <a:xfrm>
                <a:off x="4598936" y="3506993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7" name="모서리가 둥근 직사각형 856"/>
              <p:cNvSpPr/>
              <p:nvPr/>
            </p:nvSpPr>
            <p:spPr>
              <a:xfrm>
                <a:off x="2834681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8" name="모서리가 둥근 직사각형 857"/>
              <p:cNvSpPr/>
              <p:nvPr/>
            </p:nvSpPr>
            <p:spPr>
              <a:xfrm>
                <a:off x="4598936" y="4324574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9" name="모서리가 둥근 직사각형 858"/>
              <p:cNvSpPr/>
              <p:nvPr/>
            </p:nvSpPr>
            <p:spPr>
              <a:xfrm>
                <a:off x="2834681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0" name="모서리가 둥근 직사각형 859"/>
              <p:cNvSpPr/>
              <p:nvPr/>
            </p:nvSpPr>
            <p:spPr>
              <a:xfrm>
                <a:off x="4598936" y="5142155"/>
                <a:ext cx="1678193" cy="7530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69" name="그룹 1268"/>
          <p:cNvGrpSpPr/>
          <p:nvPr/>
        </p:nvGrpSpPr>
        <p:grpSpPr>
          <a:xfrm>
            <a:off x="6775846" y="1469243"/>
            <a:ext cx="358454" cy="328815"/>
            <a:chOff x="5920436" y="1243778"/>
            <a:chExt cx="403985" cy="498774"/>
          </a:xfrm>
        </p:grpSpPr>
        <p:sp>
          <p:nvSpPr>
            <p:cNvPr id="899" name="갈매기형 수장 898"/>
            <p:cNvSpPr/>
            <p:nvPr/>
          </p:nvSpPr>
          <p:spPr>
            <a:xfrm>
              <a:off x="5920436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0" name="갈매기형 수장 899"/>
            <p:cNvSpPr/>
            <p:nvPr/>
          </p:nvSpPr>
          <p:spPr>
            <a:xfrm>
              <a:off x="6084975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0" name="그룹 1269"/>
          <p:cNvGrpSpPr/>
          <p:nvPr/>
        </p:nvGrpSpPr>
        <p:grpSpPr>
          <a:xfrm rot="16200000">
            <a:off x="6047770" y="3274367"/>
            <a:ext cx="346114" cy="340539"/>
            <a:chOff x="5920436" y="1243778"/>
            <a:chExt cx="403985" cy="498774"/>
          </a:xfrm>
        </p:grpSpPr>
        <p:sp>
          <p:nvSpPr>
            <p:cNvPr id="1271" name="갈매기형 수장 1270"/>
            <p:cNvSpPr/>
            <p:nvPr/>
          </p:nvSpPr>
          <p:spPr>
            <a:xfrm>
              <a:off x="5920436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2" name="갈매기형 수장 1271"/>
            <p:cNvSpPr/>
            <p:nvPr/>
          </p:nvSpPr>
          <p:spPr>
            <a:xfrm>
              <a:off x="6084975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3" name="그룹 1272"/>
          <p:cNvGrpSpPr/>
          <p:nvPr/>
        </p:nvGrpSpPr>
        <p:grpSpPr>
          <a:xfrm rot="5400000">
            <a:off x="10754952" y="3271819"/>
            <a:ext cx="346114" cy="340539"/>
            <a:chOff x="5920436" y="1243778"/>
            <a:chExt cx="403985" cy="498774"/>
          </a:xfrm>
        </p:grpSpPr>
        <p:sp>
          <p:nvSpPr>
            <p:cNvPr id="1274" name="갈매기형 수장 1273"/>
            <p:cNvSpPr/>
            <p:nvPr/>
          </p:nvSpPr>
          <p:spPr>
            <a:xfrm>
              <a:off x="5920436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5" name="갈매기형 수장 1274"/>
            <p:cNvSpPr/>
            <p:nvPr/>
          </p:nvSpPr>
          <p:spPr>
            <a:xfrm>
              <a:off x="6084975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6" name="그룹 1275"/>
          <p:cNvGrpSpPr/>
          <p:nvPr/>
        </p:nvGrpSpPr>
        <p:grpSpPr>
          <a:xfrm>
            <a:off x="8343906" y="4992486"/>
            <a:ext cx="358454" cy="328815"/>
            <a:chOff x="5920436" y="1243778"/>
            <a:chExt cx="403985" cy="498774"/>
          </a:xfrm>
        </p:grpSpPr>
        <p:sp>
          <p:nvSpPr>
            <p:cNvPr id="1277" name="갈매기형 수장 1276"/>
            <p:cNvSpPr/>
            <p:nvPr/>
          </p:nvSpPr>
          <p:spPr>
            <a:xfrm>
              <a:off x="5920436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8" name="갈매기형 수장 1277"/>
            <p:cNvSpPr/>
            <p:nvPr/>
          </p:nvSpPr>
          <p:spPr>
            <a:xfrm>
              <a:off x="6084975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9" name="그룹 1278"/>
          <p:cNvGrpSpPr/>
          <p:nvPr/>
        </p:nvGrpSpPr>
        <p:grpSpPr>
          <a:xfrm>
            <a:off x="9939220" y="1484748"/>
            <a:ext cx="358454" cy="328815"/>
            <a:chOff x="5920436" y="1243778"/>
            <a:chExt cx="403985" cy="498774"/>
          </a:xfrm>
        </p:grpSpPr>
        <p:sp>
          <p:nvSpPr>
            <p:cNvPr id="1280" name="갈매기형 수장 1279"/>
            <p:cNvSpPr/>
            <p:nvPr/>
          </p:nvSpPr>
          <p:spPr>
            <a:xfrm>
              <a:off x="5920436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1" name="갈매기형 수장 1280"/>
            <p:cNvSpPr/>
            <p:nvPr/>
          </p:nvSpPr>
          <p:spPr>
            <a:xfrm>
              <a:off x="6084975" y="1243778"/>
              <a:ext cx="239446" cy="498774"/>
            </a:xfrm>
            <a:prstGeom prst="chevron">
              <a:avLst/>
            </a:prstGeom>
            <a:solidFill>
              <a:srgbClr val="F00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29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2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29375" y="1646518"/>
            <a:ext cx="3261361" cy="2152975"/>
            <a:chOff x="813043" y="1409609"/>
            <a:chExt cx="3261361" cy="21529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77ACBF-B804-4260-9606-5C5C9F2EEA5E}"/>
                </a:ext>
              </a:extLst>
            </p:cNvPr>
            <p:cNvSpPr txBox="1"/>
            <p:nvPr/>
          </p:nvSpPr>
          <p:spPr>
            <a:xfrm>
              <a:off x="813043" y="2362255"/>
              <a:ext cx="3261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Python, Bootstrap, </a:t>
              </a:r>
            </a:p>
            <a:p>
              <a:r>
                <a:rPr lang="en-US" altLang="ko-KR" dirty="0">
                  <a:latin typeface="+mj-lt"/>
                </a:rPr>
                <a:t>Java, JSP, HTML, </a:t>
              </a:r>
            </a:p>
            <a:p>
              <a:r>
                <a:rPr lang="en-US" altLang="ko-KR" dirty="0">
                  <a:latin typeface="+mj-lt"/>
                </a:rPr>
                <a:t>JavaScript, CSS, Spring, </a:t>
              </a:r>
            </a:p>
            <a:p>
              <a:r>
                <a:rPr lang="en-US" altLang="ko-KR" dirty="0">
                  <a:latin typeface="+mj-lt"/>
                </a:rPr>
                <a:t>jQuery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E6CDA6-05D2-4F21-BB02-DBB2C815FFEA}"/>
                </a:ext>
              </a:extLst>
            </p:cNvPr>
            <p:cNvSpPr txBox="1"/>
            <p:nvPr/>
          </p:nvSpPr>
          <p:spPr>
            <a:xfrm>
              <a:off x="1416755" y="1409609"/>
              <a:ext cx="1964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lt"/>
                  <a:ea typeface="+mj-ea"/>
                </a:rPr>
                <a:t>Language</a:t>
              </a:r>
              <a:endParaRPr lang="ko-KR" altLang="en-US" sz="3200" b="1" spc="-150" dirty="0">
                <a:solidFill>
                  <a:srgbClr val="2EB457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83474" y="4301128"/>
            <a:ext cx="3261361" cy="1321978"/>
            <a:chOff x="3881213" y="1409609"/>
            <a:chExt cx="3261361" cy="1321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9CB04E-1C06-4D25-96DF-C95E285F4683}"/>
                </a:ext>
              </a:extLst>
            </p:cNvPr>
            <p:cNvSpPr txBox="1"/>
            <p:nvPr/>
          </p:nvSpPr>
          <p:spPr>
            <a:xfrm>
              <a:off x="3881213" y="2362255"/>
              <a:ext cx="3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MariaDB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,SQL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06ADEE-F1E7-4D9B-B8DA-FEA62F132B1F}"/>
                </a:ext>
              </a:extLst>
            </p:cNvPr>
            <p:cNvSpPr txBox="1"/>
            <p:nvPr/>
          </p:nvSpPr>
          <p:spPr>
            <a:xfrm>
              <a:off x="5142242" y="1409609"/>
              <a:ext cx="7393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lt"/>
                  <a:ea typeface="+mj-ea"/>
                </a:rPr>
                <a:t>DB</a:t>
              </a:r>
              <a:endParaRPr lang="ko-KR" altLang="en-US" sz="3200" b="1" spc="-150" dirty="0">
                <a:solidFill>
                  <a:srgbClr val="2EB457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00797" y="1646518"/>
            <a:ext cx="3261361" cy="1321977"/>
            <a:chOff x="7361910" y="1409609"/>
            <a:chExt cx="3261361" cy="13219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337571-4B13-49D7-88F7-A508B4B70469}"/>
                </a:ext>
              </a:extLst>
            </p:cNvPr>
            <p:cNvSpPr txBox="1"/>
            <p:nvPr/>
          </p:nvSpPr>
          <p:spPr>
            <a:xfrm>
              <a:off x="7361910" y="2362254"/>
              <a:ext cx="3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Git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, 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en-US" altLang="ko-KR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SourseTree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, 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en-US" altLang="ko-KR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NaviCat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, 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6BCBE-94F9-44AC-8F02-CB70BB732F8D}"/>
                </a:ext>
              </a:extLst>
            </p:cNvPr>
            <p:cNvSpPr txBox="1"/>
            <p:nvPr/>
          </p:nvSpPr>
          <p:spPr>
            <a:xfrm>
              <a:off x="8378514" y="1409609"/>
              <a:ext cx="941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lt"/>
                  <a:ea typeface="+mj-ea"/>
                </a:rPr>
                <a:t>Tool</a:t>
              </a:r>
              <a:endParaRPr lang="ko-KR" altLang="en-US" b="1" spc="-150" dirty="0">
                <a:solidFill>
                  <a:srgbClr val="2EB457"/>
                </a:solidFill>
                <a:latin typeface="+mj-lt"/>
                <a:ea typeface="+mj-ea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6B1242-F298-4107-B524-4AF5282CDC8D}"/>
              </a:ext>
            </a:extLst>
          </p:cNvPr>
          <p:cNvCxnSpPr/>
          <p:nvPr/>
        </p:nvCxnSpPr>
        <p:spPr>
          <a:xfrm>
            <a:off x="0" y="812800"/>
            <a:ext cx="10748682" cy="20918"/>
          </a:xfrm>
          <a:prstGeom prst="line">
            <a:avLst/>
          </a:prstGeom>
          <a:ln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>
            <a:cxnSpLocks/>
          </p:cNvCxnSpPr>
          <p:nvPr/>
        </p:nvCxnSpPr>
        <p:spPr>
          <a:xfrm>
            <a:off x="3927566" y="2372008"/>
            <a:ext cx="1428206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/>
          <p:nvPr/>
        </p:nvCxnSpPr>
        <p:spPr>
          <a:xfrm>
            <a:off x="4329313" y="4879877"/>
            <a:ext cx="618647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/>
          <p:nvPr/>
        </p:nvCxnSpPr>
        <p:spPr>
          <a:xfrm>
            <a:off x="7378718" y="2372008"/>
            <a:ext cx="618647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99702"/>
            <a:ext cx="3223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</a:rPr>
              <a:t>TechStack</a:t>
            </a:r>
            <a:endParaRPr lang="en-US" altLang="ko-KR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2383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02B1CD-0372-158A-65CE-ADFD6E07572C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E7FAE-742A-9B9F-7748-E953B1BFE886}"/>
              </a:ext>
            </a:extLst>
          </p:cNvPr>
          <p:cNvSpPr txBox="1"/>
          <p:nvPr/>
        </p:nvSpPr>
        <p:spPr>
          <a:xfrm>
            <a:off x="0" y="545912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</a:rPr>
              <a:t>FlowChart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2535ECF-9E7E-74B8-D3FE-C5EEECBF36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7927" y="1336720"/>
            <a:ext cx="10396146" cy="5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7A48EF-5E1A-4848-A4D7-42AEDC5C657A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0365" y="101796"/>
            <a:ext cx="11739621" cy="6324912"/>
            <a:chOff x="230365" y="101796"/>
            <a:chExt cx="11739621" cy="6324912"/>
          </a:xfrm>
        </p:grpSpPr>
        <p:sp>
          <p:nvSpPr>
            <p:cNvPr id="3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30365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아이디어구상</a:t>
              </a:r>
            </a:p>
          </p:txBody>
        </p:sp>
        <p:sp>
          <p:nvSpPr>
            <p:cNvPr id="3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749556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프로젝트계획</a:t>
              </a:r>
            </a:p>
          </p:txBody>
        </p:sp>
        <p:sp>
          <p:nvSpPr>
            <p:cNvPr id="3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462444" y="1005659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및 테스트</a:t>
              </a:r>
            </a:p>
          </p:txBody>
        </p:sp>
        <p:sp>
          <p:nvSpPr>
            <p:cNvPr id="37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9989986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프로젝트종료</a:t>
              </a:r>
            </a:p>
          </p:txBody>
        </p:sp>
        <p:sp>
          <p:nvSpPr>
            <p:cNvPr id="3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06000" y="101796"/>
              <a:ext cx="1980000" cy="684000"/>
            </a:xfrm>
            <a:prstGeom prst="snip1Rect">
              <a:avLst/>
            </a:prstGeom>
            <a:solidFill>
              <a:srgbClr val="66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SmartFarm</a:t>
              </a:r>
              <a:endPara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06000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설계</a:t>
              </a:r>
            </a:p>
          </p:txBody>
        </p:sp>
        <p:sp>
          <p:nvSpPr>
            <p:cNvPr id="40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389833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사전준비</a:t>
              </a:r>
            </a:p>
          </p:txBody>
        </p:sp>
        <p:sp>
          <p:nvSpPr>
            <p:cNvPr id="41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297031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역할분담</a:t>
              </a:r>
            </a:p>
          </p:txBody>
        </p:sp>
        <p:sp>
          <p:nvSpPr>
            <p:cNvPr id="42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2054742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주제선정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208810" y="3873742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 노트 작성</a:t>
              </a:r>
            </a:p>
          </p:txBody>
        </p:sp>
        <p:sp>
          <p:nvSpPr>
            <p:cNvPr id="4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96000" y="205135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계획안</a:t>
              </a:r>
              <a:endParaRPr lang="en-US" altLang="ko-KR" sz="1500" spc="-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500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작성</a:t>
              </a:r>
            </a:p>
          </p:txBody>
        </p:sp>
        <p:sp>
          <p:nvSpPr>
            <p:cNvPr id="4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320365" y="205135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브레인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스토밍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320365" y="284972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책임 및 역할 분배</a:t>
              </a:r>
            </a:p>
          </p:txBody>
        </p:sp>
        <p:sp>
          <p:nvSpPr>
            <p:cNvPr id="47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96000" y="296291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공동작업 툴 확보</a:t>
              </a:r>
            </a:p>
          </p:txBody>
        </p:sp>
        <p:sp>
          <p:nvSpPr>
            <p:cNvPr id="4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03108" y="1943299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기능구현</a:t>
              </a:r>
              <a:endParaRPr lang="en-US" altLang="ko-KR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13705" y="5850708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 준비</a:t>
              </a:r>
            </a:p>
          </p:txBody>
        </p:sp>
        <p:sp>
          <p:nvSpPr>
            <p:cNvPr id="50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13705" y="509247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보안</a:t>
              </a:r>
            </a:p>
          </p:txBody>
        </p:sp>
        <p:sp>
          <p:nvSpPr>
            <p:cNvPr id="51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595994" y="343049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업무처리 순서도 작성</a:t>
              </a:r>
            </a:p>
          </p:txBody>
        </p:sp>
        <p:sp>
          <p:nvSpPr>
            <p:cNvPr id="52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03108" y="2709841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각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파트별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프로그램 </a:t>
              </a:r>
              <a:endParaRPr lang="en-US" altLang="ko-KR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기능구현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447433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종료</a:t>
              </a:r>
            </a:p>
          </p:txBody>
        </p:sp>
        <p:sp>
          <p:nvSpPr>
            <p:cNvPr id="5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362723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최종 프로젝트작성</a:t>
              </a:r>
            </a:p>
          </p:txBody>
        </p:sp>
        <p:sp>
          <p:nvSpPr>
            <p:cNvPr id="5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9986" y="277293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자체 평가 후 수정</a:t>
              </a:r>
            </a:p>
          </p:txBody>
        </p:sp>
        <p:sp>
          <p:nvSpPr>
            <p:cNvPr id="5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196277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시행</a:t>
              </a:r>
            </a:p>
          </p:txBody>
        </p:sp>
        <p:cxnSp>
          <p:nvCxnSpPr>
            <p:cNvPr id="57" name="직선 연결선 56"/>
            <p:cNvCxnSpPr>
              <a:stCxn id="39" idx="0"/>
              <a:endCxn id="39" idx="0"/>
            </p:cNvCxnSpPr>
            <p:nvPr/>
          </p:nvCxnSpPr>
          <p:spPr>
            <a:xfrm>
              <a:off x="7086000" y="216028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513108" y="4269214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발표 이후</a:t>
              </a:r>
            </a:p>
          </p:txBody>
        </p:sp>
        <p:sp>
          <p:nvSpPr>
            <p:cNvPr id="5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208810" y="480447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 처리</a:t>
              </a:r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 노트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12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4591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</a:rPr>
              <a:t>DataBase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551538"/>
            <a:ext cx="577295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-32916" y="620745"/>
            <a:ext cx="3727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개발 우선순위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1CCC8E-4387-4858-AF05-B130D370A697}"/>
              </a:ext>
            </a:extLst>
          </p:cNvPr>
          <p:cNvSpPr/>
          <p:nvPr/>
        </p:nvSpPr>
        <p:spPr>
          <a:xfrm>
            <a:off x="904240" y="2190974"/>
            <a:ext cx="4454845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4E781-582A-4299-A7F8-234E2EEC388E}"/>
              </a:ext>
            </a:extLst>
          </p:cNvPr>
          <p:cNvSpPr/>
          <p:nvPr/>
        </p:nvSpPr>
        <p:spPr>
          <a:xfrm>
            <a:off x="904240" y="2190972"/>
            <a:ext cx="4454845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D18C0A-7492-4B00-ACF5-24E3F421AFF1}"/>
              </a:ext>
            </a:extLst>
          </p:cNvPr>
          <p:cNvSpPr/>
          <p:nvPr/>
        </p:nvSpPr>
        <p:spPr>
          <a:xfrm>
            <a:off x="9179915" y="2190974"/>
            <a:ext cx="2041451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07DB7-17A9-468D-946F-C11898E065C2}"/>
              </a:ext>
            </a:extLst>
          </p:cNvPr>
          <p:cNvSpPr/>
          <p:nvPr/>
        </p:nvSpPr>
        <p:spPr>
          <a:xfrm>
            <a:off x="6322745" y="2190974"/>
            <a:ext cx="2041451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BE770-B69C-4C38-94C8-D67B319E715D}"/>
              </a:ext>
            </a:extLst>
          </p:cNvPr>
          <p:cNvSpPr txBox="1"/>
          <p:nvPr/>
        </p:nvSpPr>
        <p:spPr>
          <a:xfrm>
            <a:off x="5695294" y="38726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62F28-2AD3-4445-9B9E-A89A34A4A28A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0BD70-EF65-42B3-BAE0-A5D5AE0FBDD1}"/>
              </a:ext>
            </a:extLst>
          </p:cNvPr>
          <p:cNvSpPr txBox="1"/>
          <p:nvPr/>
        </p:nvSpPr>
        <p:spPr>
          <a:xfrm>
            <a:off x="1421621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3C30C-E7E2-4517-8296-10F1224B256A}"/>
              </a:ext>
            </a:extLst>
          </p:cNvPr>
          <p:cNvSpPr/>
          <p:nvPr/>
        </p:nvSpPr>
        <p:spPr>
          <a:xfrm>
            <a:off x="6322743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24829-7403-4E2E-94B5-9F916B7E1E32}"/>
              </a:ext>
            </a:extLst>
          </p:cNvPr>
          <p:cNvSpPr txBox="1"/>
          <p:nvPr/>
        </p:nvSpPr>
        <p:spPr>
          <a:xfrm>
            <a:off x="6864169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5021A-B165-4CA2-9D4D-A168A7A82D11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1D013-BF60-42BF-AB61-0D4D84FA8277}"/>
              </a:ext>
            </a:extLst>
          </p:cNvPr>
          <p:cNvSpPr txBox="1"/>
          <p:nvPr/>
        </p:nvSpPr>
        <p:spPr>
          <a:xfrm>
            <a:off x="9713109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0852" y="2974293"/>
            <a:ext cx="17796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Q&amp;A </a:t>
            </a:r>
            <a:r>
              <a:rPr lang="ko-KR" altLang="en-US" sz="1400" dirty="0">
                <a:latin typeface="+mj-ea"/>
                <a:ea typeface="+mj-ea"/>
              </a:rPr>
              <a:t>게시판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판매 페이지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회원 가입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관리자 기능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j-ea"/>
                <a:ea typeface="+mj-ea"/>
              </a:rPr>
              <a:t>생산현황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생산라인 실시간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분류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생산량 도출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 err="1">
                <a:latin typeface="+mj-ea"/>
                <a:ea typeface="+mj-ea"/>
              </a:rPr>
              <a:t>로스율</a:t>
            </a:r>
            <a:r>
              <a:rPr lang="ko-KR" altLang="en-US" sz="1400" dirty="0">
                <a:latin typeface="+mj-ea"/>
                <a:ea typeface="+mj-ea"/>
              </a:rPr>
              <a:t> 도출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일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시 별 생산량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31744" y="2974293"/>
            <a:ext cx="21194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RPA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일별 결산 자동화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기록 자동화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AWS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배포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079" y="2974293"/>
            <a:ext cx="1987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장바구니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j-ea"/>
                <a:ea typeface="+mj-ea"/>
              </a:rPr>
              <a:t>생산현황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실시간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애니메이션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RPA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내용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메일 발송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33942" y="2974293"/>
            <a:ext cx="198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결제 </a:t>
            </a:r>
            <a:r>
              <a:rPr lang="en-US" altLang="ko-KR" sz="1400" dirty="0">
                <a:latin typeface="+mj-ea"/>
                <a:ea typeface="+mj-ea"/>
              </a:rPr>
              <a:t>API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배송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877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04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B5"/>
      </a:accent1>
      <a:accent2>
        <a:srgbClr val="01A6CF"/>
      </a:accent2>
      <a:accent3>
        <a:srgbClr val="EB788F"/>
      </a:accent3>
      <a:accent4>
        <a:srgbClr val="FED352"/>
      </a:accent4>
      <a:accent5>
        <a:srgbClr val="69E0DB"/>
      </a:accent5>
      <a:accent6>
        <a:srgbClr val="E89472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defRPr sz="1400" spc="-150" dirty="0">
            <a:solidFill>
              <a:schemeClr val="tx1">
                <a:lumMod val="75000"/>
                <a:lumOff val="25000"/>
              </a:schemeClr>
            </a:solidFill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552</Words>
  <Application>Microsoft Office PowerPoint</Application>
  <PresentationFormat>와이드스크린</PresentationFormat>
  <Paragraphs>218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나눔고딕</vt:lpstr>
      <vt:lpstr>나눔스퀘어 ExtraBold</vt:lpstr>
      <vt:lpstr>나눔스퀘어 Light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505-20</cp:lastModifiedBy>
  <cp:revision>82</cp:revision>
  <dcterms:created xsi:type="dcterms:W3CDTF">2021-07-04T01:22:34Z</dcterms:created>
  <dcterms:modified xsi:type="dcterms:W3CDTF">2022-10-21T05:25:59Z</dcterms:modified>
</cp:coreProperties>
</file>