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91" r:id="rId4"/>
    <p:sldId id="283" r:id="rId5"/>
    <p:sldId id="286" r:id="rId6"/>
    <p:sldId id="265" r:id="rId7"/>
    <p:sldId id="289" r:id="rId8"/>
    <p:sldId id="290" r:id="rId9"/>
    <p:sldId id="288" r:id="rId10"/>
    <p:sldId id="292" r:id="rId11"/>
    <p:sldId id="2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6633"/>
    <a:srgbClr val="425317"/>
    <a:srgbClr val="AA7E47"/>
    <a:srgbClr val="0E6F50"/>
    <a:srgbClr val="B1A295"/>
    <a:srgbClr val="C8BDB4"/>
    <a:srgbClr val="9299A2"/>
    <a:srgbClr val="7F7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789F6E0-BDB8-4DA5-BC9A-4333E5385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D56004-992D-44E8-97EB-8D9CDF7EF6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8523D-909C-47AB-9634-7FC58FD474B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BF8494-FEC6-4BED-A6EA-643827F5A7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D06743-7C2B-4874-98A5-5AECE0BF5A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4242-139C-46E7-AAD1-FF83B24EF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18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DEA9-3F93-4CDE-8E05-6171DE86F40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D1A5E-6AB1-4029-8980-76B00C7A3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6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829E-2859-4224-A0B5-085D70CE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265E6-25F8-4F49-AC0D-03866C1D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D5AD-ED2A-46E9-A7B4-76156179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0800-6328-4669-A8F4-F91F7746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9BD0A-6D8A-4DF6-8213-48340DE8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9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1ACA2-3FA8-4F40-9B3A-52667CFA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A3F1F-83F6-43E0-BC07-01109124E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C47B4-185B-4BEE-93BE-52CCD4B9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4E0AC-1868-4939-B5C6-6FD0339C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E7210-8A35-4F52-9933-E90804D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970B6-C6B9-4188-8D0B-85519886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3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A1E6-89B3-434A-9B73-3AF648C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14593-9ABA-4BD9-BA7F-386DEF5E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6B85F-BBE6-4742-80E3-AC037DC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DE5B-3EB8-4337-AAA6-5463B5F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BB32-DD1F-42F8-A08D-C8C29D6C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3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B17CA-A983-44CD-A23B-012CE9AB9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316B2-C7B5-4633-AF65-607017EE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3CB2F-DE1D-439B-B682-BFEA5C33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3D51-FF52-443D-85EB-9A47681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EB0C8-4B27-4E8C-8AFA-B0435B72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9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F9FA8-4321-49A6-9E03-124DABA9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36807-5B65-45E3-A4AB-10A26327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9E124-08E3-457A-92EA-D70E23C4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FE0B-E1A9-4D31-B474-8CC91A61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1333-BA7D-4DE3-96EE-939D770C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3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FF359-E20F-40AF-9531-D68582F9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323C0-5006-4605-BACF-7C1F123D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B5CD2-08D1-45B0-8B77-E530455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731C0-F3DA-460B-99F2-B52BC21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0B547-F80D-40E8-90A0-9E6AA0AF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45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55D9-EE33-4FCF-B7BC-17F26BF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BCD5-2A81-4F15-A688-358E4777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BBD11-5735-4C10-9EC1-36BF76E4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EA9ED-E971-4C52-A55B-D2433CA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D60DF-B191-4C86-A7B2-C74DE0E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2C79-D36E-40EE-AD8F-FD09C352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47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223B-39AF-4324-B90A-6497F9A8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4377-EA20-4199-B53F-48EC67B3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01BA6-4BF0-4225-8969-A3711506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73E2E-C398-4A55-B334-7ECEAFFA8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1E51A-AD6F-457D-85A5-D8E1ECBE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9A09C-2075-429D-BC24-9EE61667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56F6C-9591-420D-A65D-90F5652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CDB7D-B817-40BE-9C5C-37706157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7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2A3B-7FC0-4392-8101-CA53C71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74C72-0354-4AB6-A686-53578383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29F0A-326D-41F6-BEE1-B69531D6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EC77A-DCD9-4A83-936D-F3F3716D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9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425C1-A6AC-4A55-B25B-3A8AE055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0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49"/>
            <a:ext cx="1070344" cy="365125"/>
          </a:xfrm>
        </p:spPr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1371600" cy="365125"/>
          </a:xfrm>
        </p:spPr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7603-348C-4812-B74D-82ECA00FD8D4}"/>
              </a:ext>
            </a:extLst>
          </p:cNvPr>
          <p:cNvSpPr txBox="1"/>
          <p:nvPr userDrawn="1"/>
        </p:nvSpPr>
        <p:spPr>
          <a:xfrm>
            <a:off x="10033449" y="661309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37824D-A6A6-4A1C-8A94-FDDF51E219F8}"/>
              </a:ext>
            </a:extLst>
          </p:cNvPr>
          <p:cNvCxnSpPr/>
          <p:nvPr userDrawn="1"/>
        </p:nvCxnSpPr>
        <p:spPr>
          <a:xfrm flipH="1">
            <a:off x="1392864" y="659423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4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4F178-8292-4CDF-AE9B-0F513879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8661D-A8B3-4909-8176-3715655C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E18D8-34C2-4CC0-9DF2-7EC9F944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1059-E0DE-4E46-810B-15123251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7FCA6-99C8-4A1A-B62B-9ACE4D27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BB345-9ACA-4735-83E4-4D55533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9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1B5B45-605C-4D00-B081-5CD6D27F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8C99B-8465-4214-9ACC-5C8667A5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4B7FA-3FEC-4B88-9EFA-B894EC7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8CFA-8953-43DD-A9E8-8DF74864F22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E0B8C-A606-4BB0-8A43-74827E92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E926-5E0D-46CB-97D3-3FA540CE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BA7FD6B-1C31-4AC9-A327-7B21163E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1527B6-C867-4D03-9A79-DF52AAE91273}"/>
              </a:ext>
            </a:extLst>
          </p:cNvPr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AA764-2074-4596-A5C5-6D893A4D2056}"/>
              </a:ext>
            </a:extLst>
          </p:cNvPr>
          <p:cNvSpPr txBox="1"/>
          <p:nvPr/>
        </p:nvSpPr>
        <p:spPr>
          <a:xfrm>
            <a:off x="2457824" y="2921168"/>
            <a:ext cx="7276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err="1" smtClean="0">
                <a:solidFill>
                  <a:schemeClr val="bg1"/>
                </a:solidFill>
              </a:rPr>
              <a:t>SmartFarm</a:t>
            </a:r>
            <a:r>
              <a:rPr lang="ko-KR" altLang="en-US" sz="6000" b="1" dirty="0" smtClean="0">
                <a:solidFill>
                  <a:schemeClr val="bg1"/>
                </a:solidFill>
              </a:rPr>
              <a:t> 프로젝트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E7265D34-E2A4-4665-ABC6-7C5387B23802}"/>
              </a:ext>
            </a:extLst>
          </p:cNvPr>
          <p:cNvSpPr/>
          <p:nvPr/>
        </p:nvSpPr>
        <p:spPr>
          <a:xfrm>
            <a:off x="1725706" y="2348753"/>
            <a:ext cx="8740588" cy="2160494"/>
          </a:xfrm>
          <a:prstGeom prst="bracketPair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74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0"/>
            <a:ext cx="10358437" cy="64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24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0A0BE9-B6DA-4633-B40E-CC4FFEE122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D863201-EC74-4DCB-8F1C-473AD991A587}"/>
              </a:ext>
            </a:extLst>
          </p:cNvPr>
          <p:cNvSpPr/>
          <p:nvPr/>
        </p:nvSpPr>
        <p:spPr>
          <a:xfrm>
            <a:off x="355600" y="2527300"/>
            <a:ext cx="5740400" cy="25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85901-8D7F-4C1C-B983-DFA963BD602F}"/>
              </a:ext>
            </a:extLst>
          </p:cNvPr>
          <p:cNvSpPr txBox="1"/>
          <p:nvPr/>
        </p:nvSpPr>
        <p:spPr>
          <a:xfrm>
            <a:off x="4019692" y="1525657"/>
            <a:ext cx="4152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 &amp; A</a:t>
            </a:r>
            <a:endParaRPr lang="ko-KR" altLang="en-US" sz="4000" b="1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9F8D-C0AA-4BBD-A0FD-5F5A93B8B979}"/>
              </a:ext>
            </a:extLst>
          </p:cNvPr>
          <p:cNvSpPr txBox="1"/>
          <p:nvPr/>
        </p:nvSpPr>
        <p:spPr>
          <a:xfrm>
            <a:off x="427318" y="3429000"/>
            <a:ext cx="50473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dirty="0">
                <a:latin typeface="+mj-ea"/>
                <a:ea typeface="+mj-ea"/>
              </a:rPr>
              <a:t>Thank you for </a:t>
            </a:r>
          </a:p>
          <a:p>
            <a:pPr lvl="0">
              <a:lnSpc>
                <a:spcPct val="115000"/>
              </a:lnSpc>
            </a:pPr>
            <a:r>
              <a:rPr lang="en-US" altLang="ko-KR" sz="2000" dirty="0">
                <a:latin typeface="+mj-ea"/>
                <a:ea typeface="+mj-ea"/>
              </a:rPr>
              <a:t>    	listening to the end.</a:t>
            </a:r>
          </a:p>
          <a:p>
            <a:pPr lvl="0">
              <a:lnSpc>
                <a:spcPct val="115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lvl="0">
              <a:lnSpc>
                <a:spcPct val="115000"/>
              </a:lnSpc>
            </a:pPr>
            <a:r>
              <a:rPr lang="en-US" altLang="ko-KR" sz="2000" dirty="0">
                <a:latin typeface="+mj-ea"/>
                <a:ea typeface="+mj-ea"/>
              </a:rPr>
              <a:t>It's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121762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DAC70A-0046-44F5-BF87-509F407BE9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2AF113-F636-4CD8-B376-650056BFB8D2}"/>
              </a:ext>
            </a:extLst>
          </p:cNvPr>
          <p:cNvCxnSpPr/>
          <p:nvPr/>
        </p:nvCxnSpPr>
        <p:spPr>
          <a:xfrm>
            <a:off x="733647" y="1435395"/>
            <a:ext cx="53623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F544C8-631A-4628-85D2-115B51977D86}"/>
              </a:ext>
            </a:extLst>
          </p:cNvPr>
          <p:cNvSpPr txBox="1"/>
          <p:nvPr/>
        </p:nvSpPr>
        <p:spPr>
          <a:xfrm>
            <a:off x="935664" y="460567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A3089-B4A8-4DD4-BE49-7D113B11E5AB}"/>
              </a:ext>
            </a:extLst>
          </p:cNvPr>
          <p:cNvSpPr txBox="1"/>
          <p:nvPr/>
        </p:nvSpPr>
        <p:spPr>
          <a:xfrm>
            <a:off x="2289355" y="891454"/>
            <a:ext cx="241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table of contents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FFB9C-9F43-4D85-9480-BCD6DD4847DE}"/>
              </a:ext>
            </a:extLst>
          </p:cNvPr>
          <p:cNvSpPr txBox="1"/>
          <p:nvPr/>
        </p:nvSpPr>
        <p:spPr>
          <a:xfrm>
            <a:off x="1857185" y="2107864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BA202-91FF-4AD7-985B-7DEBE4AD84E2}"/>
              </a:ext>
            </a:extLst>
          </p:cNvPr>
          <p:cNvSpPr txBox="1"/>
          <p:nvPr/>
        </p:nvSpPr>
        <p:spPr>
          <a:xfrm>
            <a:off x="907451" y="215403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   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44068-0C6B-4D8E-8428-E62B0F8294FF}"/>
              </a:ext>
            </a:extLst>
          </p:cNvPr>
          <p:cNvSpPr txBox="1"/>
          <p:nvPr/>
        </p:nvSpPr>
        <p:spPr>
          <a:xfrm>
            <a:off x="1849857" y="268633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사용 기술</a:t>
            </a:r>
            <a:endParaRPr lang="ko-KR" altLang="en-US" sz="28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9DF80-6DDF-4D56-AD45-08BA0EBA1A64}"/>
              </a:ext>
            </a:extLst>
          </p:cNvPr>
          <p:cNvSpPr txBox="1"/>
          <p:nvPr/>
        </p:nvSpPr>
        <p:spPr>
          <a:xfrm>
            <a:off x="900123" y="2732505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   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CA4E2-DB61-44F8-8634-BC0D12F982FE}"/>
              </a:ext>
            </a:extLst>
          </p:cNvPr>
          <p:cNvSpPr txBox="1"/>
          <p:nvPr/>
        </p:nvSpPr>
        <p:spPr>
          <a:xfrm>
            <a:off x="1856109" y="3303553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프로젝트 구성 및 역할</a:t>
            </a:r>
            <a:endParaRPr lang="ko-KR" altLang="en-US" sz="28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BB29BA-6597-4383-85D4-7AE42F80434E}"/>
              </a:ext>
            </a:extLst>
          </p:cNvPr>
          <p:cNvSpPr txBox="1"/>
          <p:nvPr/>
        </p:nvSpPr>
        <p:spPr>
          <a:xfrm>
            <a:off x="906375" y="3349719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   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610BA-4B98-4236-8BF3-845AA8DB9B54}"/>
              </a:ext>
            </a:extLst>
          </p:cNvPr>
          <p:cNvSpPr txBox="1"/>
          <p:nvPr/>
        </p:nvSpPr>
        <p:spPr>
          <a:xfrm>
            <a:off x="1859395" y="3988338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UI/</a:t>
            </a:r>
            <a:r>
              <a:rPr lang="ko-KR" altLang="en-US" sz="28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222CD-3D53-416F-B340-09037390F9BD}"/>
              </a:ext>
            </a:extLst>
          </p:cNvPr>
          <p:cNvSpPr txBox="1"/>
          <p:nvPr/>
        </p:nvSpPr>
        <p:spPr>
          <a:xfrm>
            <a:off x="909661" y="4034504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   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610BA-4B98-4236-8BF3-845AA8DB9B54}"/>
              </a:ext>
            </a:extLst>
          </p:cNvPr>
          <p:cNvSpPr txBox="1"/>
          <p:nvPr/>
        </p:nvSpPr>
        <p:spPr>
          <a:xfrm>
            <a:off x="1885398" y="4673124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개발 우선순위</a:t>
            </a:r>
            <a:endParaRPr lang="ko-KR" altLang="en-US" sz="28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222CD-3D53-416F-B340-09037390F9BD}"/>
              </a:ext>
            </a:extLst>
          </p:cNvPr>
          <p:cNvSpPr txBox="1"/>
          <p:nvPr/>
        </p:nvSpPr>
        <p:spPr>
          <a:xfrm>
            <a:off x="935664" y="4719290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05  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9610BA-4B98-4236-8BF3-845AA8DB9B54}"/>
              </a:ext>
            </a:extLst>
          </p:cNvPr>
          <p:cNvSpPr txBox="1"/>
          <p:nvPr/>
        </p:nvSpPr>
        <p:spPr>
          <a:xfrm>
            <a:off x="1914687" y="5338166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일정</a:t>
            </a:r>
            <a:endParaRPr lang="ko-KR" altLang="en-US" sz="28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9222CD-3D53-416F-B340-09037390F9BD}"/>
              </a:ext>
            </a:extLst>
          </p:cNvPr>
          <p:cNvSpPr txBox="1"/>
          <p:nvPr/>
        </p:nvSpPr>
        <p:spPr>
          <a:xfrm>
            <a:off x="964953" y="5384332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06  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6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3417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아이디어 기획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F4BFDA-8FC2-4035-ADD4-3FC8BEE3EE7B}"/>
              </a:ext>
            </a:extLst>
          </p:cNvPr>
          <p:cNvSpPr/>
          <p:nvPr/>
        </p:nvSpPr>
        <p:spPr>
          <a:xfrm>
            <a:off x="1440622" y="4178046"/>
            <a:ext cx="10236200" cy="17906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512308" y="246224"/>
            <a:ext cx="4902200" cy="690556"/>
            <a:chOff x="5512308" y="246224"/>
            <a:chExt cx="4902200" cy="6905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E2849C-9D47-4365-94C1-CAEE8A3B4551}"/>
                </a:ext>
              </a:extLst>
            </p:cNvPr>
            <p:cNvSpPr/>
            <p:nvPr/>
          </p:nvSpPr>
          <p:spPr>
            <a:xfrm>
              <a:off x="5512308" y="246224"/>
              <a:ext cx="4902200" cy="690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077981-5227-410B-A2EF-83107FAA768C}"/>
                </a:ext>
              </a:extLst>
            </p:cNvPr>
            <p:cNvSpPr txBox="1"/>
            <p:nvPr/>
          </p:nvSpPr>
          <p:spPr>
            <a:xfrm>
              <a:off x="5512308" y="334565"/>
              <a:ext cx="4852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SmartFarm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ERP</a:t>
              </a:r>
              <a:r>
                <a:rPr lang="ko-KR" altLang="en-US" sz="2800" dirty="0" smtClean="0">
                  <a:solidFill>
                    <a:schemeClr val="bg1"/>
                  </a:solidFill>
                  <a:latin typeface="+mj-ea"/>
                  <a:ea typeface="+mj-ea"/>
                </a:rPr>
                <a:t>시스템 구축</a:t>
              </a:r>
              <a:endParaRPr lang="ko-KR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AE9D27-6EFE-49E9-8638-44418F0EE532}"/>
              </a:ext>
            </a:extLst>
          </p:cNvPr>
          <p:cNvGrpSpPr/>
          <p:nvPr/>
        </p:nvGrpSpPr>
        <p:grpSpPr>
          <a:xfrm>
            <a:off x="5951250" y="3491724"/>
            <a:ext cx="1105215" cy="473492"/>
            <a:chOff x="6019800" y="3698065"/>
            <a:chExt cx="1346200" cy="576734"/>
          </a:xfrm>
          <a:solidFill>
            <a:schemeClr val="accent6"/>
          </a:solidFill>
        </p:grpSpPr>
        <p:sp>
          <p:nvSpPr>
            <p:cNvPr id="14" name="화살표: 갈매기형 수장 13">
              <a:extLst>
                <a:ext uri="{FF2B5EF4-FFF2-40B4-BE49-F238E27FC236}">
                  <a16:creationId xmlns:a16="http://schemas.microsoft.com/office/drawing/2014/main" id="{EBBE2451-D741-4156-8777-7192D895E623}"/>
                </a:ext>
              </a:extLst>
            </p:cNvPr>
            <p:cNvSpPr/>
            <p:nvPr/>
          </p:nvSpPr>
          <p:spPr>
            <a:xfrm rot="5400000">
              <a:off x="6534150" y="3183715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갈매기형 수장 17">
              <a:extLst>
                <a:ext uri="{FF2B5EF4-FFF2-40B4-BE49-F238E27FC236}">
                  <a16:creationId xmlns:a16="http://schemas.microsoft.com/office/drawing/2014/main" id="{8FF6E74F-3530-4263-9965-C5D0253F2A3F}"/>
                </a:ext>
              </a:extLst>
            </p:cNvPr>
            <p:cNvSpPr/>
            <p:nvPr/>
          </p:nvSpPr>
          <p:spPr>
            <a:xfrm rot="5400000">
              <a:off x="6534150" y="3442949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440622" y="1241313"/>
            <a:ext cx="10236200" cy="2294757"/>
            <a:chOff x="1574800" y="1552710"/>
            <a:chExt cx="10236200" cy="229475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2F6380C-7DD9-4B20-BBDF-D439476A94B6}"/>
                </a:ext>
              </a:extLst>
            </p:cNvPr>
            <p:cNvSpPr/>
            <p:nvPr/>
          </p:nvSpPr>
          <p:spPr>
            <a:xfrm>
              <a:off x="1574800" y="1552710"/>
              <a:ext cx="10236200" cy="2127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lvl="0" indent="-228600"/>
              <a:endParaRPr lang="en-US" altLang="ko-KR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3645" y="1569920"/>
              <a:ext cx="10068782" cy="22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목적</a:t>
              </a:r>
              <a:r>
                <a:rPr lang="en-US" altLang="ko-KR" sz="2400" dirty="0" smtClean="0"/>
                <a:t/>
              </a:r>
              <a:br>
                <a:rPr lang="en-US" altLang="ko-KR" sz="2400" dirty="0" smtClean="0"/>
              </a:br>
              <a:endParaRPr lang="en-US" altLang="ko-KR" sz="2400" dirty="0" smtClean="0"/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/>
                <a:t>WEB </a:t>
              </a:r>
              <a:r>
                <a:rPr lang="ko-KR" altLang="en-US" dirty="0"/>
                <a:t>을 통해 온실의 온</a:t>
              </a:r>
              <a:r>
                <a:rPr lang="en-US" altLang="ko-KR" dirty="0"/>
                <a:t> · </a:t>
              </a:r>
              <a:r>
                <a:rPr lang="ko-KR" altLang="en-US" dirty="0"/>
                <a:t>습도</a:t>
              </a:r>
              <a:r>
                <a:rPr lang="en-US" altLang="ko-KR" dirty="0"/>
                <a:t> </a:t>
              </a:r>
              <a:r>
                <a:rPr lang="ko-KR" altLang="en-US" dirty="0"/>
                <a:t>등의 환경을 모니터링 하여 재배하는 작물의 최적 생육환경을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유지</a:t>
              </a:r>
              <a:r>
                <a:rPr lang="en-US" altLang="ko-KR" dirty="0"/>
                <a:t>/ </a:t>
              </a:r>
              <a:r>
                <a:rPr lang="ko-KR" altLang="en-US" dirty="0"/>
                <a:t>관리 할 수 있는 </a:t>
              </a:r>
              <a:r>
                <a:rPr lang="ko-KR" altLang="en-US" dirty="0" smtClean="0"/>
                <a:t>농장 관리 기능</a:t>
              </a:r>
              <a:r>
                <a:rPr lang="en-US" altLang="ko-KR" dirty="0" smtClean="0"/>
                <a:t> </a:t>
              </a:r>
              <a:endParaRPr lang="en-US" altLang="ko-KR" dirty="0"/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작물의 생육에 필요한 노동력</a:t>
              </a:r>
              <a:r>
                <a:rPr lang="en-US" altLang="ko-KR" dirty="0"/>
                <a:t> · </a:t>
              </a:r>
              <a:r>
                <a:rPr lang="ko-KR" altLang="en-US" dirty="0"/>
                <a:t>에너지</a:t>
              </a:r>
              <a:r>
                <a:rPr lang="en-US" altLang="ko-KR" dirty="0"/>
                <a:t> · </a:t>
              </a:r>
              <a:r>
                <a:rPr lang="ko-KR" altLang="en-US" dirty="0"/>
                <a:t>양분 등을 종전 보다 적게 투입하고도 생산성과 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ko-KR" altLang="en-US" dirty="0" smtClean="0"/>
                <a:t>품질 </a:t>
              </a:r>
              <a:r>
                <a:rPr lang="ko-KR" altLang="en-US" dirty="0"/>
                <a:t>제고 향상이 가능하도록 </a:t>
              </a:r>
              <a:r>
                <a:rPr lang="ko-KR" altLang="en-US" dirty="0" smtClean="0"/>
                <a:t>개발</a:t>
              </a:r>
              <a:endParaRPr lang="en-US" altLang="ko-KR" dirty="0"/>
            </a:p>
            <a:p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40622" y="4178395"/>
            <a:ext cx="53447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기대 효과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altLang="ko-K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 모니터링을 통한 관리 효율 상승</a:t>
            </a:r>
            <a:endParaRPr lang="en-US" altLang="ko-KR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RPA </a:t>
            </a:r>
            <a:r>
              <a:rPr lang="ko-KR" altLang="en-US" dirty="0" smtClean="0"/>
              <a:t>와의 연동을 통한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시간 관리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보고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84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2903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사용한 기술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F8D27AB-B7A4-4F0F-A738-8EBADDCCC7FF}"/>
              </a:ext>
            </a:extLst>
          </p:cNvPr>
          <p:cNvSpPr/>
          <p:nvPr/>
        </p:nvSpPr>
        <p:spPr>
          <a:xfrm>
            <a:off x="6905261" y="1557397"/>
            <a:ext cx="5024953" cy="41699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오른쪽 중괄호 129">
            <a:extLst>
              <a:ext uri="{FF2B5EF4-FFF2-40B4-BE49-F238E27FC236}">
                <a16:creationId xmlns:a16="http://schemas.microsoft.com/office/drawing/2014/main" id="{D4B740B7-B68F-4346-934E-9817FE0E57D9}"/>
              </a:ext>
            </a:extLst>
          </p:cNvPr>
          <p:cNvSpPr/>
          <p:nvPr/>
        </p:nvSpPr>
        <p:spPr>
          <a:xfrm>
            <a:off x="6281051" y="1778773"/>
            <a:ext cx="427828" cy="3777047"/>
          </a:xfrm>
          <a:prstGeom prst="rightBrace">
            <a:avLst>
              <a:gd name="adj1" fmla="val 587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5" y="4360456"/>
            <a:ext cx="628788" cy="1151516"/>
          </a:xfrm>
          <a:prstGeom prst="rect">
            <a:avLst/>
          </a:prstGeom>
        </p:spPr>
      </p:pic>
      <p:pic>
        <p:nvPicPr>
          <p:cNvPr id="69" name="Google Shape;677;p34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t="951" b="951"/>
          <a:stretch/>
        </p:blipFill>
        <p:spPr>
          <a:xfrm>
            <a:off x="9127742" y="3482368"/>
            <a:ext cx="1294661" cy="1218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20594" y="4303934"/>
            <a:ext cx="1392599" cy="1316836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1729" y="1870634"/>
            <a:ext cx="1343576" cy="1237983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C4D7A3E-26E5-423C-B747-A2798C051A40}"/>
              </a:ext>
            </a:extLst>
          </p:cNvPr>
          <p:cNvGrpSpPr/>
          <p:nvPr/>
        </p:nvGrpSpPr>
        <p:grpSpPr>
          <a:xfrm>
            <a:off x="987496" y="1571893"/>
            <a:ext cx="5061098" cy="2519916"/>
            <a:chOff x="489097" y="499731"/>
            <a:chExt cx="5061098" cy="2519916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E72BE64-436F-4037-A2FF-68FA45EA2BA8}"/>
                </a:ext>
              </a:extLst>
            </p:cNvPr>
            <p:cNvSpPr/>
            <p:nvPr/>
          </p:nvSpPr>
          <p:spPr>
            <a:xfrm>
              <a:off x="489097" y="499731"/>
              <a:ext cx="5061098" cy="2519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05313D4-4105-4233-8FE8-0B7DDA85C05E}"/>
                </a:ext>
              </a:extLst>
            </p:cNvPr>
            <p:cNvSpPr txBox="1"/>
            <p:nvPr/>
          </p:nvSpPr>
          <p:spPr>
            <a:xfrm>
              <a:off x="556146" y="645628"/>
              <a:ext cx="221567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>
                  <a:solidFill>
                    <a:schemeClr val="bg1"/>
                  </a:solidFill>
                  <a:latin typeface="Fira Code"/>
                  <a:ea typeface="Fira Code"/>
                  <a:cs typeface="Fira Code"/>
                  <a:sym typeface="Fira Code"/>
                </a:rPr>
                <a:t>Languages</a:t>
              </a:r>
            </a:p>
            <a:p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6430735-2895-457E-9FD6-FA3F7260C06E}"/>
                </a:ext>
              </a:extLst>
            </p:cNvPr>
            <p:cNvSpPr txBox="1"/>
            <p:nvPr/>
          </p:nvSpPr>
          <p:spPr>
            <a:xfrm>
              <a:off x="565787" y="1632424"/>
              <a:ext cx="49747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Python, Bootstrap, Java, JSP, HTML, JavaScript, CSS, Spring, jQuery</a:t>
              </a:r>
              <a:endParaRPr lang="ko-KR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C4D7A3E-26E5-423C-B747-A2798C051A40}"/>
              </a:ext>
            </a:extLst>
          </p:cNvPr>
          <p:cNvGrpSpPr/>
          <p:nvPr/>
        </p:nvGrpSpPr>
        <p:grpSpPr>
          <a:xfrm>
            <a:off x="987496" y="4414820"/>
            <a:ext cx="5061098" cy="1327020"/>
            <a:chOff x="489097" y="499731"/>
            <a:chExt cx="5061098" cy="251991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E72BE64-436F-4037-A2FF-68FA45EA2BA8}"/>
                </a:ext>
              </a:extLst>
            </p:cNvPr>
            <p:cNvSpPr/>
            <p:nvPr/>
          </p:nvSpPr>
          <p:spPr>
            <a:xfrm>
              <a:off x="489097" y="499731"/>
              <a:ext cx="5061098" cy="25199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05313D4-4105-4233-8FE8-0B7DDA85C05E}"/>
                </a:ext>
              </a:extLst>
            </p:cNvPr>
            <p:cNvSpPr txBox="1"/>
            <p:nvPr/>
          </p:nvSpPr>
          <p:spPr>
            <a:xfrm>
              <a:off x="613226" y="581505"/>
              <a:ext cx="889987" cy="1052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ko-KR" sz="3000" b="1" dirty="0" smtClean="0">
                  <a:solidFill>
                    <a:schemeClr val="bg1"/>
                  </a:solidFill>
                  <a:latin typeface="Fira Code"/>
                  <a:ea typeface="Fira Code"/>
                  <a:cs typeface="Fira Code"/>
                  <a:sym typeface="Fira Code"/>
                </a:rPr>
                <a:t>Etc.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6430735-2895-457E-9FD6-FA3F7260C06E}"/>
                </a:ext>
              </a:extLst>
            </p:cNvPr>
            <p:cNvSpPr txBox="1"/>
            <p:nvPr/>
          </p:nvSpPr>
          <p:spPr>
            <a:xfrm>
              <a:off x="645744" y="1633507"/>
              <a:ext cx="3983307" cy="759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NaviCat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MariaDB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, SQL ,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Git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ko-KR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2" name="Google Shape;67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6854" y="3178173"/>
            <a:ext cx="1630551" cy="9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67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75081" y="1850920"/>
            <a:ext cx="1208300" cy="8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67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72383" y="4825020"/>
            <a:ext cx="730800" cy="7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7392" y="1656136"/>
            <a:ext cx="830009" cy="82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3206" y="2627584"/>
            <a:ext cx="966950" cy="15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36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230365" y="1016178"/>
            <a:ext cx="1980000" cy="684000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아이디어구상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2749556" y="1016178"/>
            <a:ext cx="1980000" cy="684000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프로젝트계획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462444" y="1005659"/>
            <a:ext cx="1980000" cy="684000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및 테스트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9989986" y="1016178"/>
            <a:ext cx="1980000" cy="684000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프로젝트종료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106000" y="101796"/>
            <a:ext cx="1980000" cy="6840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SmartFarm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106000" y="1016178"/>
            <a:ext cx="1980000" cy="684000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기초 설계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2839556" y="3898330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사전준비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2839556" y="2970315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역할분담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2839556" y="2054742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208810" y="3873742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 노트 작성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196000" y="2051356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계획안</a:t>
            </a:r>
            <a:endParaRPr lang="en-US" altLang="ko-KR" sz="1500" spc="-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500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작성</a:t>
            </a:r>
            <a:endParaRPr lang="ko-KR" altLang="en-US" sz="1500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320365" y="2051356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브레인 </a:t>
            </a:r>
            <a:r>
              <a:rPr lang="ko-KR" altLang="en-US" sz="15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스토밍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320365" y="2849725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책임 및 역할 분배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196000" y="2962913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공동작업 툴 확보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603108" y="1943299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5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기능구현</a:t>
            </a:r>
            <a:endParaRPr lang="en-US" altLang="ko-KR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613705" y="5850708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발표 준비</a:t>
            </a:r>
            <a:endParaRPr lang="ko-KR" altLang="en-US" sz="16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613705" y="5092473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보안</a:t>
            </a:r>
            <a:endParaRPr lang="ko-KR" altLang="en-US" sz="16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595994" y="3430496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업무처리 순서도 작성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603108" y="2709841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5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파트별</a:t>
            </a:r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 </a:t>
            </a:r>
            <a:endParaRPr lang="en-US" altLang="ko-KR" sz="1500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500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기능구현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10071635" y="4474330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종료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10071635" y="3627235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 프로젝트작성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10079986" y="2772936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자체 평가 후 수정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10071635" y="1962770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시행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연결선 55"/>
          <p:cNvCxnSpPr>
            <a:stCxn id="13" idx="0"/>
            <a:endCxn id="13" idx="0"/>
          </p:cNvCxnSpPr>
          <p:nvPr/>
        </p:nvCxnSpPr>
        <p:spPr>
          <a:xfrm>
            <a:off x="7086000" y="21602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7513108" y="4269214"/>
            <a:ext cx="1980000" cy="684000"/>
          </a:xfrm>
          <a:prstGeom prst="snip1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 발표 이후</a:t>
            </a:r>
            <a:endParaRPr lang="ko-KR" altLang="en-US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한쪽 모서리가 잘린 사각형 6">
            <a:extLst>
              <a:ext uri="{FF2B5EF4-FFF2-40B4-BE49-F238E27FC236}">
                <a16:creationId xmlns:a16="http://schemas.microsoft.com/office/drawing/2014/main" id="{2775E8EC-3C5F-48E1-A489-6B1B937954AB}"/>
              </a:ext>
            </a:extLst>
          </p:cNvPr>
          <p:cNvSpPr/>
          <p:nvPr/>
        </p:nvSpPr>
        <p:spPr>
          <a:xfrm>
            <a:off x="5208810" y="4804473"/>
            <a:ext cx="1800000" cy="576000"/>
          </a:xfrm>
          <a:prstGeom prst="snip1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 처리</a:t>
            </a:r>
            <a:r>
              <a:rPr lang="en-US" altLang="ko-KR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 노트 작성</a:t>
            </a:r>
            <a:endParaRPr lang="ko-KR" altLang="en-US" sz="1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2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212828" y="250148"/>
            <a:ext cx="2388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맡은 역할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61909-013E-4079-92C0-FD0876151D34}"/>
              </a:ext>
            </a:extLst>
          </p:cNvPr>
          <p:cNvSpPr txBox="1"/>
          <p:nvPr/>
        </p:nvSpPr>
        <p:spPr>
          <a:xfrm>
            <a:off x="116958" y="96260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D054CEB-5A86-46A1-BF1E-0D2BDC4F39BD}"/>
              </a:ext>
            </a:extLst>
          </p:cNvPr>
          <p:cNvGrpSpPr/>
          <p:nvPr/>
        </p:nvGrpSpPr>
        <p:grpSpPr>
          <a:xfrm>
            <a:off x="1084033" y="1447719"/>
            <a:ext cx="3340494" cy="4999350"/>
            <a:chOff x="1392871" y="1494332"/>
            <a:chExt cx="3240406" cy="236558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E6E54C-78E5-4440-A7CC-68E0EC0A1DF4}"/>
                </a:ext>
              </a:extLst>
            </p:cNvPr>
            <p:cNvSpPr/>
            <p:nvPr/>
          </p:nvSpPr>
          <p:spPr>
            <a:xfrm>
              <a:off x="1392871" y="1510120"/>
              <a:ext cx="3240406" cy="2349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8FAF28F-BB42-4554-BEF2-18C92DCAABB9}"/>
                </a:ext>
              </a:extLst>
            </p:cNvPr>
            <p:cNvGrpSpPr/>
            <p:nvPr/>
          </p:nvGrpSpPr>
          <p:grpSpPr>
            <a:xfrm>
              <a:off x="2562651" y="1494332"/>
              <a:ext cx="900843" cy="189323"/>
              <a:chOff x="2562651" y="1494332"/>
              <a:chExt cx="900843" cy="18932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FC4E1A4C-84CB-4792-B849-A7DBCE6BB81E}"/>
                  </a:ext>
                </a:extLst>
              </p:cNvPr>
              <p:cNvCxnSpPr/>
              <p:nvPr/>
            </p:nvCxnSpPr>
            <p:spPr>
              <a:xfrm>
                <a:off x="2701059" y="1666180"/>
                <a:ext cx="646045" cy="15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18FE3C-9611-46B6-AB08-30229325D327}"/>
                  </a:ext>
                </a:extLst>
              </p:cNvPr>
              <p:cNvSpPr txBox="1"/>
              <p:nvPr/>
            </p:nvSpPr>
            <p:spPr>
              <a:xfrm>
                <a:off x="2562651" y="1494332"/>
                <a:ext cx="900843" cy="18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백광호</a:t>
                </a:r>
                <a:endPara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054CEB-5A86-46A1-BF1E-0D2BDC4F39BD}"/>
              </a:ext>
            </a:extLst>
          </p:cNvPr>
          <p:cNvGrpSpPr/>
          <p:nvPr/>
        </p:nvGrpSpPr>
        <p:grpSpPr>
          <a:xfrm>
            <a:off x="8521368" y="1421013"/>
            <a:ext cx="3340494" cy="5011717"/>
            <a:chOff x="1392871" y="1488480"/>
            <a:chExt cx="3240406" cy="237143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DE6E54C-78E5-4440-A7CC-68E0EC0A1DF4}"/>
                </a:ext>
              </a:extLst>
            </p:cNvPr>
            <p:cNvSpPr/>
            <p:nvPr/>
          </p:nvSpPr>
          <p:spPr>
            <a:xfrm>
              <a:off x="1392871" y="1510120"/>
              <a:ext cx="3240406" cy="2349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8FAF28F-BB42-4554-BEF2-18C92DCAABB9}"/>
                </a:ext>
              </a:extLst>
            </p:cNvPr>
            <p:cNvGrpSpPr/>
            <p:nvPr/>
          </p:nvGrpSpPr>
          <p:grpSpPr>
            <a:xfrm>
              <a:off x="2562651" y="1488480"/>
              <a:ext cx="900843" cy="189323"/>
              <a:chOff x="2562651" y="1488480"/>
              <a:chExt cx="900843" cy="18932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C4E1A4C-84CB-4792-B849-A7DBCE6BB81E}"/>
                  </a:ext>
                </a:extLst>
              </p:cNvPr>
              <p:cNvCxnSpPr/>
              <p:nvPr/>
            </p:nvCxnSpPr>
            <p:spPr>
              <a:xfrm>
                <a:off x="2701059" y="1666180"/>
                <a:ext cx="646045" cy="15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18FE3C-9611-46B6-AB08-30229325D327}"/>
                  </a:ext>
                </a:extLst>
              </p:cNvPr>
              <p:cNvSpPr txBox="1"/>
              <p:nvPr/>
            </p:nvSpPr>
            <p:spPr>
              <a:xfrm>
                <a:off x="2562651" y="1488480"/>
                <a:ext cx="900843" cy="18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문성천</a:t>
                </a:r>
                <a:endPara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D054CEB-5A86-46A1-BF1E-0D2BDC4F39BD}"/>
              </a:ext>
            </a:extLst>
          </p:cNvPr>
          <p:cNvGrpSpPr/>
          <p:nvPr/>
        </p:nvGrpSpPr>
        <p:grpSpPr>
          <a:xfrm>
            <a:off x="4696233" y="1439851"/>
            <a:ext cx="3340494" cy="5007221"/>
            <a:chOff x="1392871" y="1490608"/>
            <a:chExt cx="3240406" cy="236930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DE6E54C-78E5-4440-A7CC-68E0EC0A1DF4}"/>
                </a:ext>
              </a:extLst>
            </p:cNvPr>
            <p:cNvSpPr/>
            <p:nvPr/>
          </p:nvSpPr>
          <p:spPr>
            <a:xfrm>
              <a:off x="1392871" y="1510120"/>
              <a:ext cx="3240406" cy="2349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8FAF28F-BB42-4554-BEF2-18C92DCAABB9}"/>
                </a:ext>
              </a:extLst>
            </p:cNvPr>
            <p:cNvGrpSpPr/>
            <p:nvPr/>
          </p:nvGrpSpPr>
          <p:grpSpPr>
            <a:xfrm>
              <a:off x="2573660" y="1490608"/>
              <a:ext cx="900843" cy="189323"/>
              <a:chOff x="2573660" y="1490608"/>
              <a:chExt cx="900843" cy="189323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C4E1A4C-84CB-4792-B849-A7DBCE6BB81E}"/>
                  </a:ext>
                </a:extLst>
              </p:cNvPr>
              <p:cNvCxnSpPr/>
              <p:nvPr/>
            </p:nvCxnSpPr>
            <p:spPr>
              <a:xfrm>
                <a:off x="2701059" y="1666180"/>
                <a:ext cx="646045" cy="157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18FE3C-9611-46B6-AB08-30229325D327}"/>
                  </a:ext>
                </a:extLst>
              </p:cNvPr>
              <p:cNvSpPr txBox="1"/>
              <p:nvPr/>
            </p:nvSpPr>
            <p:spPr>
              <a:xfrm>
                <a:off x="2573660" y="1490608"/>
                <a:ext cx="900843" cy="18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우주호</a:t>
                </a:r>
                <a:endPara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49" name="텍스트 개체 틀 3"/>
          <p:cNvSpPr txBox="1">
            <a:spLocks/>
          </p:cNvSpPr>
          <p:nvPr/>
        </p:nvSpPr>
        <p:spPr>
          <a:xfrm>
            <a:off x="1084032" y="2177642"/>
            <a:ext cx="3340494" cy="4375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" altLang="ko-KR" sz="1600" dirty="0">
                <a:latin typeface="+mn-ea"/>
              </a:rPr>
              <a:t>시스템 설계 , 프로젝트 설계계획, </a:t>
            </a:r>
            <a:r>
              <a:rPr lang="en" altLang="ko-KR" sz="1600" dirty="0" smtClean="0">
                <a:latin typeface="+mn-ea"/>
              </a:rPr>
              <a:t>팀원들 </a:t>
            </a:r>
            <a:r>
              <a:rPr lang="en" altLang="ko-KR" sz="1600" dirty="0">
                <a:latin typeface="+mn-ea"/>
              </a:rPr>
              <a:t>멘토 </a:t>
            </a:r>
            <a:r>
              <a:rPr lang="en" altLang="ko-KR" sz="1600" dirty="0" smtClean="0">
                <a:latin typeface="+mn-ea"/>
              </a:rPr>
              <a:t>역할,</a:t>
            </a:r>
            <a:r>
              <a:rPr lang="ko-KR" altLang="en-US" sz="1600" dirty="0">
                <a:latin typeface="+mn-ea"/>
              </a:rPr>
              <a:t> 관리자페이지 </a:t>
            </a:r>
            <a:r>
              <a:rPr lang="en-US" altLang="ko-KR" sz="1600" dirty="0">
                <a:latin typeface="+mn-ea"/>
              </a:rPr>
              <a:t>UI </a:t>
            </a:r>
            <a:r>
              <a:rPr lang="ko-KR" altLang="en-US" sz="1600" dirty="0">
                <a:latin typeface="+mn-ea"/>
              </a:rPr>
              <a:t>구성 틀 제작</a:t>
            </a:r>
            <a:endParaRPr lang="en-US" altLang="ko-KR" sz="1600" dirty="0"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" altLang="ko-KR" sz="1600" dirty="0"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n-ea"/>
              </a:rPr>
              <a:t>기능 계획 </a:t>
            </a:r>
            <a:r>
              <a:rPr lang="en-US" altLang="ko-KR" sz="1600" dirty="0">
                <a:latin typeface="+mn-ea"/>
              </a:rPr>
              <a:t>, DB </a:t>
            </a:r>
            <a:r>
              <a:rPr lang="ko-KR" altLang="en-US" sz="1600" dirty="0" smtClean="0">
                <a:latin typeface="+mn-ea"/>
              </a:rPr>
              <a:t>제작</a:t>
            </a:r>
            <a:endParaRPr lang="en-US" altLang="ko-KR" sz="1600" dirty="0"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latin typeface="+mn-ea"/>
              </a:rPr>
              <a:t>Github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사용방법 </a:t>
            </a:r>
            <a:r>
              <a:rPr lang="ko-KR" altLang="en-US" sz="1600" dirty="0" smtClean="0">
                <a:latin typeface="+mn-ea"/>
              </a:rPr>
              <a:t>찾기</a:t>
            </a:r>
            <a:r>
              <a:rPr lang="en-US" altLang="ko-KR" sz="1600" dirty="0" smtClean="0">
                <a:latin typeface="+mn-ea"/>
              </a:rPr>
              <a:t>, </a:t>
            </a:r>
          </a:p>
          <a:p>
            <a:pPr marL="0" indent="0" algn="just"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dirty="0" err="1" smtClean="0">
                <a:latin typeface="+mn-ea"/>
              </a:rPr>
              <a:t>Sourcetree</a:t>
            </a:r>
            <a:r>
              <a:rPr lang="ko-KR" altLang="en-US" sz="1600" dirty="0" smtClean="0">
                <a:latin typeface="+mn-ea"/>
              </a:rPr>
              <a:t>서버 </a:t>
            </a:r>
            <a:r>
              <a:rPr lang="ko-KR" altLang="en-US" sz="1600" dirty="0" err="1" smtClean="0">
                <a:latin typeface="+mn-ea"/>
              </a:rPr>
              <a:t>셋팅</a:t>
            </a:r>
            <a:endParaRPr lang="en-US" altLang="ko-KR" sz="1600" dirty="0" smtClean="0">
              <a:latin typeface="+mn-ea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ea"/>
              </a:rPr>
              <a:t>Mock-Up </a:t>
            </a:r>
            <a:r>
              <a:rPr lang="ko-KR" altLang="en-US" sz="1600" dirty="0" err="1" smtClean="0">
                <a:latin typeface="+mn-ea"/>
              </a:rPr>
              <a:t>기능구현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5262" y="2193995"/>
            <a:ext cx="33414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n-ea"/>
              </a:rPr>
              <a:t>일정조정 및 </a:t>
            </a:r>
            <a:r>
              <a:rPr lang="en" altLang="ko-KR" sz="1600" dirty="0" smtClean="0">
                <a:latin typeface="+mn-ea"/>
              </a:rPr>
              <a:t>시스템 </a:t>
            </a:r>
            <a:r>
              <a:rPr lang="en" altLang="ko-KR" sz="1600" dirty="0">
                <a:latin typeface="+mn-ea"/>
              </a:rPr>
              <a:t>설계 , 프로젝트 </a:t>
            </a:r>
            <a:r>
              <a:rPr lang="ko-KR" altLang="en-US" sz="1600" dirty="0" err="1" smtClean="0">
                <a:latin typeface="+mn-ea"/>
              </a:rPr>
              <a:t>설계계획</a:t>
            </a:r>
            <a:r>
              <a:rPr lang="ko-KR" altLang="en-US" sz="1600" dirty="0" smtClean="0">
                <a:latin typeface="+mn-ea"/>
              </a:rPr>
              <a:t> 및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데이터수집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관리자페이지 </a:t>
            </a:r>
            <a:r>
              <a:rPr lang="en-US" altLang="ko-KR" sz="1600" dirty="0" smtClean="0">
                <a:latin typeface="+mn-ea"/>
              </a:rPr>
              <a:t>UI </a:t>
            </a:r>
            <a:r>
              <a:rPr lang="ko-KR" altLang="en-US" sz="1600" dirty="0" smtClean="0">
                <a:latin typeface="+mn-ea"/>
              </a:rPr>
              <a:t>구성 틀 제작</a:t>
            </a:r>
            <a:endParaRPr lang="en-US" altLang="ko-KR" sz="1600" dirty="0" smtClean="0">
              <a:latin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ko-KR" sz="1600" dirty="0">
              <a:latin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+mn-ea"/>
              </a:rPr>
              <a:t>Github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사용 방법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Sourcetree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프로그램 </a:t>
            </a:r>
            <a:r>
              <a:rPr lang="ko-KR" altLang="en-US" sz="1600" dirty="0" smtClean="0">
                <a:latin typeface="+mn-ea"/>
              </a:rPr>
              <a:t>사용방법 </a:t>
            </a:r>
            <a:r>
              <a:rPr lang="ko-KR" altLang="en-US" sz="1600" dirty="0">
                <a:latin typeface="+mn-ea"/>
              </a:rPr>
              <a:t>모색</a:t>
            </a:r>
            <a:endParaRPr lang="en-US" altLang="ko-KR" sz="1600" dirty="0">
              <a:latin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ea"/>
              </a:rPr>
              <a:t>PPT</a:t>
            </a:r>
            <a:r>
              <a:rPr lang="ko-KR" altLang="en-US" sz="1600" dirty="0" smtClean="0">
                <a:latin typeface="+mn-ea"/>
              </a:rPr>
              <a:t>제작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616875" y="2189793"/>
            <a:ext cx="31627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" altLang="ko-KR" sz="1600" dirty="0">
                <a:latin typeface="+mn-ea"/>
              </a:rPr>
              <a:t>시스템 설계 , 프로젝트 </a:t>
            </a:r>
            <a:r>
              <a:rPr lang="ko-KR" altLang="en-US" sz="1600" dirty="0" smtClean="0">
                <a:latin typeface="+mn-ea"/>
              </a:rPr>
              <a:t>기능 계획</a:t>
            </a:r>
            <a:endParaRPr lang="en-US" altLang="ko-KR" sz="1600" dirty="0" smtClean="0">
              <a:latin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ea"/>
              </a:rPr>
              <a:t>DB </a:t>
            </a:r>
            <a:r>
              <a:rPr lang="ko-KR" altLang="en-US" sz="1600" dirty="0" smtClean="0">
                <a:latin typeface="+mn-ea"/>
              </a:rPr>
              <a:t>제작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Github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사용방법 </a:t>
            </a:r>
            <a:r>
              <a:rPr lang="ko-KR" altLang="en-US" sz="1600" dirty="0" smtClean="0">
                <a:latin typeface="+mn-ea"/>
              </a:rPr>
              <a:t>찾기</a:t>
            </a:r>
            <a:endParaRPr lang="en-US" altLang="ko-KR" sz="1600" dirty="0" smtClean="0">
              <a:latin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ea"/>
              </a:rPr>
              <a:t>PPT</a:t>
            </a:r>
            <a:r>
              <a:rPr lang="ko-KR" altLang="en-US" sz="1600" dirty="0" smtClean="0">
                <a:latin typeface="+mn-ea"/>
              </a:rPr>
              <a:t>제작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969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70" y="1567480"/>
            <a:ext cx="9074988" cy="458286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4640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pc="-150" dirty="0" smtClean="0"/>
              <a:t>Mockup </a:t>
            </a:r>
            <a:r>
              <a:rPr lang="en-US" altLang="ko-KR" sz="2400" spc="-150" dirty="0" smtClean="0"/>
              <a:t>–  </a:t>
            </a:r>
            <a:r>
              <a:rPr lang="ko-KR" altLang="en-US" sz="2400" spc="-150" dirty="0" smtClean="0"/>
              <a:t>관리자 </a:t>
            </a:r>
            <a:r>
              <a:rPr lang="en-US" altLang="ko-KR" sz="2400" spc="-150" dirty="0" smtClean="0"/>
              <a:t>HOME</a:t>
            </a:r>
            <a:endParaRPr lang="ko-KR" altLang="en-US" sz="2400" spc="-150" dirty="0"/>
          </a:p>
        </p:txBody>
      </p:sp>
    </p:spTree>
    <p:extLst>
      <p:ext uri="{BB962C8B-B14F-4D97-AF65-F5344CB8AC3E}">
        <p14:creationId xmlns:p14="http://schemas.microsoft.com/office/powerpoint/2010/main" val="398972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4326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pc="-150" dirty="0" smtClean="0"/>
              <a:t>Mockup </a:t>
            </a:r>
            <a:r>
              <a:rPr lang="en-US" altLang="ko-KR" sz="2400" spc="-150" dirty="0" smtClean="0"/>
              <a:t>-  </a:t>
            </a:r>
            <a:r>
              <a:rPr lang="ko-KR" altLang="en-US" sz="2400" spc="-150" dirty="0" smtClean="0"/>
              <a:t>재배 현황</a:t>
            </a:r>
            <a:endParaRPr lang="ko-KR" altLang="en-US" sz="2400" spc="-1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70" y="1581250"/>
            <a:ext cx="9075600" cy="45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25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1FAE98-0419-4281-A341-90C17191CECE}"/>
              </a:ext>
            </a:extLst>
          </p:cNvPr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DD3790-B0BC-48B9-B17B-2682BAB1F22E}"/>
              </a:ext>
            </a:extLst>
          </p:cNvPr>
          <p:cNvSpPr txBox="1"/>
          <p:nvPr/>
        </p:nvSpPr>
        <p:spPr>
          <a:xfrm>
            <a:off x="1392870" y="181320"/>
            <a:ext cx="3563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개발 우선 순위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276EDF-DA89-4FA8-964C-F6A2B1E6EC82}"/>
              </a:ext>
            </a:extLst>
          </p:cNvPr>
          <p:cNvSpPr/>
          <p:nvPr/>
        </p:nvSpPr>
        <p:spPr>
          <a:xfrm>
            <a:off x="1473200" y="1739679"/>
            <a:ext cx="4960404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BA9858-4D88-4E89-9C76-EA75213A51C1}"/>
              </a:ext>
            </a:extLst>
          </p:cNvPr>
          <p:cNvSpPr/>
          <p:nvPr/>
        </p:nvSpPr>
        <p:spPr>
          <a:xfrm>
            <a:off x="1473200" y="1739679"/>
            <a:ext cx="4960404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AF7B97-7C3C-40DE-912D-F07D79FF3AF6}"/>
              </a:ext>
            </a:extLst>
          </p:cNvPr>
          <p:cNvSpPr/>
          <p:nvPr/>
        </p:nvSpPr>
        <p:spPr>
          <a:xfrm>
            <a:off x="9748875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2E99BC-090D-4958-BA33-A4D98D6C3CD8}"/>
              </a:ext>
            </a:extLst>
          </p:cNvPr>
          <p:cNvSpPr/>
          <p:nvPr/>
        </p:nvSpPr>
        <p:spPr>
          <a:xfrm>
            <a:off x="6990316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7D802B-8061-47E6-86DF-658D747A6B55}"/>
              </a:ext>
            </a:extLst>
          </p:cNvPr>
          <p:cNvSpPr txBox="1"/>
          <p:nvPr/>
        </p:nvSpPr>
        <p:spPr>
          <a:xfrm>
            <a:off x="6476222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FF253D-E3FD-4663-8D48-728ACC50E325}"/>
              </a:ext>
            </a:extLst>
          </p:cNvPr>
          <p:cNvSpPr txBox="1"/>
          <p:nvPr/>
        </p:nvSpPr>
        <p:spPr>
          <a:xfrm>
            <a:off x="9230044" y="38256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E4F1A0-8566-4E75-A591-67FD2C781803}"/>
              </a:ext>
            </a:extLst>
          </p:cNvPr>
          <p:cNvSpPr txBox="1"/>
          <p:nvPr/>
        </p:nvSpPr>
        <p:spPr>
          <a:xfrm>
            <a:off x="3533254" y="188110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4204FC1-2D0E-434E-8419-C6484EA00AE6}"/>
              </a:ext>
            </a:extLst>
          </p:cNvPr>
          <p:cNvSpPr/>
          <p:nvPr/>
        </p:nvSpPr>
        <p:spPr>
          <a:xfrm>
            <a:off x="6990314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ACA8E8-872C-4D17-89D1-167580132496}"/>
              </a:ext>
            </a:extLst>
          </p:cNvPr>
          <p:cNvSpPr txBox="1"/>
          <p:nvPr/>
        </p:nvSpPr>
        <p:spPr>
          <a:xfrm>
            <a:off x="7580258" y="189529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89465A-8F3F-4EF2-82D9-C2C28FAD3108}"/>
              </a:ext>
            </a:extLst>
          </p:cNvPr>
          <p:cNvSpPr/>
          <p:nvPr/>
        </p:nvSpPr>
        <p:spPr>
          <a:xfrm>
            <a:off x="9748871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47DCF6F-4788-4B81-98CE-3E24F7E485F7}"/>
              </a:ext>
            </a:extLst>
          </p:cNvPr>
          <p:cNvSpPr txBox="1"/>
          <p:nvPr/>
        </p:nvSpPr>
        <p:spPr>
          <a:xfrm>
            <a:off x="10328182" y="189529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STEP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910" y="2539656"/>
            <a:ext cx="22429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쇼핑몰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Q&amp;A </a:t>
            </a:r>
            <a:r>
              <a:rPr lang="ko-KR" altLang="en-US" dirty="0"/>
              <a:t>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판매 페이지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 가입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관리자 기능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생산현황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생산라인 실시간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ERROR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생산량 도출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로스율</a:t>
            </a:r>
            <a:r>
              <a:rPr lang="ko-KR" altLang="en-US" dirty="0" smtClean="0"/>
              <a:t> 도출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 별 생산량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91534" y="2539656"/>
            <a:ext cx="2565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RPA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일별 결산 자동화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ERROR </a:t>
            </a:r>
            <a:r>
              <a:rPr lang="ko-KR" altLang="en-US" dirty="0" smtClean="0"/>
              <a:t>기록 자동화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AWS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90314" y="2553846"/>
            <a:ext cx="1987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쇼핑몰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장바구니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생산현황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실시간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애니메이션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RPA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ERROR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메일 발송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9821220" y="2539656"/>
            <a:ext cx="1987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쇼핑몰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결제 </a:t>
            </a:r>
            <a:r>
              <a:rPr lang="en-US" altLang="ko-KR" dirty="0" smtClean="0"/>
              <a:t>API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배송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AWS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무중단</a:t>
            </a:r>
            <a:r>
              <a:rPr lang="ko-KR" altLang="en-US" dirty="0" smtClean="0"/>
              <a:t> 배포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085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20GREENGRAY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34AF27"/>
      </a:accent1>
      <a:accent2>
        <a:srgbClr val="5D7F60"/>
      </a:accent2>
      <a:accent3>
        <a:srgbClr val="E8C7A0"/>
      </a:accent3>
      <a:accent4>
        <a:srgbClr val="9299A2"/>
      </a:accent4>
      <a:accent5>
        <a:srgbClr val="C8BDB4"/>
      </a:accent5>
      <a:accent6>
        <a:srgbClr val="7F766A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396</Words>
  <Application>Microsoft Office PowerPoint</Application>
  <PresentationFormat>와이드스크린</PresentationFormat>
  <Paragraphs>100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Arial Nova</vt:lpstr>
      <vt:lpstr>Fira Code</vt:lpstr>
      <vt:lpstr>나눔고딕</vt:lpstr>
      <vt:lpstr>나눔스퀘어 Bold</vt:lpstr>
      <vt:lpstr>나눔스퀘어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505-20</cp:lastModifiedBy>
  <cp:revision>62</cp:revision>
  <dcterms:created xsi:type="dcterms:W3CDTF">2020-04-13T00:08:17Z</dcterms:created>
  <dcterms:modified xsi:type="dcterms:W3CDTF">2022-09-29T08:57:04Z</dcterms:modified>
</cp:coreProperties>
</file>