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72" r:id="rId3"/>
    <p:sldId id="318" r:id="rId4"/>
    <p:sldId id="296" r:id="rId5"/>
    <p:sldId id="273" r:id="rId6"/>
    <p:sldId id="276" r:id="rId7"/>
    <p:sldId id="277" r:id="rId8"/>
    <p:sldId id="290" r:id="rId9"/>
    <p:sldId id="280" r:id="rId10"/>
    <p:sldId id="300" r:id="rId11"/>
    <p:sldId id="301" r:id="rId12"/>
    <p:sldId id="302" r:id="rId13"/>
    <p:sldId id="303" r:id="rId14"/>
    <p:sldId id="304" r:id="rId15"/>
    <p:sldId id="305" r:id="rId16"/>
    <p:sldId id="292" r:id="rId17"/>
    <p:sldId id="293" r:id="rId18"/>
    <p:sldId id="289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20" r:id="rId28"/>
    <p:sldId id="299" r:id="rId29"/>
    <p:sldId id="287" r:id="rId30"/>
    <p:sldId id="288" r:id="rId31"/>
    <p:sldId id="315" r:id="rId32"/>
    <p:sldId id="317" r:id="rId33"/>
    <p:sldId id="32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E59"/>
    <a:srgbClr val="923E8C"/>
    <a:srgbClr val="385723"/>
    <a:srgbClr val="A65081"/>
    <a:srgbClr val="D5A7C1"/>
    <a:srgbClr val="A11F1F"/>
    <a:srgbClr val="D9B1C8"/>
    <a:srgbClr val="9A2631"/>
    <a:srgbClr val="E9B1E5"/>
    <a:srgbClr val="AC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80972" autoAdjust="0"/>
  </p:normalViewPr>
  <p:slideViewPr>
    <p:cSldViewPr snapToGrid="0">
      <p:cViewPr varScale="1">
        <p:scale>
          <a:sx n="75" d="100"/>
          <a:sy n="75" d="100"/>
        </p:scale>
        <p:origin x="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C6D16-253F-4028-A53E-5DFCAA4E70FD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135C4-0F80-41B8-99F0-46948E16E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84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</a:t>
            </a:r>
            <a:r>
              <a:rPr lang="ko-KR" altLang="en-US" dirty="0" smtClean="0"/>
              <a:t>영상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서버가 느려서 데이터를 읽어오는 것이 어려웠다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3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90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16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0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04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60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국민 청원 </a:t>
            </a:r>
            <a:r>
              <a:rPr lang="ko-KR" altLang="en-US" baseline="0" dirty="0" smtClean="0"/>
              <a:t>토큰 가장 자주 출현하는 상위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 단어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36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워드 클라우드 </a:t>
            </a:r>
            <a:r>
              <a:rPr lang="en-US" altLang="ko-KR" dirty="0"/>
              <a:t>- </a:t>
            </a:r>
            <a:r>
              <a:rPr lang="ko-KR" altLang="en-US" dirty="0"/>
              <a:t>국민 청원</a:t>
            </a:r>
            <a:endParaRPr lang="en-US" altLang="ko-KR" dirty="0"/>
          </a:p>
          <a:p>
            <a:r>
              <a:rPr lang="ko-KR" altLang="en-US" dirty="0"/>
              <a:t>결과의 이유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기한 명시해주세요</a:t>
            </a:r>
            <a:r>
              <a:rPr lang="en-US" altLang="ko-KR" dirty="0"/>
              <a:t>!!!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91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2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06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08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0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55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56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29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73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67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+</a:t>
            </a:r>
            <a:r>
              <a:rPr lang="ko-KR" altLang="en-US" dirty="0"/>
              <a:t>주석 설명 및 구현 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31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17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5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국민 청원은 개인이나 소수 의견보다 </a:t>
            </a:r>
            <a:r>
              <a:rPr lang="en-US" altLang="ko-KR" dirty="0"/>
              <a:t>‘</a:t>
            </a:r>
            <a:r>
              <a:rPr lang="ko-KR" altLang="en-US" dirty="0"/>
              <a:t>다수의 의견</a:t>
            </a:r>
            <a:r>
              <a:rPr lang="en-US" altLang="ko-KR" dirty="0"/>
              <a:t>’, </a:t>
            </a:r>
            <a:r>
              <a:rPr lang="ko-KR" altLang="en-US" dirty="0"/>
              <a:t>일상 문제보다 ‘사건</a:t>
            </a:r>
            <a:r>
              <a:rPr lang="en-US" altLang="ko-KR" dirty="0"/>
              <a:t>·</a:t>
            </a:r>
            <a:r>
              <a:rPr lang="ko-KR" altLang="en-US" dirty="0"/>
              <a:t>사고 위주’</a:t>
            </a:r>
            <a:r>
              <a:rPr lang="en-US" altLang="ko-KR" dirty="0"/>
              <a:t>, </a:t>
            </a:r>
            <a:r>
              <a:rPr lang="ko-KR" altLang="en-US" dirty="0"/>
              <a:t>정책적 제안보다 ‘정치적 의제 표출’이 더 많은 주목을 받고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국민 청원은 </a:t>
            </a:r>
            <a:r>
              <a:rPr lang="en-US" altLang="ko-KR" dirty="0"/>
              <a:t>30</a:t>
            </a:r>
            <a:r>
              <a:rPr lang="ko-KR" altLang="en-US" dirty="0"/>
              <a:t>일 내로 </a:t>
            </a:r>
            <a:r>
              <a:rPr lang="en-US" altLang="ko-KR" dirty="0"/>
              <a:t>20</a:t>
            </a:r>
            <a:r>
              <a:rPr lang="ko-KR" altLang="en-US" dirty="0"/>
              <a:t>만 번 이상의 추천을 받아야만 답변을 받을 수 있어 그 장벽이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국민 청원 외에도 국민 신문고</a:t>
            </a:r>
            <a:r>
              <a:rPr lang="en-US" altLang="ko-KR" dirty="0"/>
              <a:t>, </a:t>
            </a:r>
            <a:r>
              <a:rPr lang="ko-KR" altLang="en-US" dirty="0"/>
              <a:t>광화문 </a:t>
            </a:r>
            <a:r>
              <a:rPr lang="en-US" altLang="ko-KR" dirty="0"/>
              <a:t>1</a:t>
            </a:r>
            <a:r>
              <a:rPr lang="ko-KR" altLang="en-US" dirty="0"/>
              <a:t>번가와 같은 다양한 국민 참여 사이트들이 있지만 복잡한 의견 개진 과정과 관계 부처의 묵묵 부답에 제 기능을 하지 못하고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국민 청원과 국민 제안 </a:t>
            </a:r>
            <a:r>
              <a:rPr lang="en-US" altLang="ko-KR" dirty="0"/>
              <a:t>1</a:t>
            </a:r>
            <a:r>
              <a:rPr lang="ko-KR" altLang="en-US" dirty="0"/>
              <a:t>년치 데이터를 </a:t>
            </a:r>
            <a:r>
              <a:rPr lang="ko-KR" altLang="en-US" dirty="0" err="1"/>
              <a:t>크롤링하여</a:t>
            </a:r>
            <a:r>
              <a:rPr lang="ko-KR" altLang="en-US" dirty="0"/>
              <a:t> 현황을 확인해보고자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국민 청원과 국민 공개 제안을 연관시켜 한 주제에 대하여 국민이 다양한 의견을 제시하고 공유하는 과정을 통해 좀 더 나은 해결책을 도출할 수 있을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28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워드 클라우드 </a:t>
            </a:r>
            <a:r>
              <a:rPr lang="en-US" altLang="ko-KR" dirty="0"/>
              <a:t>– </a:t>
            </a:r>
            <a:r>
              <a:rPr lang="ko-KR" altLang="en-US" dirty="0"/>
              <a:t>국민 제안</a:t>
            </a:r>
          </a:p>
          <a:p>
            <a:r>
              <a:rPr lang="ko-KR" altLang="en-US" dirty="0"/>
              <a:t>결과의 이유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350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국민 신문고와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이상의 동의를 얻으면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답변받을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있다는 믿음이 국민청원의 동력이다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정량적 기준은 중요한 의제보다 사람들이 관심 갖는 분야에만 집중하는 것으로 비치기도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다수의 원칙에서 빗겨나 작은 목소리에도 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기울일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 있는 정성적 발굴이 필요하다는 지적이다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62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국민 신문고와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이상의 동의를 얻으면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답변받을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있다는 믿음이 국민청원의 동력이다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정량적 기준은 중요한 의제보다 사람들이 관심 갖는 분야에만 집중하는 것으로 비치기도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다수의 원칙에서 빗겨나 작은 목소리에도 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기울일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 있는 정성적 발굴이 필요하다는 지적이다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61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6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국민 청원은 개인이나 소수 의견보다 </a:t>
            </a:r>
            <a:r>
              <a:rPr lang="en-US" altLang="ko-KR" dirty="0"/>
              <a:t>‘</a:t>
            </a:r>
            <a:r>
              <a:rPr lang="ko-KR" altLang="en-US" dirty="0"/>
              <a:t>다수의 의견</a:t>
            </a:r>
            <a:r>
              <a:rPr lang="en-US" altLang="ko-KR" dirty="0"/>
              <a:t>’, </a:t>
            </a:r>
            <a:r>
              <a:rPr lang="ko-KR" altLang="en-US" dirty="0"/>
              <a:t>일상 문제보다 ‘사건</a:t>
            </a:r>
            <a:r>
              <a:rPr lang="en-US" altLang="ko-KR" dirty="0"/>
              <a:t>·</a:t>
            </a:r>
            <a:r>
              <a:rPr lang="ko-KR" altLang="en-US" dirty="0"/>
              <a:t>사고 위주’</a:t>
            </a:r>
            <a:r>
              <a:rPr lang="en-US" altLang="ko-KR" dirty="0"/>
              <a:t>, </a:t>
            </a:r>
            <a:r>
              <a:rPr lang="ko-KR" altLang="en-US" dirty="0"/>
              <a:t>정책적 제안보다 ‘정치적 의제 표출’이 더 많은 주목을 받고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국민 청원은 </a:t>
            </a:r>
            <a:r>
              <a:rPr lang="en-US" altLang="ko-KR" dirty="0"/>
              <a:t>30</a:t>
            </a:r>
            <a:r>
              <a:rPr lang="ko-KR" altLang="en-US" dirty="0"/>
              <a:t>일 내로 </a:t>
            </a:r>
            <a:r>
              <a:rPr lang="en-US" altLang="ko-KR" dirty="0"/>
              <a:t>20</a:t>
            </a:r>
            <a:r>
              <a:rPr lang="ko-KR" altLang="en-US" dirty="0"/>
              <a:t>만 번 이상의 추천을 받아야만 답변을 받을 수 있어 그 장벽이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국민 청원 외에도 국민 신문고</a:t>
            </a:r>
            <a:r>
              <a:rPr lang="en-US" altLang="ko-KR" dirty="0"/>
              <a:t>, </a:t>
            </a:r>
            <a:r>
              <a:rPr lang="ko-KR" altLang="en-US" dirty="0"/>
              <a:t>광화문 </a:t>
            </a:r>
            <a:r>
              <a:rPr lang="en-US" altLang="ko-KR" dirty="0"/>
              <a:t>1</a:t>
            </a:r>
            <a:r>
              <a:rPr lang="ko-KR" altLang="en-US" dirty="0"/>
              <a:t>번가와 같은 다양한 국민 참여 사이트들이 있지만 복잡한 의견 개진 과정과 관계 부처의 묵묵 부답에 제 기능을 하지 못하고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국민 청원과 국민 제안 </a:t>
            </a:r>
            <a:r>
              <a:rPr lang="en-US" altLang="ko-KR" dirty="0"/>
              <a:t>1</a:t>
            </a:r>
            <a:r>
              <a:rPr lang="ko-KR" altLang="en-US" dirty="0"/>
              <a:t>년치 데이터를 </a:t>
            </a:r>
            <a:r>
              <a:rPr lang="ko-KR" altLang="en-US" dirty="0" err="1"/>
              <a:t>크롤링하여</a:t>
            </a:r>
            <a:r>
              <a:rPr lang="ko-KR" altLang="en-US" dirty="0"/>
              <a:t> 현황을 확인해보고자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국민 청원과 국민 공개 제안을 연관시켜 한 주제에 대하여 국민이 다양한 의견을 제시하고 공유하는 과정을 통해 좀 더 나은 해결책을 도출할 수 있을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2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국민 청원은 개인이나 소수 의견보다 </a:t>
            </a:r>
            <a:r>
              <a:rPr lang="en-US" altLang="ko-KR" dirty="0"/>
              <a:t>‘</a:t>
            </a:r>
            <a:r>
              <a:rPr lang="ko-KR" altLang="en-US" dirty="0"/>
              <a:t>다수의 의견</a:t>
            </a:r>
            <a:r>
              <a:rPr lang="en-US" altLang="ko-KR" dirty="0"/>
              <a:t>’, </a:t>
            </a:r>
            <a:r>
              <a:rPr lang="ko-KR" altLang="en-US" dirty="0"/>
              <a:t>일상 문제보다 ‘사건</a:t>
            </a:r>
            <a:r>
              <a:rPr lang="en-US" altLang="ko-KR" dirty="0"/>
              <a:t>·</a:t>
            </a:r>
            <a:r>
              <a:rPr lang="ko-KR" altLang="en-US" dirty="0"/>
              <a:t>사고 위주’</a:t>
            </a:r>
            <a:r>
              <a:rPr lang="en-US" altLang="ko-KR" dirty="0"/>
              <a:t>, </a:t>
            </a:r>
            <a:r>
              <a:rPr lang="ko-KR" altLang="en-US" dirty="0"/>
              <a:t>정책적 제안보다 ‘정치적 의제 표출’이 더 많은 주목을 받고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국민 청원은 </a:t>
            </a:r>
            <a:r>
              <a:rPr lang="en-US" altLang="ko-KR" dirty="0"/>
              <a:t>30</a:t>
            </a:r>
            <a:r>
              <a:rPr lang="ko-KR" altLang="en-US" dirty="0"/>
              <a:t>일 내로 </a:t>
            </a:r>
            <a:r>
              <a:rPr lang="en-US" altLang="ko-KR" dirty="0"/>
              <a:t>20</a:t>
            </a:r>
            <a:r>
              <a:rPr lang="ko-KR" altLang="en-US" dirty="0"/>
              <a:t>만 번 이상의 추천을 받아야만 답변을 받을 수 있어 그 장벽이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국민 청원 외에도 국민 신문고</a:t>
            </a:r>
            <a:r>
              <a:rPr lang="en-US" altLang="ko-KR" dirty="0"/>
              <a:t>, </a:t>
            </a:r>
            <a:r>
              <a:rPr lang="ko-KR" altLang="en-US" dirty="0"/>
              <a:t>광화문 </a:t>
            </a:r>
            <a:r>
              <a:rPr lang="en-US" altLang="ko-KR" dirty="0"/>
              <a:t>1</a:t>
            </a:r>
            <a:r>
              <a:rPr lang="ko-KR" altLang="en-US" dirty="0"/>
              <a:t>번가와 같은 다양한 국민 참여 사이트들이 있지만 복잡한 의견 개진 과정과 관계 부처의 묵묵 부답에 제 기능을 하지 못하고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국민 청원과 국민 제안 </a:t>
            </a:r>
            <a:r>
              <a:rPr lang="en-US" altLang="ko-KR" dirty="0"/>
              <a:t>1</a:t>
            </a:r>
            <a:r>
              <a:rPr lang="ko-KR" altLang="en-US" dirty="0"/>
              <a:t>년치 데이터를 </a:t>
            </a:r>
            <a:r>
              <a:rPr lang="ko-KR" altLang="en-US" dirty="0" err="1"/>
              <a:t>크롤링하여</a:t>
            </a:r>
            <a:r>
              <a:rPr lang="ko-KR" altLang="en-US" dirty="0"/>
              <a:t> 현황을 확인해보고자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국민 청원과 국민 공개 제안을 연관시켜 한 주제에 대하여 국민이 다양한 의견을 제시하고 공유하는 과정을 통해 좀 더 나은 해결책을 도출할 수 있을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11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6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16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46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35C4-0F80-41B8-99F0-46948E16E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8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4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2019300" y="2360521"/>
            <a:ext cx="8191500" cy="41527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9300" y="6513233"/>
            <a:ext cx="8191500" cy="36000"/>
          </a:xfrm>
          <a:prstGeom prst="roundRect">
            <a:avLst>
              <a:gd name="adj" fmla="val 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888CA6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878462" y="2117584"/>
            <a:ext cx="463088" cy="463088"/>
          </a:xfrm>
          <a:prstGeom prst="ellipse">
            <a:avLst/>
          </a:prstGeom>
          <a:solidFill>
            <a:srgbClr val="082E59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xmlns="" id="{F9C6CAD4-FFBF-41DD-B05E-177748E5C761}"/>
              </a:ext>
            </a:extLst>
          </p:cNvPr>
          <p:cNvSpPr>
            <a:spLocks/>
          </p:cNvSpPr>
          <p:nvPr/>
        </p:nvSpPr>
        <p:spPr bwMode="auto">
          <a:xfrm>
            <a:off x="6012926" y="2263057"/>
            <a:ext cx="194159" cy="17214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55970" y="871283"/>
            <a:ext cx="5518159" cy="615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6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6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국민의 소리</a:t>
            </a:r>
            <a:r>
              <a:rPr lang="en-US" altLang="ko-KR" sz="2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2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찾아서</a:t>
            </a:r>
            <a:endParaRPr lang="en-US" altLang="ko-KR" sz="26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8541" y="3997713"/>
            <a:ext cx="2614446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가재협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95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데이터</a:t>
            </a:r>
            <a:r>
              <a:rPr lang="en-US" altLang="ko-KR" sz="95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1 </a:t>
            </a:r>
            <a:r>
              <a:rPr lang="ko-KR" altLang="en-US" sz="95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크롤링</a:t>
            </a:r>
            <a:endParaRPr lang="en-US" altLang="ko-KR" sz="95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0447" y="4005423"/>
            <a:ext cx="2711356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박성민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/ 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조장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50" b="1" dirty="0" smtClean="0">
                <a:solidFill>
                  <a:srgbClr val="7C7C7C"/>
                </a:solidFill>
                <a:cs typeface="Aharoni" panose="02010803020104030203" pitchFamily="2" charset="-79"/>
              </a:rPr>
              <a:t>토큰화</a:t>
            </a:r>
            <a:endParaRPr lang="en-US" altLang="ko-KR" sz="950" b="1" dirty="0">
              <a:solidFill>
                <a:srgbClr val="7C7C7C"/>
              </a:solidFill>
              <a:cs typeface="Aharoni" panose="02010803020104030203" pitchFamily="2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2305" y="4005423"/>
            <a:ext cx="2699717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백창경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/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발표자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5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데이터</a:t>
            </a:r>
            <a:r>
              <a:rPr lang="en-US" altLang="ko-KR" sz="95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2 </a:t>
            </a:r>
            <a:r>
              <a:rPr lang="ko-KR" altLang="en-US" sz="95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크롤링</a:t>
            </a:r>
            <a:endParaRPr lang="en-US" altLang="ko-KR" sz="95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88541" y="5888659"/>
            <a:ext cx="261444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강예나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5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PPT</a:t>
            </a:r>
            <a:endParaRPr lang="en-US" altLang="ko-KR" sz="95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50447" y="5888659"/>
            <a:ext cx="2711356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윤지혜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50" b="1" dirty="0" smtClean="0">
                <a:solidFill>
                  <a:srgbClr val="7C7C7C"/>
                </a:solidFill>
              </a:rPr>
              <a:t>시각화</a:t>
            </a:r>
            <a:endParaRPr lang="en-US" altLang="ko-KR" sz="950" b="1" dirty="0" smtClean="0">
              <a:solidFill>
                <a:srgbClr val="7C7C7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2305" y="5896369"/>
            <a:ext cx="2699717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한유정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/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발표자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5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토큰화</a:t>
            </a:r>
            <a:endParaRPr lang="en-US" altLang="ko-KR" sz="95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t="3265" r="-284" b="13649"/>
          <a:stretch/>
        </p:blipFill>
        <p:spPr>
          <a:xfrm>
            <a:off x="8070538" y="3015263"/>
            <a:ext cx="982800" cy="9828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r="833"/>
          <a:stretch/>
        </p:blipFill>
        <p:spPr>
          <a:xfrm>
            <a:off x="8070538" y="4878119"/>
            <a:ext cx="982800" cy="9828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" b="23556"/>
          <a:stretch/>
        </p:blipFill>
        <p:spPr>
          <a:xfrm>
            <a:off x="5618605" y="3008979"/>
            <a:ext cx="982800" cy="9828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8605" y="4905858"/>
            <a:ext cx="982800" cy="9828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7" r="11177"/>
          <a:stretch/>
        </p:blipFill>
        <p:spPr>
          <a:xfrm>
            <a:off x="3105313" y="4882921"/>
            <a:ext cx="982800" cy="9828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1354"/>
          <a:stretch/>
        </p:blipFill>
        <p:spPr>
          <a:xfrm>
            <a:off x="3171890" y="3022623"/>
            <a:ext cx="982800" cy="982800"/>
          </a:xfrm>
          <a:prstGeom prst="ellipse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93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014" y="2823399"/>
            <a:ext cx="10268106" cy="2992893"/>
          </a:xfrm>
          <a:prstGeom prst="rect">
            <a:avLst/>
          </a:prstGeom>
          <a:effectLst/>
        </p:spPr>
      </p:pic>
      <p:sp>
        <p:nvSpPr>
          <p:cNvPr id="6" name="오각형 5"/>
          <p:cNvSpPr/>
          <p:nvPr/>
        </p:nvSpPr>
        <p:spPr>
          <a:xfrm>
            <a:off x="2393325" y="1572150"/>
            <a:ext cx="1573619" cy="521079"/>
          </a:xfrm>
          <a:prstGeom prst="homePlate">
            <a:avLst/>
          </a:prstGeom>
          <a:solidFill>
            <a:srgbClr val="082E59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selenium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3935006" y="1572150"/>
            <a:ext cx="1631462" cy="552893"/>
          </a:xfrm>
          <a:prstGeom prst="chevron">
            <a:avLst/>
          </a:prstGeom>
          <a:solidFill>
            <a:srgbClr val="082E59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time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5566468" y="1572149"/>
            <a:ext cx="2025178" cy="552893"/>
          </a:xfrm>
          <a:prstGeom prst="chevron">
            <a:avLst/>
          </a:prstGeom>
          <a:solidFill>
            <a:srgbClr val="082E59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webdriver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7576842" y="1597770"/>
            <a:ext cx="1723293" cy="552893"/>
          </a:xfrm>
          <a:prstGeom prst="chevron">
            <a:avLst/>
          </a:prstGeom>
          <a:solidFill>
            <a:srgbClr val="082E59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</a:t>
            </a:r>
            <a:r>
              <a:rPr lang="en-US" altLang="ko-KR" b="1" dirty="0" smtClean="0">
                <a:solidFill>
                  <a:schemeClr val="bg1"/>
                </a:solidFill>
              </a:rPr>
              <a:t>hrome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9246970" y="1597769"/>
            <a:ext cx="1640768" cy="552893"/>
          </a:xfrm>
          <a:prstGeom prst="chevron">
            <a:avLst/>
          </a:prstGeom>
          <a:solidFill>
            <a:srgbClr val="082E59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Firefox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885595" y="4476307"/>
            <a:ext cx="3555038" cy="499731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82E5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6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적응형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xpath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selenium)</a:t>
            </a:r>
            <a:endParaRPr lang="en-US" altLang="ko-KR" sz="5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921" y="4589549"/>
            <a:ext cx="2700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014" y="2205421"/>
            <a:ext cx="10103956" cy="321463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모서리가 둥근 직사각형 3"/>
          <p:cNvSpPr/>
          <p:nvPr/>
        </p:nvSpPr>
        <p:spPr>
          <a:xfrm>
            <a:off x="7485321" y="3574389"/>
            <a:ext cx="2955851" cy="140164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82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60"/>
              </a:lnSpc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로딩창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time.sleep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wait)</a:t>
            </a:r>
          </a:p>
          <a:p>
            <a:pPr>
              <a:lnSpc>
                <a:spcPts val="226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While vs for</a:t>
            </a:r>
          </a:p>
          <a:p>
            <a:pPr>
              <a:lnSpc>
                <a:spcPts val="2260"/>
              </a:lnSpc>
            </a:pP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dbsave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16" y="3870213"/>
            <a:ext cx="270000" cy="27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16" y="4423125"/>
            <a:ext cx="270000" cy="270000"/>
          </a:xfrm>
          <a:prstGeom prst="rect">
            <a:avLst/>
          </a:prstGeom>
        </p:spPr>
      </p:pic>
      <p:sp>
        <p:nvSpPr>
          <p:cNvPr id="9" name="대각선 방향의 모서리가 둥근 사각형 8"/>
          <p:cNvSpPr/>
          <p:nvPr/>
        </p:nvSpPr>
        <p:spPr>
          <a:xfrm>
            <a:off x="1584960" y="1205428"/>
            <a:ext cx="2387600" cy="504604"/>
          </a:xfrm>
          <a:prstGeom prst="round2Diag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롤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링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37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76" y="1558932"/>
            <a:ext cx="10214344" cy="43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84454"/>
          <a:stretch/>
        </p:blipFill>
        <p:spPr>
          <a:xfrm>
            <a:off x="1487014" y="1589943"/>
            <a:ext cx="10016732" cy="6046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13821" r="57403"/>
          <a:stretch/>
        </p:blipFill>
        <p:spPr>
          <a:xfrm>
            <a:off x="2903763" y="2194560"/>
            <a:ext cx="7061313" cy="3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602" y="1850339"/>
            <a:ext cx="9926929" cy="4450793"/>
          </a:xfrm>
          <a:prstGeom prst="rect">
            <a:avLst/>
          </a:prstGeom>
        </p:spPr>
      </p:pic>
      <p:sp>
        <p:nvSpPr>
          <p:cNvPr id="13" name="대각선 방향의 모서리가 둥근 사각형 12"/>
          <p:cNvSpPr/>
          <p:nvPr/>
        </p:nvSpPr>
        <p:spPr>
          <a:xfrm>
            <a:off x="1584960" y="1205428"/>
            <a:ext cx="2387600" cy="504604"/>
          </a:xfrm>
          <a:prstGeom prst="round2Diag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 큰 화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21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8053"/>
          <a:stretch/>
        </p:blipFill>
        <p:spPr>
          <a:xfrm>
            <a:off x="1614904" y="1391406"/>
            <a:ext cx="10012325" cy="36271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904" y="5171840"/>
            <a:ext cx="8890063" cy="10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분석 결과 및 시각화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663" t="44804"/>
          <a:stretch/>
        </p:blipFill>
        <p:spPr>
          <a:xfrm>
            <a:off x="1664224" y="2053074"/>
            <a:ext cx="9833402" cy="14637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0"/>
          <a:stretch/>
        </p:blipFill>
        <p:spPr>
          <a:xfrm>
            <a:off x="1579159" y="4337526"/>
            <a:ext cx="5989839" cy="15413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2163" y="3710766"/>
            <a:ext cx="3827721" cy="2307111"/>
          </a:xfrm>
          <a:prstGeom prst="rect">
            <a:avLst/>
          </a:prstGeom>
          <a:solidFill>
            <a:srgbClr val="FBF3F3"/>
          </a:solidFill>
          <a:ln>
            <a:noFill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97974" y="3860729"/>
            <a:ext cx="3646968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국민 청원 게시판 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크롤링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완료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ko-KR" sz="1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    어떤 내용의 청원이 많을까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>
              <a:lnSpc>
                <a:spcPts val="2000"/>
              </a:lnSpc>
            </a:pPr>
            <a:endParaRPr lang="en-US" altLang="ko-KR" sz="1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    전반적인 내용을 보기 위해 빈도 분석 결정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>
              <a:lnSpc>
                <a:spcPts val="2000"/>
              </a:lnSpc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    토큰화 실시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65" y="3887167"/>
            <a:ext cx="252000" cy="252000"/>
          </a:xfrm>
          <a:prstGeom prst="rect">
            <a:avLst/>
          </a:prstGeom>
        </p:spPr>
      </p:pic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65" y="4409849"/>
            <a:ext cx="252000" cy="252000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65" y="4908943"/>
            <a:ext cx="252000" cy="252000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65" y="5658814"/>
            <a:ext cx="252000" cy="252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781183" y="1298070"/>
            <a:ext cx="5512755" cy="613762"/>
            <a:chOff x="1579160" y="1170983"/>
            <a:chExt cx="6778035" cy="61376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16FC8B64-32E3-4714-80B1-85FDB54FB4CA}"/>
                </a:ext>
              </a:extLst>
            </p:cNvPr>
            <p:cNvSpPr/>
            <p:nvPr/>
          </p:nvSpPr>
          <p:spPr>
            <a:xfrm>
              <a:off x="2508664" y="1172745"/>
              <a:ext cx="5848531" cy="6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46214700-C222-4F19-850C-D19A109F74B9}"/>
                </a:ext>
              </a:extLst>
            </p:cNvPr>
            <p:cNvSpPr/>
            <p:nvPr/>
          </p:nvSpPr>
          <p:spPr>
            <a:xfrm>
              <a:off x="1579160" y="1170983"/>
              <a:ext cx="1259734" cy="612000"/>
            </a:xfrm>
            <a:prstGeom prst="rect">
              <a:avLst/>
            </a:prstGeom>
            <a:solidFill>
              <a:srgbClr val="F9D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</a:rPr>
                <a:t>토큰화</a:t>
              </a:r>
              <a:endParaRPr lang="ko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52303" y="1396664"/>
            <a:ext cx="476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주어진 말뭉치에서 단어 단위로 나누기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분석 결과 및 시각화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47" y="2173387"/>
            <a:ext cx="7554544" cy="426852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6FC8B64-32E3-4714-80B1-85FDB54FB4CA}"/>
              </a:ext>
            </a:extLst>
          </p:cNvPr>
          <p:cNvSpPr/>
          <p:nvPr/>
        </p:nvSpPr>
        <p:spPr>
          <a:xfrm>
            <a:off x="3465594" y="1415983"/>
            <a:ext cx="5848531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121211" y="1415983"/>
            <a:ext cx="6980264" cy="612000"/>
            <a:chOff x="2259792" y="1415983"/>
            <a:chExt cx="6841682" cy="612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6214700-C222-4F19-850C-D19A109F74B9}"/>
                </a:ext>
              </a:extLst>
            </p:cNvPr>
            <p:cNvSpPr/>
            <p:nvPr/>
          </p:nvSpPr>
          <p:spPr>
            <a:xfrm>
              <a:off x="2259792" y="1415983"/>
              <a:ext cx="1330036" cy="612000"/>
            </a:xfrm>
            <a:prstGeom prst="rect">
              <a:avLst/>
            </a:prstGeom>
            <a:solidFill>
              <a:srgbClr val="F9D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51DAA74-7A18-484D-8E85-FC06874A7F85}"/>
                </a:ext>
              </a:extLst>
            </p:cNvPr>
            <p:cNvSpPr txBox="1"/>
            <p:nvPr/>
          </p:nvSpPr>
          <p:spPr>
            <a:xfrm>
              <a:off x="3585629" y="1555692"/>
              <a:ext cx="551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국민 청원 토큰 중 가장 자주 출현하는 </a:t>
              </a:r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가지 토큰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090FAB9-3943-4D55-9C04-196D346433C8}"/>
                </a:ext>
              </a:extLst>
            </p:cNvPr>
            <p:cNvSpPr txBox="1"/>
            <p:nvPr/>
          </p:nvSpPr>
          <p:spPr>
            <a:xfrm>
              <a:off x="2259792" y="1554902"/>
              <a:ext cx="1691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빈도 분석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2498652" y="5688419"/>
            <a:ext cx="669851" cy="41466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96762" y="5688419"/>
            <a:ext cx="393405" cy="41466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분석 결과 및 시각화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xmlns="" id="{12653B94-318B-42A3-8CE0-AF49AC3B9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82" y="1131156"/>
            <a:ext cx="3189676" cy="53102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1A9F815-0257-4BB9-A25F-67DC5DB67B50}"/>
              </a:ext>
            </a:extLst>
          </p:cNvPr>
          <p:cNvSpPr/>
          <p:nvPr/>
        </p:nvSpPr>
        <p:spPr>
          <a:xfrm>
            <a:off x="1532795" y="1205428"/>
            <a:ext cx="2991704" cy="503282"/>
          </a:xfrm>
          <a:prstGeom prst="rect">
            <a:avLst/>
          </a:prstGeom>
          <a:solidFill>
            <a:srgbClr val="FE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Word Cloud –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국민 청원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6214700-C222-4F19-850C-D19A109F74B9}"/>
              </a:ext>
            </a:extLst>
          </p:cNvPr>
          <p:cNvSpPr/>
          <p:nvPr/>
        </p:nvSpPr>
        <p:spPr>
          <a:xfrm>
            <a:off x="1738792" y="2096473"/>
            <a:ext cx="1330036" cy="612000"/>
          </a:xfrm>
          <a:prstGeom prst="rect">
            <a:avLst/>
          </a:prstGeom>
          <a:solidFill>
            <a:srgbClr val="FD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6FC8B64-32E3-4714-80B1-85FDB54FB4CA}"/>
              </a:ext>
            </a:extLst>
          </p:cNvPr>
          <p:cNvSpPr/>
          <p:nvPr/>
        </p:nvSpPr>
        <p:spPr>
          <a:xfrm>
            <a:off x="2944594" y="2096473"/>
            <a:ext cx="4149187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1DAA74-7A18-484D-8E85-FC06874A7F85}"/>
              </a:ext>
            </a:extLst>
          </p:cNvPr>
          <p:cNvSpPr txBox="1"/>
          <p:nvPr/>
        </p:nvSpPr>
        <p:spPr>
          <a:xfrm>
            <a:off x="3064629" y="2236182"/>
            <a:ext cx="4726381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부동산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지역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분양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투기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090FAB9-3943-4D55-9C04-196D346433C8}"/>
              </a:ext>
            </a:extLst>
          </p:cNvPr>
          <p:cNvSpPr txBox="1"/>
          <p:nvPr/>
        </p:nvSpPr>
        <p:spPr>
          <a:xfrm>
            <a:off x="1745678" y="2235241"/>
            <a:ext cx="1146815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부동산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6D913D6-F8D1-4031-8AFE-9F5F32A34B02}"/>
              </a:ext>
            </a:extLst>
          </p:cNvPr>
          <p:cNvSpPr/>
          <p:nvPr/>
        </p:nvSpPr>
        <p:spPr>
          <a:xfrm>
            <a:off x="1742750" y="2889635"/>
            <a:ext cx="1330036" cy="612000"/>
          </a:xfrm>
          <a:prstGeom prst="rect">
            <a:avLst/>
          </a:prstGeom>
          <a:solidFill>
            <a:srgbClr val="FD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8446D8B-9F20-404F-A0A9-E9A82C5FA666}"/>
              </a:ext>
            </a:extLst>
          </p:cNvPr>
          <p:cNvSpPr/>
          <p:nvPr/>
        </p:nvSpPr>
        <p:spPr>
          <a:xfrm>
            <a:off x="2948551" y="2889635"/>
            <a:ext cx="2866399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EEA3BDD-7C7E-45DB-BE3B-8828C98A54CA}"/>
              </a:ext>
            </a:extLst>
          </p:cNvPr>
          <p:cNvSpPr txBox="1"/>
          <p:nvPr/>
        </p:nvSpPr>
        <p:spPr>
          <a:xfrm>
            <a:off x="3068587" y="3017469"/>
            <a:ext cx="4726381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서민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05AF728-EBD1-49E8-BD58-BC834C637C2F}"/>
              </a:ext>
            </a:extLst>
          </p:cNvPr>
          <p:cNvSpPr txBox="1"/>
          <p:nvPr/>
        </p:nvSpPr>
        <p:spPr>
          <a:xfrm>
            <a:off x="1737758" y="3028403"/>
            <a:ext cx="1285361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076EAF7-F695-4E28-A789-E2A3237DC4F7}"/>
              </a:ext>
            </a:extLst>
          </p:cNvPr>
          <p:cNvSpPr/>
          <p:nvPr/>
        </p:nvSpPr>
        <p:spPr>
          <a:xfrm>
            <a:off x="1738792" y="3680624"/>
            <a:ext cx="1330036" cy="612000"/>
          </a:xfrm>
          <a:prstGeom prst="rect">
            <a:avLst/>
          </a:prstGeom>
          <a:solidFill>
            <a:srgbClr val="FD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8E81490-50AB-40B3-B4B8-CF815FD3632F}"/>
              </a:ext>
            </a:extLst>
          </p:cNvPr>
          <p:cNvSpPr/>
          <p:nvPr/>
        </p:nvSpPr>
        <p:spPr>
          <a:xfrm>
            <a:off x="2944594" y="3680624"/>
            <a:ext cx="2327714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2C430F7-CC58-4D59-8359-2F875D516548}"/>
              </a:ext>
            </a:extLst>
          </p:cNvPr>
          <p:cNvSpPr txBox="1"/>
          <p:nvPr/>
        </p:nvSpPr>
        <p:spPr>
          <a:xfrm>
            <a:off x="3064629" y="3808458"/>
            <a:ext cx="4726381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정책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대통령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24613F0-AE51-4C6B-8B20-4FC513EB1D56}"/>
              </a:ext>
            </a:extLst>
          </p:cNvPr>
          <p:cNvSpPr txBox="1"/>
          <p:nvPr/>
        </p:nvSpPr>
        <p:spPr>
          <a:xfrm>
            <a:off x="1864429" y="3795642"/>
            <a:ext cx="979568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761AC0C-BD40-452A-8A1E-0643994FF143}"/>
              </a:ext>
            </a:extLst>
          </p:cNvPr>
          <p:cNvSpPr/>
          <p:nvPr/>
        </p:nvSpPr>
        <p:spPr>
          <a:xfrm>
            <a:off x="1737758" y="4733554"/>
            <a:ext cx="5356023" cy="1337643"/>
          </a:xfrm>
          <a:prstGeom prst="rect">
            <a:avLst/>
          </a:prstGeom>
          <a:solidFill>
            <a:srgbClr val="FD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8B63A54-1BB5-49DC-8D0B-F6882BC8A059}"/>
              </a:ext>
            </a:extLst>
          </p:cNvPr>
          <p:cNvSpPr txBox="1"/>
          <p:nvPr/>
        </p:nvSpPr>
        <p:spPr>
          <a:xfrm>
            <a:off x="1737758" y="4895957"/>
            <a:ext cx="5356023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500" dirty="0" smtClean="0"/>
              <a:t>    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정부가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부동산과 관련하여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여러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대책을 내놓았지만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낮은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만족도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코로나의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장기화로 인한 경기 침체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/>
          </a:p>
        </p:txBody>
      </p:sp>
      <p:pic>
        <p:nvPicPr>
          <p:cNvPr id="27" name="그림 26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E3E82E9-FC8A-4C67-9871-567DE58683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03" y="4911934"/>
            <a:ext cx="252000" cy="252000"/>
          </a:xfrm>
          <a:prstGeom prst="rect">
            <a:avLst/>
          </a:prstGeom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E3E82E9-FC8A-4C67-9871-567DE58683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03" y="5705176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014" y="1131156"/>
            <a:ext cx="10268106" cy="523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목차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40480" y="1540725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소개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lvl="3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국민 청원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000074" y="1424133"/>
            <a:ext cx="308075" cy="308075"/>
          </a:xfrm>
          <a:prstGeom prst="ellipse">
            <a:avLst/>
          </a:prstGeom>
          <a:solidFill>
            <a:srgbClr val="082E59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Ⅱ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22294" y="1523157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주제 선정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배경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581888" y="1406565"/>
            <a:ext cx="308075" cy="308075"/>
          </a:xfrm>
          <a:prstGeom prst="ellipse">
            <a:avLst/>
          </a:prstGeom>
          <a:solidFill>
            <a:srgbClr val="082E59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Ⅰ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40480" y="3003938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 및 구현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000074" y="2887346"/>
            <a:ext cx="308075" cy="308075"/>
          </a:xfrm>
          <a:prstGeom prst="ellipse">
            <a:avLst/>
          </a:prstGeom>
          <a:solidFill>
            <a:srgbClr val="082E59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Ⅳ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22294" y="2986370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데이터 소개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  <a:p>
            <a:pPr lvl="3"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국민 제안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581888" y="2869778"/>
            <a:ext cx="308075" cy="308075"/>
          </a:xfrm>
          <a:prstGeom prst="ellipse">
            <a:avLst/>
          </a:prstGeom>
          <a:solidFill>
            <a:srgbClr val="082E59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Ⅲ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40480" y="4467151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활용 방안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000074" y="4350559"/>
            <a:ext cx="308075" cy="308075"/>
          </a:xfrm>
          <a:prstGeom prst="ellipse">
            <a:avLst/>
          </a:prstGeom>
          <a:solidFill>
            <a:srgbClr val="082E59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Ⅵ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822294" y="4449583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분석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581888" y="4332991"/>
            <a:ext cx="308075" cy="308075"/>
          </a:xfrm>
          <a:prstGeom prst="ellipse">
            <a:avLst/>
          </a:prstGeom>
          <a:solidFill>
            <a:srgbClr val="082E59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Ⅴ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32" y="4706760"/>
            <a:ext cx="469989" cy="4699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81" y="4767105"/>
            <a:ext cx="351165" cy="351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06" y="3217277"/>
            <a:ext cx="562313" cy="56231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69" y="1760041"/>
            <a:ext cx="562313" cy="5623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56" y="1821317"/>
            <a:ext cx="508412" cy="508412"/>
          </a:xfrm>
          <a:prstGeom prst="rect">
            <a:avLst/>
          </a:prstGeom>
        </p:spPr>
      </p:pic>
      <p:pic>
        <p:nvPicPr>
          <p:cNvPr id="8" name="그림 7" descr="시계, 그리기이(가) 표시된 사진&#10;&#10;자동 생성된 설명">
            <a:extLst>
              <a:ext uri="{FF2B5EF4-FFF2-40B4-BE49-F238E27FC236}">
                <a16:creationId xmlns:a16="http://schemas.microsoft.com/office/drawing/2014/main" xmlns="" id="{595CEBF7-5437-4FEA-ACD4-4D2B551AC7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30" y="3256585"/>
            <a:ext cx="556151" cy="5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55" y="1131156"/>
            <a:ext cx="9475626" cy="259583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739" r="-1"/>
          <a:stretch/>
        </p:blipFill>
        <p:spPr>
          <a:xfrm>
            <a:off x="1680055" y="3783205"/>
            <a:ext cx="9475626" cy="2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014" y="1131156"/>
            <a:ext cx="10231063" cy="27935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014" y="3812737"/>
            <a:ext cx="10231063" cy="27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1536" b="37341"/>
          <a:stretch/>
        </p:blipFill>
        <p:spPr>
          <a:xfrm>
            <a:off x="1487014" y="1832196"/>
            <a:ext cx="10186826" cy="14521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2457" b="906"/>
          <a:stretch/>
        </p:blipFill>
        <p:spPr>
          <a:xfrm>
            <a:off x="1507334" y="3441636"/>
            <a:ext cx="10247786" cy="46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546"/>
          <a:stretch/>
        </p:blipFill>
        <p:spPr>
          <a:xfrm>
            <a:off x="1608934" y="1665462"/>
            <a:ext cx="10024266" cy="414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-293" t="270" r="5301" b="-270"/>
          <a:stretch/>
        </p:blipFill>
        <p:spPr>
          <a:xfrm>
            <a:off x="1685134" y="1904344"/>
            <a:ext cx="9871866" cy="37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638" r="-1"/>
          <a:stretch/>
        </p:blipFill>
        <p:spPr>
          <a:xfrm>
            <a:off x="1487014" y="1864710"/>
            <a:ext cx="10190480" cy="38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5687"/>
          <a:stretch/>
        </p:blipFill>
        <p:spPr>
          <a:xfrm>
            <a:off x="1634334" y="1857255"/>
            <a:ext cx="9973466" cy="22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코드 설명 및 구현</a:t>
            </a:r>
          </a:p>
        </p:txBody>
      </p:sp>
      <p:sp>
        <p:nvSpPr>
          <p:cNvPr id="15" name="타원 14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="" xmlns:a16="http://schemas.microsoft.com/office/drawing/2014/main" id="{625664D3-F08B-4BD2-B2A3-C2658E7B0B38}"/>
              </a:ext>
            </a:extLst>
          </p:cNvPr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1584960" y="1205428"/>
            <a:ext cx="2387600" cy="504604"/>
          </a:xfrm>
          <a:prstGeom prst="round2Diag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 관 분 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0286"/>
          <a:stretch/>
        </p:blipFill>
        <p:spPr>
          <a:xfrm>
            <a:off x="1584960" y="2097943"/>
            <a:ext cx="10058400" cy="113293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t="40246" r="48365"/>
          <a:stretch/>
        </p:blipFill>
        <p:spPr>
          <a:xfrm>
            <a:off x="3452484" y="3303831"/>
            <a:ext cx="5681356" cy="28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분석 결과 및 시각화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22163" y="3710766"/>
            <a:ext cx="3827721" cy="2307111"/>
          </a:xfrm>
          <a:prstGeom prst="rect">
            <a:avLst/>
          </a:prstGeom>
          <a:solidFill>
            <a:srgbClr val="E4ECF2"/>
          </a:solidFill>
          <a:ln>
            <a:noFill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97974" y="3860729"/>
            <a:ext cx="3646968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국민 제안 게시판 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크롤링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완료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ko-KR" sz="1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    어떤 내용을 제안했을까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>
              <a:lnSpc>
                <a:spcPts val="2000"/>
              </a:lnSpc>
            </a:pPr>
            <a:endParaRPr lang="en-US" altLang="ko-KR" sz="1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    전반적인 내용을 보기 위해 빈도 분석 결정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>
              <a:lnSpc>
                <a:spcPts val="2000"/>
              </a:lnSpc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    토큰화 실시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65" y="3887167"/>
            <a:ext cx="252000" cy="252000"/>
          </a:xfrm>
          <a:prstGeom prst="rect">
            <a:avLst/>
          </a:prstGeom>
        </p:spPr>
      </p:pic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65" y="4409849"/>
            <a:ext cx="252000" cy="252000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65" y="4908943"/>
            <a:ext cx="252000" cy="252000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65" y="5658814"/>
            <a:ext cx="252000" cy="252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781183" y="1298070"/>
            <a:ext cx="5512755" cy="613762"/>
            <a:chOff x="1579160" y="1170983"/>
            <a:chExt cx="6778035" cy="61376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16FC8B64-32E3-4714-80B1-85FDB54FB4CA}"/>
                </a:ext>
              </a:extLst>
            </p:cNvPr>
            <p:cNvSpPr/>
            <p:nvPr/>
          </p:nvSpPr>
          <p:spPr>
            <a:xfrm>
              <a:off x="2508664" y="1172745"/>
              <a:ext cx="5848531" cy="6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46214700-C222-4F19-850C-D19A109F74B9}"/>
                </a:ext>
              </a:extLst>
            </p:cNvPr>
            <p:cNvSpPr/>
            <p:nvPr/>
          </p:nvSpPr>
          <p:spPr>
            <a:xfrm>
              <a:off x="1579160" y="1170983"/>
              <a:ext cx="1259734" cy="61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</a:rPr>
                <a:t>토큰화</a:t>
              </a:r>
              <a:endParaRPr lang="ko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52303" y="1396664"/>
            <a:ext cx="476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주어진 말뭉치에서 단어 단위로 나누기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96" y="2066615"/>
            <a:ext cx="9760688" cy="1466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3040" b="39702"/>
          <a:stretch/>
        </p:blipFill>
        <p:spPr>
          <a:xfrm>
            <a:off x="1781183" y="3694124"/>
            <a:ext cx="5430802" cy="24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분석 결과 및 시각화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6FC8B64-32E3-4714-80B1-85FDB54FB4CA}"/>
              </a:ext>
            </a:extLst>
          </p:cNvPr>
          <p:cNvSpPr/>
          <p:nvPr/>
        </p:nvSpPr>
        <p:spPr>
          <a:xfrm>
            <a:off x="3465594" y="1415983"/>
            <a:ext cx="5848531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21211" y="1415983"/>
            <a:ext cx="6980264" cy="612000"/>
            <a:chOff x="2259792" y="1415983"/>
            <a:chExt cx="6841682" cy="61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46214700-C222-4F19-850C-D19A109F74B9}"/>
                </a:ext>
              </a:extLst>
            </p:cNvPr>
            <p:cNvSpPr/>
            <p:nvPr/>
          </p:nvSpPr>
          <p:spPr>
            <a:xfrm>
              <a:off x="2259792" y="1415983"/>
              <a:ext cx="1330036" cy="61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51DAA74-7A18-484D-8E85-FC06874A7F85}"/>
                </a:ext>
              </a:extLst>
            </p:cNvPr>
            <p:cNvSpPr txBox="1"/>
            <p:nvPr/>
          </p:nvSpPr>
          <p:spPr>
            <a:xfrm>
              <a:off x="3585629" y="1555692"/>
              <a:ext cx="551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국민 제안 토큰 중 가장 자주 출현하는 </a:t>
              </a:r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가지 토큰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090FAB9-3943-4D55-9C04-196D346433C8}"/>
                </a:ext>
              </a:extLst>
            </p:cNvPr>
            <p:cNvSpPr txBox="1"/>
            <p:nvPr/>
          </p:nvSpPr>
          <p:spPr>
            <a:xfrm>
              <a:off x="2259792" y="1554902"/>
              <a:ext cx="1691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빈도 분석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68" y="2099488"/>
            <a:ext cx="7947283" cy="427044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583710" y="5869171"/>
            <a:ext cx="154800" cy="3960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90286" y="5858831"/>
            <a:ext cx="154800" cy="32400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19371" y="5858541"/>
            <a:ext cx="154800" cy="3240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48456" y="5858540"/>
            <a:ext cx="154800" cy="39600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140274" y="5858540"/>
            <a:ext cx="154800" cy="3240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8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주제 선정 배경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7369" y="1231867"/>
            <a:ext cx="6019572" cy="508387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745581" y="1904959"/>
            <a:ext cx="637953" cy="3881431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7367" y="1231867"/>
            <a:ext cx="1107331" cy="260730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46854" y="1782983"/>
            <a:ext cx="3838353" cy="3784232"/>
          </a:xfrm>
          <a:prstGeom prst="rect">
            <a:avLst/>
          </a:prstGeom>
          <a:solidFill>
            <a:srgbClr val="D9B1C8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각형 21"/>
          <p:cNvSpPr/>
          <p:nvPr/>
        </p:nvSpPr>
        <p:spPr>
          <a:xfrm>
            <a:off x="7963812" y="1949816"/>
            <a:ext cx="1869783" cy="505541"/>
          </a:xfrm>
          <a:prstGeom prst="homePlate">
            <a:avLst/>
          </a:prstGeom>
          <a:solidFill>
            <a:srgbClr val="923E8C"/>
          </a:solidFill>
          <a:ln w="31750">
            <a:solidFill>
              <a:srgbClr val="923E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국민 제안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63812" y="2601643"/>
            <a:ext cx="3627875" cy="276355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018720" y="2728341"/>
            <a:ext cx="3494620" cy="208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50" b="1" dirty="0" smtClean="0"/>
              <a:t>    </a:t>
            </a:r>
            <a:endParaRPr lang="en-US" altLang="ko-KR" sz="1850" b="1" dirty="0" smtClean="0"/>
          </a:p>
          <a:p>
            <a:r>
              <a:rPr lang="ko-KR" altLang="en-US" sz="1850" b="1" dirty="0" smtClean="0"/>
              <a:t>    국민제안에 대해</a:t>
            </a:r>
            <a:r>
              <a:rPr lang="en-US" altLang="ko-KR" sz="1850" b="1" dirty="0" smtClean="0"/>
              <a:t> </a:t>
            </a:r>
            <a:r>
              <a:rPr lang="ko-KR" altLang="en-US" sz="1850" b="1" dirty="0" smtClean="0"/>
              <a:t>실현가능성에 </a:t>
            </a:r>
            <a:r>
              <a:rPr lang="ko-KR" altLang="en-US" sz="1850" b="1" dirty="0"/>
              <a:t>대한 모호한 답변</a:t>
            </a:r>
            <a:endParaRPr lang="en-US" altLang="ko-KR" sz="1850" b="1" dirty="0"/>
          </a:p>
          <a:p>
            <a:endParaRPr lang="en-US" altLang="ko-KR" sz="1850" b="1" dirty="0"/>
          </a:p>
          <a:p>
            <a:r>
              <a:rPr lang="ko-KR" altLang="en-US" sz="1850" b="1" dirty="0" smtClean="0"/>
              <a:t>    </a:t>
            </a:r>
            <a:endParaRPr lang="en-US" altLang="ko-KR" sz="1850" b="1" dirty="0" smtClean="0"/>
          </a:p>
          <a:p>
            <a:r>
              <a:rPr lang="en-US" altLang="ko-KR" sz="1850" b="1" dirty="0"/>
              <a:t> </a:t>
            </a:r>
            <a:r>
              <a:rPr lang="en-US" altLang="ko-KR" sz="1850" b="1" dirty="0" smtClean="0"/>
              <a:t>   </a:t>
            </a:r>
            <a:r>
              <a:rPr lang="ko-KR" altLang="en-US" sz="1850" b="1" dirty="0" smtClean="0"/>
              <a:t>제안 </a:t>
            </a:r>
            <a:r>
              <a:rPr lang="ko-KR" altLang="en-US" sz="1850" b="1" dirty="0"/>
              <a:t>수에 비해 답변처리가</a:t>
            </a:r>
            <a:endParaRPr lang="en-US" altLang="ko-KR" sz="1850" b="1" dirty="0"/>
          </a:p>
          <a:p>
            <a:r>
              <a:rPr lang="ko-KR" altLang="en-US" sz="1850" b="1" dirty="0"/>
              <a:t>매우 늦음</a:t>
            </a:r>
            <a:endParaRPr lang="ko-KR" altLang="en-US" sz="1850" b="1" dirty="0"/>
          </a:p>
        </p:txBody>
      </p:sp>
      <p:pic>
        <p:nvPicPr>
          <p:cNvPr id="29" name="그림 28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575" y="4190353"/>
            <a:ext cx="252000" cy="252000"/>
          </a:xfrm>
          <a:prstGeom prst="rect">
            <a:avLst/>
          </a:prstGeom>
        </p:spPr>
      </p:pic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125" y="3052759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분석 결과 및 시각화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대각선 방향의 모서리가 둥근 사각형 14">
            <a:extLst>
              <a:ext uri="{FF2B5EF4-FFF2-40B4-BE49-F238E27FC236}">
                <a16:creationId xmlns:a16="http://schemas.microsoft.com/office/drawing/2014/main" xmlns="" id="{F5ADA75D-C52E-4FF1-8138-5EC401D5D009}"/>
              </a:ext>
            </a:extLst>
          </p:cNvPr>
          <p:cNvSpPr/>
          <p:nvPr/>
        </p:nvSpPr>
        <p:spPr>
          <a:xfrm>
            <a:off x="1532795" y="1205428"/>
            <a:ext cx="2991704" cy="503282"/>
          </a:xfrm>
          <a:prstGeom prst="round2DiagRect">
            <a:avLst/>
          </a:prstGeom>
          <a:solidFill>
            <a:srgbClr val="ACD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Word Cloud –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국민 제안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6214700-C222-4F19-850C-D19A109F74B9}"/>
              </a:ext>
            </a:extLst>
          </p:cNvPr>
          <p:cNvSpPr/>
          <p:nvPr/>
        </p:nvSpPr>
        <p:spPr>
          <a:xfrm>
            <a:off x="1738793" y="2943489"/>
            <a:ext cx="1330036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대각선 방향의 모서리가 둥근 사각형 18">
            <a:extLst>
              <a:ext uri="{FF2B5EF4-FFF2-40B4-BE49-F238E27FC236}">
                <a16:creationId xmlns:a16="http://schemas.microsoft.com/office/drawing/2014/main" xmlns="" id="{16FC8B64-32E3-4714-80B1-85FDB54FB4CA}"/>
              </a:ext>
            </a:extLst>
          </p:cNvPr>
          <p:cNvSpPr/>
          <p:nvPr/>
        </p:nvSpPr>
        <p:spPr>
          <a:xfrm>
            <a:off x="2944595" y="2943489"/>
            <a:ext cx="2454361" cy="6120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51DAA74-7A18-484D-8E85-FC06874A7F85}"/>
              </a:ext>
            </a:extLst>
          </p:cNvPr>
          <p:cNvSpPr txBox="1"/>
          <p:nvPr/>
        </p:nvSpPr>
        <p:spPr>
          <a:xfrm>
            <a:off x="3064631" y="3083198"/>
            <a:ext cx="255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부동산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주택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090FAB9-3943-4D55-9C04-196D346433C8}"/>
              </a:ext>
            </a:extLst>
          </p:cNvPr>
          <p:cNvSpPr txBox="1"/>
          <p:nvPr/>
        </p:nvSpPr>
        <p:spPr>
          <a:xfrm>
            <a:off x="1745679" y="3082257"/>
            <a:ext cx="1146815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부동산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761AC0C-BD40-452A-8A1E-0643994FF143}"/>
              </a:ext>
            </a:extLst>
          </p:cNvPr>
          <p:cNvSpPr/>
          <p:nvPr/>
        </p:nvSpPr>
        <p:spPr>
          <a:xfrm>
            <a:off x="1737758" y="3840698"/>
            <a:ext cx="5356023" cy="2251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6214700-C222-4F19-850C-D19A109F74B9}"/>
              </a:ext>
            </a:extLst>
          </p:cNvPr>
          <p:cNvSpPr/>
          <p:nvPr/>
        </p:nvSpPr>
        <p:spPr>
          <a:xfrm>
            <a:off x="1738792" y="2091120"/>
            <a:ext cx="1330036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대각선 방향의 모서리가 둥근 사각형 33">
            <a:extLst>
              <a:ext uri="{FF2B5EF4-FFF2-40B4-BE49-F238E27FC236}">
                <a16:creationId xmlns:a16="http://schemas.microsoft.com/office/drawing/2014/main" xmlns="" id="{16FC8B64-32E3-4714-80B1-85FDB54FB4CA}"/>
              </a:ext>
            </a:extLst>
          </p:cNvPr>
          <p:cNvSpPr/>
          <p:nvPr/>
        </p:nvSpPr>
        <p:spPr>
          <a:xfrm>
            <a:off x="2944595" y="2091120"/>
            <a:ext cx="2999006" cy="6120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51DAA74-7A18-484D-8E85-FC06874A7F85}"/>
              </a:ext>
            </a:extLst>
          </p:cNvPr>
          <p:cNvSpPr txBox="1"/>
          <p:nvPr/>
        </p:nvSpPr>
        <p:spPr>
          <a:xfrm>
            <a:off x="3064629" y="2230829"/>
            <a:ext cx="297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마스크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교육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방역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090FAB9-3943-4D55-9C04-196D346433C8}"/>
              </a:ext>
            </a:extLst>
          </p:cNvPr>
          <p:cNvSpPr txBox="1"/>
          <p:nvPr/>
        </p:nvSpPr>
        <p:spPr>
          <a:xfrm>
            <a:off x="1745678" y="2229888"/>
            <a:ext cx="114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코로나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그림 36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E3E82E9-FC8A-4C67-9871-567DE58683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78" y="4075163"/>
            <a:ext cx="252000" cy="252000"/>
          </a:xfrm>
          <a:prstGeom prst="rect">
            <a:avLst/>
          </a:prstGeom>
        </p:spPr>
      </p:pic>
      <p:pic>
        <p:nvPicPr>
          <p:cNvPr id="38" name="그림 37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E3E82E9-FC8A-4C67-9871-567DE58683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78" y="4841930"/>
            <a:ext cx="252000" cy="252000"/>
          </a:xfrm>
          <a:prstGeom prst="rect">
            <a:avLst/>
          </a:prstGeom>
        </p:spPr>
      </p:pic>
      <p:pic>
        <p:nvPicPr>
          <p:cNvPr id="39" name="그림 38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E3E82E9-FC8A-4C67-9871-567DE58683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78" y="5500157"/>
            <a:ext cx="252000" cy="25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4440" y="3989703"/>
            <a:ext cx="4747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" b="1" dirty="0"/>
              <a:t>코로나로 인한 개학 연기</a:t>
            </a:r>
            <a:r>
              <a:rPr lang="en-US" altLang="ko-KR" sz="1650" b="1" dirty="0"/>
              <a:t>, </a:t>
            </a:r>
            <a:r>
              <a:rPr lang="ko-KR" altLang="en-US" sz="1650" b="1" dirty="0"/>
              <a:t>등교 </a:t>
            </a:r>
            <a:r>
              <a:rPr lang="ko-KR" altLang="en-US" sz="1650" b="1" dirty="0" smtClean="0"/>
              <a:t>제한과 관련해서 가장 많은 </a:t>
            </a:r>
            <a:r>
              <a:rPr lang="ko-KR" altLang="en-US" sz="1650" b="1" dirty="0"/>
              <a:t>의견을 </a:t>
            </a:r>
            <a:r>
              <a:rPr lang="ko-KR" altLang="en-US" sz="1650" b="1" dirty="0" smtClean="0"/>
              <a:t>제시</a:t>
            </a:r>
            <a:endParaRPr lang="en-US" altLang="ko-KR" sz="1650" b="1" dirty="0" smtClean="0"/>
          </a:p>
          <a:p>
            <a:endParaRPr lang="en-US" altLang="ko-KR" sz="1100" b="1" dirty="0" smtClean="0"/>
          </a:p>
          <a:p>
            <a:endParaRPr lang="en-US" altLang="ko-KR" sz="800" b="1" dirty="0" smtClean="0"/>
          </a:p>
          <a:p>
            <a:r>
              <a:rPr lang="ko-KR" altLang="en-US" sz="1650" b="1" dirty="0" smtClean="0"/>
              <a:t>부동산 정책에 대해 다양한 의견을 제시</a:t>
            </a:r>
            <a:endParaRPr lang="en-US" altLang="ko-KR" sz="1650" b="1" dirty="0" smtClean="0"/>
          </a:p>
          <a:p>
            <a:endParaRPr lang="en-US" altLang="ko-KR" sz="1650" b="1" dirty="0"/>
          </a:p>
          <a:p>
            <a:endParaRPr lang="en-US" altLang="ko-KR" sz="800" b="1" dirty="0" smtClean="0"/>
          </a:p>
          <a:p>
            <a:r>
              <a:rPr lang="ko-KR" altLang="en-US" sz="1650" b="1" dirty="0" smtClean="0"/>
              <a:t>국민 청원과 국민 제안 모두 비슷한 주제</a:t>
            </a:r>
            <a:r>
              <a:rPr lang="en-US" altLang="ko-KR" sz="1650" b="1" dirty="0" smtClean="0"/>
              <a:t>(</a:t>
            </a:r>
            <a:r>
              <a:rPr lang="ko-KR" altLang="en-US" sz="1650" b="1" dirty="0" smtClean="0"/>
              <a:t>부동산과 코로나</a:t>
            </a:r>
            <a:r>
              <a:rPr lang="en-US" altLang="ko-KR" sz="1650" b="1" dirty="0" smtClean="0"/>
              <a:t>)</a:t>
            </a:r>
            <a:r>
              <a:rPr lang="ko-KR" altLang="en-US" sz="1650" b="1" dirty="0" smtClean="0"/>
              <a:t>의 논의가 이루어짐 </a:t>
            </a:r>
            <a:endParaRPr lang="ko-KR" altLang="en-US" sz="165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08" y="1131157"/>
            <a:ext cx="3237200" cy="53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활용 방안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59118" y="1606479"/>
            <a:ext cx="3838353" cy="4412511"/>
            <a:chOff x="6719777" y="1680753"/>
            <a:chExt cx="3838353" cy="4412511"/>
          </a:xfrm>
        </p:grpSpPr>
        <p:sp>
          <p:nvSpPr>
            <p:cNvPr id="23" name="직사각형 22"/>
            <p:cNvSpPr/>
            <p:nvPr/>
          </p:nvSpPr>
          <p:spPr>
            <a:xfrm>
              <a:off x="6719777" y="1680753"/>
              <a:ext cx="3838353" cy="4412511"/>
            </a:xfrm>
            <a:prstGeom prst="rect">
              <a:avLst/>
            </a:prstGeom>
            <a:solidFill>
              <a:srgbClr val="FCE0E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각형 24"/>
            <p:cNvSpPr/>
            <p:nvPr/>
          </p:nvSpPr>
          <p:spPr>
            <a:xfrm>
              <a:off x="6836735" y="1847587"/>
              <a:ext cx="2893087" cy="505541"/>
            </a:xfrm>
            <a:prstGeom prst="homePlate">
              <a:avLst/>
            </a:prstGeom>
            <a:solidFill>
              <a:srgbClr val="923E8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국민청원 분석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36735" y="2499414"/>
              <a:ext cx="3627875" cy="3370567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03362" y="3474214"/>
              <a:ext cx="3494620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</a:rPr>
                <a:t>    </a:t>
              </a:r>
              <a:r>
                <a:rPr lang="ko-KR" altLang="en-US" sz="1850" b="1" dirty="0" err="1" smtClean="0">
                  <a:solidFill>
                    <a:schemeClr val="bg2">
                      <a:lumMod val="25000"/>
                    </a:schemeClr>
                  </a:solidFill>
                </a:rPr>
                <a:t>시계열적</a:t>
              </a:r>
              <a:r>
                <a:rPr lang="ko-KR" altLang="en-US" sz="1850" b="1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ko-KR" altLang="en-US" sz="1850" b="1" dirty="0" smtClean="0">
                  <a:solidFill>
                    <a:schemeClr val="bg2">
                      <a:lumMod val="25000"/>
                    </a:schemeClr>
                  </a:solidFill>
                </a:rPr>
                <a:t>시각화를 </a:t>
              </a:r>
              <a:r>
                <a:rPr lang="ko-KR" altLang="en-US" sz="1850" b="1" dirty="0" smtClean="0">
                  <a:solidFill>
                    <a:schemeClr val="bg2">
                      <a:lumMod val="25000"/>
                    </a:schemeClr>
                  </a:solidFill>
                </a:rPr>
                <a:t>통해</a:t>
              </a:r>
              <a:r>
                <a:rPr lang="en-US" altLang="ko-KR" sz="1850" b="1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ko-KR" altLang="en-US" sz="1850" b="1" dirty="0" smtClean="0">
                  <a:solidFill>
                    <a:schemeClr val="bg2">
                      <a:lumMod val="25000"/>
                    </a:schemeClr>
                  </a:solidFill>
                </a:rPr>
                <a:t>시기별 </a:t>
              </a:r>
              <a:r>
                <a:rPr lang="ko-KR" altLang="en-US" sz="1850" b="1" dirty="0" smtClean="0">
                  <a:solidFill>
                    <a:schemeClr val="bg2">
                      <a:lumMod val="25000"/>
                    </a:schemeClr>
                  </a:solidFill>
                </a:rPr>
                <a:t>사회적 이슈 파악 가능</a:t>
              </a:r>
              <a:endParaRPr lang="ko-KR" altLang="en-US" sz="185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05173" y="1606479"/>
            <a:ext cx="3838353" cy="4412511"/>
            <a:chOff x="6719777" y="1680753"/>
            <a:chExt cx="3838353" cy="4412511"/>
          </a:xfrm>
        </p:grpSpPr>
        <p:sp>
          <p:nvSpPr>
            <p:cNvPr id="29" name="직사각형 28"/>
            <p:cNvSpPr/>
            <p:nvPr/>
          </p:nvSpPr>
          <p:spPr>
            <a:xfrm>
              <a:off x="6719777" y="1680753"/>
              <a:ext cx="3838353" cy="4412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각형 29"/>
            <p:cNvSpPr/>
            <p:nvPr/>
          </p:nvSpPr>
          <p:spPr>
            <a:xfrm>
              <a:off x="6836735" y="1847587"/>
              <a:ext cx="2893087" cy="505541"/>
            </a:xfrm>
            <a:prstGeom prst="homePlate">
              <a:avLst/>
            </a:prstGeom>
            <a:solidFill>
              <a:srgbClr val="082E59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국민제안 분석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836735" y="2499414"/>
              <a:ext cx="3627875" cy="3370567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61291" y="3241438"/>
              <a:ext cx="3494620" cy="205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30" b="1" dirty="0" smtClean="0">
                  <a:solidFill>
                    <a:schemeClr val="bg2">
                      <a:lumMod val="25000"/>
                    </a:schemeClr>
                  </a:solidFill>
                </a:rPr>
                <a:t>    청원 전에</a:t>
              </a:r>
              <a:r>
                <a:rPr lang="en-US" altLang="ko-KR" sz="1830" b="1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ko-KR" altLang="en-US" sz="1830" b="1" dirty="0" smtClean="0">
                  <a:solidFill>
                    <a:schemeClr val="bg2">
                      <a:lumMod val="25000"/>
                    </a:schemeClr>
                  </a:solidFill>
                </a:rPr>
                <a:t>신문고 </a:t>
              </a:r>
              <a:r>
                <a:rPr lang="ko-KR" altLang="en-US" sz="1830" b="1" dirty="0">
                  <a:solidFill>
                    <a:schemeClr val="bg2">
                      <a:lumMod val="25000"/>
                    </a:schemeClr>
                  </a:solidFill>
                </a:rPr>
                <a:t>제안 </a:t>
              </a:r>
              <a:r>
                <a:rPr lang="ko-KR" altLang="en-US" sz="1830" b="1" dirty="0" smtClean="0">
                  <a:solidFill>
                    <a:schemeClr val="bg2">
                      <a:lumMod val="25000"/>
                    </a:schemeClr>
                  </a:solidFill>
                </a:rPr>
                <a:t>분석 플랫폼을 통해</a:t>
              </a:r>
              <a:r>
                <a:rPr lang="en-US" altLang="ko-KR" sz="1830" b="1" dirty="0" smtClean="0">
                  <a:solidFill>
                    <a:schemeClr val="bg2">
                      <a:lumMod val="25000"/>
                    </a:schemeClr>
                  </a:solidFill>
                </a:rPr>
                <a:t>,</a:t>
              </a:r>
              <a:endParaRPr lang="ko-KR" altLang="en-US" sz="183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830" b="1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830" b="1" dirty="0" smtClean="0">
                  <a:solidFill>
                    <a:schemeClr val="bg2">
                      <a:lumMod val="25000"/>
                    </a:schemeClr>
                  </a:solidFill>
                </a:rPr>
                <a:t>    해당 </a:t>
              </a:r>
              <a:r>
                <a:rPr lang="ko-KR" altLang="en-US" sz="1830" b="1" dirty="0">
                  <a:solidFill>
                    <a:schemeClr val="bg2">
                      <a:lumMod val="25000"/>
                    </a:schemeClr>
                  </a:solidFill>
                </a:rPr>
                <a:t>문제에 대한 </a:t>
              </a:r>
              <a:r>
                <a:rPr lang="ko-KR" altLang="en-US" sz="1830" b="1" dirty="0" err="1" smtClean="0">
                  <a:solidFill>
                    <a:schemeClr val="bg2">
                      <a:lumMod val="25000"/>
                    </a:schemeClr>
                  </a:solidFill>
                </a:rPr>
                <a:t>제안점에</a:t>
              </a:r>
              <a:r>
                <a:rPr lang="ko-KR" altLang="en-US" sz="1830" b="1" dirty="0" smtClean="0">
                  <a:solidFill>
                    <a:schemeClr val="bg2">
                      <a:lumMod val="25000"/>
                    </a:schemeClr>
                  </a:solidFill>
                </a:rPr>
                <a:t> 착안 해구체적인 </a:t>
              </a:r>
              <a:r>
                <a:rPr lang="ko-KR" altLang="en-US" sz="1830" b="1" dirty="0">
                  <a:solidFill>
                    <a:schemeClr val="bg2">
                      <a:lumMod val="25000"/>
                    </a:schemeClr>
                  </a:solidFill>
                </a:rPr>
                <a:t>청원을 할 수 있다</a:t>
              </a:r>
              <a:r>
                <a:rPr lang="en-US" altLang="ko-KR" sz="1830" b="1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33" name="그림 32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E3E82E9-FC8A-4C67-9871-567DE58683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58" y="3471105"/>
            <a:ext cx="252000" cy="252000"/>
          </a:xfrm>
          <a:prstGeom prst="rect">
            <a:avLst/>
          </a:prstGeom>
        </p:spPr>
      </p:pic>
      <p:pic>
        <p:nvPicPr>
          <p:cNvPr id="34" name="그림 33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E3E82E9-FC8A-4C67-9871-567DE58683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56" y="3205240"/>
            <a:ext cx="252000" cy="252000"/>
          </a:xfrm>
          <a:prstGeom prst="rect">
            <a:avLst/>
          </a:prstGeom>
        </p:spPr>
      </p:pic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E3E82E9-FC8A-4C67-9871-567DE58683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56" y="4052096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활용 방안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26916" y="1580042"/>
            <a:ext cx="3838353" cy="4412511"/>
            <a:chOff x="6719777" y="1680753"/>
            <a:chExt cx="3838353" cy="4412511"/>
          </a:xfrm>
        </p:grpSpPr>
        <p:sp>
          <p:nvSpPr>
            <p:cNvPr id="23" name="직사각형 22"/>
            <p:cNvSpPr/>
            <p:nvPr/>
          </p:nvSpPr>
          <p:spPr>
            <a:xfrm>
              <a:off x="6719777" y="1680753"/>
              <a:ext cx="3838353" cy="44125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각형 24"/>
            <p:cNvSpPr/>
            <p:nvPr/>
          </p:nvSpPr>
          <p:spPr>
            <a:xfrm>
              <a:off x="6836735" y="1847587"/>
              <a:ext cx="2893087" cy="505541"/>
            </a:xfrm>
            <a:prstGeom prst="homePlate">
              <a:avLst/>
            </a:prstGeom>
            <a:solidFill>
              <a:srgbClr val="385723"/>
            </a:solidFill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국민청원</a:t>
              </a:r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국민제안 </a:t>
              </a:r>
              <a:r>
                <a:rPr lang="ko-KR" alt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매칭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36735" y="2499414"/>
              <a:ext cx="3627875" cy="3370567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03362" y="2707368"/>
              <a:ext cx="34946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</a:rPr>
                <a:t>    청원과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제안을 </a:t>
              </a: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</a:rPr>
                <a:t>동시에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살펴보고 </a:t>
              </a: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</a:rPr>
                <a:t>같은 키워드를 </a:t>
              </a: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</a:rPr>
                <a:t>매치하고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분석함으로써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, </a:t>
              </a:r>
              <a:endParaRPr lang="en-US" altLang="ko-KR" b="1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b="1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</a:rPr>
                <a:t>    국민들이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제안한 정책 방안을 활용하여 </a:t>
              </a: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</a:rPr>
                <a:t>청원을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해결 또는 검토할 수 있도록 </a:t>
              </a: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</a:rPr>
                <a:t>도움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171" y="1610522"/>
            <a:ext cx="3723789" cy="23833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65" y="4314624"/>
            <a:ext cx="1485815" cy="1485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809" y="4114466"/>
            <a:ext cx="1693831" cy="1693831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E3E82E9-FC8A-4C67-9871-567DE58683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78" y="2940317"/>
            <a:ext cx="252000" cy="252000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E3E82E9-FC8A-4C67-9871-567DE58683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78" y="401423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2019300" y="2360521"/>
            <a:ext cx="8191500" cy="41527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9300" y="6513233"/>
            <a:ext cx="8191500" cy="36000"/>
          </a:xfrm>
          <a:prstGeom prst="roundRect">
            <a:avLst>
              <a:gd name="adj" fmla="val 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888CA6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878462" y="2117584"/>
            <a:ext cx="463088" cy="463088"/>
          </a:xfrm>
          <a:prstGeom prst="ellipse">
            <a:avLst/>
          </a:prstGeom>
          <a:solidFill>
            <a:srgbClr val="082E59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xmlns="" id="{F9C6CAD4-FFBF-41DD-B05E-177748E5C761}"/>
              </a:ext>
            </a:extLst>
          </p:cNvPr>
          <p:cNvSpPr>
            <a:spLocks/>
          </p:cNvSpPr>
          <p:nvPr/>
        </p:nvSpPr>
        <p:spPr bwMode="auto">
          <a:xfrm>
            <a:off x="6012926" y="2263057"/>
            <a:ext cx="194159" cy="17214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55970" y="871283"/>
            <a:ext cx="5518159" cy="615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endParaRPr lang="en-US" altLang="ko-KR" sz="26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8541" y="3997713"/>
            <a:ext cx="2614446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가재협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95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데이터</a:t>
            </a:r>
            <a:r>
              <a:rPr lang="en-US" altLang="ko-KR" sz="95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1 </a:t>
            </a:r>
            <a:r>
              <a:rPr lang="ko-KR" altLang="en-US" sz="95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크롤링</a:t>
            </a:r>
            <a:endParaRPr lang="en-US" altLang="ko-KR" sz="95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0447" y="4005423"/>
            <a:ext cx="2711356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박성민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/ 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조장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50" b="1" dirty="0" smtClean="0">
                <a:solidFill>
                  <a:srgbClr val="7C7C7C"/>
                </a:solidFill>
                <a:cs typeface="Aharoni" panose="02010803020104030203" pitchFamily="2" charset="-79"/>
              </a:rPr>
              <a:t>토큰화</a:t>
            </a:r>
            <a:endParaRPr lang="en-US" altLang="ko-KR" sz="950" b="1" dirty="0">
              <a:solidFill>
                <a:srgbClr val="7C7C7C"/>
              </a:solidFill>
              <a:cs typeface="Aharoni" panose="02010803020104030203" pitchFamily="2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2305" y="4005423"/>
            <a:ext cx="2699717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백창경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/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발표자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5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데이터</a:t>
            </a:r>
            <a:r>
              <a:rPr lang="en-US" altLang="ko-KR" sz="95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2 </a:t>
            </a:r>
            <a:r>
              <a:rPr lang="ko-KR" altLang="en-US" sz="95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크롤링</a:t>
            </a:r>
            <a:endParaRPr lang="en-US" altLang="ko-KR" sz="95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88541" y="5888659"/>
            <a:ext cx="261444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강예나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5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PPT</a:t>
            </a:r>
            <a:endParaRPr lang="en-US" altLang="ko-KR" sz="95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50447" y="5888659"/>
            <a:ext cx="2711356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윤지혜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50" b="1" dirty="0" smtClean="0">
                <a:solidFill>
                  <a:srgbClr val="7C7C7C"/>
                </a:solidFill>
              </a:rPr>
              <a:t>시각화</a:t>
            </a:r>
            <a:endParaRPr lang="en-US" altLang="ko-KR" sz="950" b="1" dirty="0" smtClean="0">
              <a:solidFill>
                <a:srgbClr val="7C7C7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2305" y="5896369"/>
            <a:ext cx="2699717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한유정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/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haroni" panose="02010803020104030203" pitchFamily="2" charset="-79"/>
              </a:rPr>
              <a:t>발표자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5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토큰화</a:t>
            </a:r>
            <a:endParaRPr lang="en-US" altLang="ko-KR" sz="95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t="3265" r="-284" b="13649"/>
          <a:stretch/>
        </p:blipFill>
        <p:spPr>
          <a:xfrm>
            <a:off x="8070538" y="3015263"/>
            <a:ext cx="982800" cy="9828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r="833"/>
          <a:stretch/>
        </p:blipFill>
        <p:spPr>
          <a:xfrm>
            <a:off x="8070538" y="4878119"/>
            <a:ext cx="982800" cy="9828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" b="23556"/>
          <a:stretch/>
        </p:blipFill>
        <p:spPr>
          <a:xfrm>
            <a:off x="5618605" y="3008979"/>
            <a:ext cx="982800" cy="9828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8605" y="4905858"/>
            <a:ext cx="982800" cy="9828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7" r="11177"/>
          <a:stretch/>
        </p:blipFill>
        <p:spPr>
          <a:xfrm>
            <a:off x="3105313" y="4882921"/>
            <a:ext cx="982800" cy="9828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1354"/>
          <a:stretch/>
        </p:blipFill>
        <p:spPr>
          <a:xfrm>
            <a:off x="3171890" y="3022623"/>
            <a:ext cx="982800" cy="982800"/>
          </a:xfrm>
          <a:prstGeom prst="ellipse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42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주제 선정 배경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39433" y="1616149"/>
            <a:ext cx="4274288" cy="4412511"/>
          </a:xfrm>
          <a:prstGeom prst="rect">
            <a:avLst/>
          </a:prstGeom>
          <a:solidFill>
            <a:srgbClr val="FAEFE2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624551" y="1616149"/>
            <a:ext cx="4274288" cy="4412511"/>
          </a:xfrm>
          <a:prstGeom prst="rect">
            <a:avLst/>
          </a:prstGeom>
          <a:solidFill>
            <a:srgbClr val="E5F6F7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1956391" y="1782983"/>
            <a:ext cx="3221665" cy="505541"/>
          </a:xfrm>
          <a:prstGeom prst="homePlate">
            <a:avLst/>
          </a:prstGeom>
          <a:solidFill>
            <a:srgbClr val="923E8C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국민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활성화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41509" y="2434810"/>
            <a:ext cx="4039905" cy="3370567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각형 36"/>
          <p:cNvSpPr/>
          <p:nvPr/>
        </p:nvSpPr>
        <p:spPr>
          <a:xfrm>
            <a:off x="6741509" y="1782983"/>
            <a:ext cx="3221665" cy="505541"/>
          </a:xfrm>
          <a:prstGeom prst="homePlate">
            <a:avLst/>
          </a:prstGeom>
          <a:solidFill>
            <a:srgbClr val="082E59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국민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제안의 좋은 예시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1020" y="2668848"/>
            <a:ext cx="3881300" cy="387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dirty="0" smtClean="0"/>
              <a:t>    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역학조사 개선을 위한 </a:t>
            </a:r>
            <a:r>
              <a:rPr lang="en-US" altLang="ko-KR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K-</a:t>
            </a:r>
            <a:r>
              <a:rPr lang="en-US" altLang="ko-KR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Covid</a:t>
            </a:r>
            <a:r>
              <a:rPr lang="en-US" altLang="ko-KR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개발</a:t>
            </a:r>
            <a:endParaRPr lang="en-US" altLang="ko-KR" sz="1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ko-KR" sz="1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스위스 연방 정부의 </a:t>
            </a:r>
            <a:r>
              <a:rPr lang="en-US" altLang="ko-KR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SwissCovid</a:t>
            </a:r>
            <a:r>
              <a:rPr lang="en-US" altLang="ko-KR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앱을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참고함</a:t>
            </a:r>
            <a:endParaRPr lang="en-US" altLang="ko-KR" sz="1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100"/>
              </a:lnSpc>
            </a:pPr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100"/>
              </a:lnSpc>
            </a:pP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확진자의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 누출 없이 </a:t>
            </a:r>
            <a:r>
              <a:rPr lang="ko-KR" altLang="en-US" sz="1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블루투스를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이용하여 </a:t>
            </a:r>
            <a:r>
              <a:rPr lang="ko-KR" altLang="en-US" sz="1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설치 후부터 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접촉했던 사람들을 기록한 뒤</a:t>
            </a: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 양성판정을 받은 사람과 접촉한 이력이 있으면 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 </a:t>
            </a:r>
            <a:r>
              <a:rPr lang="en-US" altLang="ko-KR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정부의 조치</a:t>
            </a:r>
            <a:endParaRPr lang="en-US" altLang="ko-KR" sz="1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700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956391" y="2434810"/>
            <a:ext cx="4039905" cy="3370567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6391" y="2352274"/>
            <a:ext cx="3891516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ts val="23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개의 게시물 중 답변을 받은 게시물은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개뿐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가장 오래된 게시물의 조회수가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회에 밖에 되지 않고 전반적인 게시물의 조회수가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0-30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 정도로 매우 낮음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9" name="그림 38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51" y="2981185"/>
            <a:ext cx="252000" cy="252000"/>
          </a:xfrm>
          <a:prstGeom prst="rect">
            <a:avLst/>
          </a:prstGeom>
        </p:spPr>
      </p:pic>
      <p:pic>
        <p:nvPicPr>
          <p:cNvPr id="40" name="그림 39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6" y="4139207"/>
            <a:ext cx="252000" cy="252000"/>
          </a:xfrm>
          <a:prstGeom prst="rect">
            <a:avLst/>
          </a:prstGeom>
        </p:spPr>
      </p:pic>
      <p:pic>
        <p:nvPicPr>
          <p:cNvPr id="41" name="그림 40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95" y="2701994"/>
            <a:ext cx="252000" cy="252000"/>
          </a:xfrm>
          <a:prstGeom prst="rect">
            <a:avLst/>
          </a:prstGeom>
        </p:spPr>
      </p:pic>
      <p:pic>
        <p:nvPicPr>
          <p:cNvPr id="42" name="그림 41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83" y="3512549"/>
            <a:ext cx="252000" cy="252000"/>
          </a:xfrm>
          <a:prstGeom prst="rect">
            <a:avLst/>
          </a:prstGeom>
        </p:spPr>
      </p:pic>
      <p:pic>
        <p:nvPicPr>
          <p:cNvPr id="44" name="그림 43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83" y="4286473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주제 선정 배경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87014" y="1131156"/>
            <a:ext cx="10268106" cy="53102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45" y="1760839"/>
            <a:ext cx="6525711" cy="21120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4345" y="4265128"/>
            <a:ext cx="6525711" cy="143431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366" y="2743211"/>
            <a:ext cx="349200" cy="34920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624344" y="1774883"/>
            <a:ext cx="6525711" cy="797839"/>
          </a:xfrm>
          <a:prstGeom prst="rect">
            <a:avLst/>
          </a:prstGeom>
          <a:solidFill>
            <a:schemeClr val="accent4">
              <a:alpha val="2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998920" y="4284207"/>
            <a:ext cx="6087339" cy="232444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624343" y="4581639"/>
            <a:ext cx="6480000" cy="232444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624343" y="4868438"/>
            <a:ext cx="2880000" cy="232444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8895641" y="1626786"/>
            <a:ext cx="2049896" cy="892210"/>
            <a:chOff x="9129559" y="1520456"/>
            <a:chExt cx="2049896" cy="8922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모서리가 둥근 직사각형 29"/>
            <p:cNvSpPr/>
            <p:nvPr/>
          </p:nvSpPr>
          <p:spPr>
            <a:xfrm>
              <a:off x="9129559" y="1760839"/>
              <a:ext cx="2045260" cy="651827"/>
            </a:xfrm>
            <a:prstGeom prst="roundRect">
              <a:avLst>
                <a:gd name="adj" fmla="val 68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134655" y="1520456"/>
              <a:ext cx="2044800" cy="3367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국민 청원</a:t>
              </a:r>
              <a:r>
                <a:rPr lang="en-US" altLang="ko-KR" sz="1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문제</a:t>
              </a:r>
              <a:r>
                <a:rPr lang="en-US" altLang="ko-KR" sz="1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900737" y="2064319"/>
            <a:ext cx="19657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다수</a:t>
            </a:r>
            <a:r>
              <a:rPr lang="en-US" altLang="ko-KR" sz="1700" b="1" dirty="0"/>
              <a:t>/</a:t>
            </a:r>
            <a:r>
              <a:rPr lang="ko-KR" altLang="en-US" sz="1700" b="1" dirty="0"/>
              <a:t>사건</a:t>
            </a:r>
            <a:r>
              <a:rPr lang="en-US" altLang="ko-KR" sz="1700" b="1" dirty="0"/>
              <a:t>·</a:t>
            </a:r>
            <a:r>
              <a:rPr lang="ko-KR" altLang="en-US" sz="1700" b="1" dirty="0"/>
              <a:t>사고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891832" y="3277524"/>
            <a:ext cx="2049069" cy="893183"/>
            <a:chOff x="8891832" y="3277524"/>
            <a:chExt cx="2049069" cy="8931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" name="모서리가 둥근 직사각형 58"/>
            <p:cNvSpPr/>
            <p:nvPr/>
          </p:nvSpPr>
          <p:spPr>
            <a:xfrm>
              <a:off x="8895641" y="3518880"/>
              <a:ext cx="2045260" cy="651827"/>
            </a:xfrm>
            <a:prstGeom prst="roundRect">
              <a:avLst>
                <a:gd name="adj" fmla="val 68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891832" y="3277524"/>
              <a:ext cx="2049069" cy="336799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국민 제안</a:t>
              </a:r>
              <a:r>
                <a:rPr lang="en-US" altLang="ko-KR" sz="1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해결책</a:t>
              </a:r>
              <a:r>
                <a:rPr lang="en-US" altLang="ko-KR" sz="1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900737" y="3715962"/>
              <a:ext cx="1965737" cy="3539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b="1" dirty="0"/>
                <a:t>소수</a:t>
              </a:r>
              <a:r>
                <a:rPr lang="en-US" altLang="ko-KR" sz="1700" b="1" dirty="0"/>
                <a:t>/</a:t>
              </a:r>
              <a:r>
                <a:rPr lang="ko-KR" altLang="en-US" sz="1700" b="1" dirty="0"/>
                <a:t>일상 문제</a:t>
              </a:r>
            </a:p>
          </p:txBody>
        </p:sp>
      </p:grp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CFF29DCF-2DFC-4364-B679-A56BE94A52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03176" y="4396189"/>
            <a:ext cx="396000" cy="396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8760162" y="5100682"/>
            <a:ext cx="2301608" cy="943591"/>
            <a:chOff x="8760162" y="5100682"/>
            <a:chExt cx="2301608" cy="9435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0" name="모서리가 둥근 직사각형 49"/>
            <p:cNvSpPr/>
            <p:nvPr/>
          </p:nvSpPr>
          <p:spPr>
            <a:xfrm>
              <a:off x="8900738" y="5213269"/>
              <a:ext cx="2040164" cy="831004"/>
            </a:xfrm>
            <a:prstGeom prst="roundRect">
              <a:avLst>
                <a:gd name="adj" fmla="val 68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47207798-FCA7-4EDB-8CDA-ED16C5CEBE0C}"/>
                </a:ext>
              </a:extLst>
            </p:cNvPr>
            <p:cNvSpPr txBox="1"/>
            <p:nvPr/>
          </p:nvSpPr>
          <p:spPr>
            <a:xfrm>
              <a:off x="8836023" y="5560629"/>
              <a:ext cx="2184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6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국민의 편의성 증대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760162" y="5100682"/>
              <a:ext cx="2301608" cy="422556"/>
              <a:chOff x="8760162" y="5504720"/>
              <a:chExt cx="2301608" cy="422556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8898189" y="5504720"/>
                <a:ext cx="2040164" cy="4225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0D0A966-A211-4ED7-8E3B-F119EFD47ED0}"/>
                  </a:ext>
                </a:extLst>
              </p:cNvPr>
              <p:cNvSpPr txBox="1"/>
              <p:nvPr/>
            </p:nvSpPr>
            <p:spPr>
              <a:xfrm>
                <a:off x="8760162" y="5547132"/>
                <a:ext cx="2301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빠른 문제 해결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107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데이터 소개</a:t>
            </a:r>
            <a:r>
              <a:rPr lang="en-US" altLang="ko-KR" sz="2400" b="1" kern="0" dirty="0">
                <a:solidFill>
                  <a:srgbClr val="545871"/>
                </a:solidFill>
              </a:rPr>
              <a:t>1 – </a:t>
            </a:r>
            <a:r>
              <a:rPr lang="ko-KR" altLang="en-US" sz="2400" b="1" kern="0" dirty="0">
                <a:solidFill>
                  <a:srgbClr val="545871"/>
                </a:solidFill>
              </a:rPr>
              <a:t>국민 청원 게시판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-553" b="32850"/>
          <a:stretch/>
        </p:blipFill>
        <p:spPr>
          <a:xfrm>
            <a:off x="1487014" y="1133871"/>
            <a:ext cx="9241946" cy="22951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모서리가 둥근 직사각형 14"/>
          <p:cNvSpPr/>
          <p:nvPr/>
        </p:nvSpPr>
        <p:spPr>
          <a:xfrm>
            <a:off x="1487014" y="3645725"/>
            <a:ext cx="9241946" cy="30482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국정 현안 관련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국민 다수의 목소리 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국민 스스로 해결할 수 없는 이러한 문제가 있으니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국가가 나서서 해결해 주십시오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국민 청원 예시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공기업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비정규직의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정규화 그만해주십시오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응급환자가 있는 구급차를 막아 세운 택시 기사를 처벌해 주세요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정부의 교회 정규 예배 이외 행사 금지를 취소해주세요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6DBF525-5A1A-4ABE-9DB1-7F7E283558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16" y="4023677"/>
            <a:ext cx="252000" cy="252000"/>
          </a:xfrm>
          <a:prstGeom prst="rect">
            <a:avLst/>
          </a:prstGeom>
        </p:spPr>
      </p:pic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9957BC90-11A0-48E8-A599-0F2024348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16" y="509497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데이터 소개</a:t>
            </a:r>
            <a:r>
              <a:rPr lang="en-US" altLang="ko-KR" sz="2400" b="1" kern="0" dirty="0">
                <a:solidFill>
                  <a:srgbClr val="545871"/>
                </a:solidFill>
              </a:rPr>
              <a:t>1 – </a:t>
            </a:r>
            <a:r>
              <a:rPr lang="ko-KR" altLang="en-US" sz="2400" b="1" kern="0" dirty="0">
                <a:solidFill>
                  <a:srgbClr val="545871"/>
                </a:solidFill>
              </a:rPr>
              <a:t>국민 청원 게시판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6229" t="10851"/>
          <a:stretch/>
        </p:blipFill>
        <p:spPr>
          <a:xfrm>
            <a:off x="1571458" y="1131156"/>
            <a:ext cx="7469165" cy="27293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" name="그룹 3"/>
          <p:cNvGrpSpPr/>
          <p:nvPr/>
        </p:nvGrpSpPr>
        <p:grpSpPr>
          <a:xfrm>
            <a:off x="1487014" y="4437027"/>
            <a:ext cx="9115425" cy="1943100"/>
            <a:chOff x="1487014" y="4437027"/>
            <a:chExt cx="9115425" cy="19431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14" y="4437027"/>
              <a:ext cx="9115425" cy="1943100"/>
            </a:xfrm>
            <a:prstGeom prst="rect">
              <a:avLst/>
            </a:prstGeom>
            <a:ln w="25400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8559209" y="4482043"/>
              <a:ext cx="361507" cy="23066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9293526" y="4473712"/>
              <a:ext cx="504000" cy="23066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897622" y="4482043"/>
              <a:ext cx="594000" cy="23066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853058" y="4472468"/>
              <a:ext cx="361507" cy="23066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726471" y="4472468"/>
              <a:ext cx="361507" cy="23066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 rot="5400000">
            <a:off x="5632046" y="3783091"/>
            <a:ext cx="575629" cy="5040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4">
            <a:extLst>
              <a:ext uri="{FF2B5EF4-FFF2-40B4-BE49-F238E27FC236}">
                <a16:creationId xmlns:a16="http://schemas.microsoft.com/office/drawing/2014/main" xmlns="" id="{1CE50226-8D61-493B-A444-E7EC97359EEC}"/>
              </a:ext>
            </a:extLst>
          </p:cNvPr>
          <p:cNvSpPr/>
          <p:nvPr/>
        </p:nvSpPr>
        <p:spPr>
          <a:xfrm>
            <a:off x="9020398" y="1131156"/>
            <a:ext cx="2047405" cy="2728325"/>
          </a:xfrm>
          <a:prstGeom prst="roundRect">
            <a:avLst>
              <a:gd name="adj" fmla="val 0"/>
            </a:avLst>
          </a:prstGeom>
          <a:solidFill>
            <a:srgbClr val="D9EA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FC2D47D-39EF-4B22-A51A-7E7677C9F669}"/>
              </a:ext>
            </a:extLst>
          </p:cNvPr>
          <p:cNvSpPr txBox="1"/>
          <p:nvPr/>
        </p:nvSpPr>
        <p:spPr>
          <a:xfrm>
            <a:off x="7695040" y="1566747"/>
            <a:ext cx="3491518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까다로운 답변 조건에도 불구하고 국민 청원 </a:t>
            </a:r>
            <a:r>
              <a:rPr lang="ko-KR" altLang="en-US" sz="1600" b="1" dirty="0">
                <a:solidFill>
                  <a:srgbClr val="C00000"/>
                </a:solidFill>
              </a:rPr>
              <a:t>활성화 </a:t>
            </a:r>
            <a:r>
              <a:rPr lang="en-US" altLang="ko-KR" sz="1600" b="1" dirty="0">
                <a:solidFill>
                  <a:srgbClr val="C00000"/>
                </a:solidFill>
              </a:rPr>
              <a:t>O</a:t>
            </a:r>
          </a:p>
          <a:p>
            <a:pPr lvl="3">
              <a:lnSpc>
                <a:spcPct val="150000"/>
              </a:lnSpc>
            </a:pPr>
            <a:endParaRPr lang="en-US" altLang="ko-KR" sz="500" b="1" dirty="0">
              <a:solidFill>
                <a:srgbClr val="C00000"/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→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분류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→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많은 참여인원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5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데이터 소개</a:t>
            </a:r>
            <a:r>
              <a:rPr lang="en-US" altLang="ko-KR" sz="2400" b="1" kern="0" dirty="0">
                <a:solidFill>
                  <a:srgbClr val="545871"/>
                </a:solidFill>
              </a:rPr>
              <a:t>2 – </a:t>
            </a:r>
            <a:r>
              <a:rPr lang="ko-KR" altLang="en-US" sz="2400" b="1" kern="0" dirty="0">
                <a:solidFill>
                  <a:srgbClr val="545871"/>
                </a:solidFill>
              </a:rPr>
              <a:t>국민 제안 게시판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279" b="11619"/>
          <a:stretch/>
        </p:blipFill>
        <p:spPr>
          <a:xfrm>
            <a:off x="1487013" y="1131157"/>
            <a:ext cx="9533287" cy="26073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모서리가 둥근 직사각형 14"/>
          <p:cNvSpPr/>
          <p:nvPr/>
        </p:nvSpPr>
        <p:spPr>
          <a:xfrm>
            <a:off x="1487014" y="3887009"/>
            <a:ext cx="9533287" cy="28070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국민 신문고 공개 제안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국민 청원과는 달리 국가에게 바라는 사항보다는 국가의 문제가 어떻게 해결될 수 있을지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 해결책을 제시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국민 제안 예시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부동산 폭등 문제 해결을 위한 해법을 제시하고 합니다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공동주택활성화 사업범위 확대제안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인천시 남촌농산물도매시장에 대한 새로운 정책을 제안 드립니다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2AF91653-0F4D-47DD-862B-9334188BFE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2" y="4118680"/>
            <a:ext cx="252000" cy="252000"/>
          </a:xfrm>
          <a:prstGeom prst="rect">
            <a:avLst/>
          </a:prstGeom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E3E82E9-FC8A-4C67-9871-567DE58683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2" y="5188261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545871"/>
                </a:solidFill>
              </a:rPr>
              <a:t>데이터 소개</a:t>
            </a:r>
            <a:r>
              <a:rPr lang="en-US" altLang="ko-KR" sz="2400" b="1" kern="0" dirty="0">
                <a:solidFill>
                  <a:srgbClr val="545871"/>
                </a:solidFill>
              </a:rPr>
              <a:t>2 – </a:t>
            </a:r>
            <a:r>
              <a:rPr lang="ko-KR" altLang="en-US" sz="2400" b="1" kern="0" dirty="0">
                <a:solidFill>
                  <a:srgbClr val="545871"/>
                </a:solidFill>
              </a:rPr>
              <a:t>국민 제안 게시판</a:t>
            </a:r>
            <a:endParaRPr lang="en-US" altLang="ko-KR" sz="2400" b="1" kern="0" dirty="0">
              <a:solidFill>
                <a:srgbClr val="54587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082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311" b="27719"/>
          <a:stretch/>
        </p:blipFill>
        <p:spPr>
          <a:xfrm>
            <a:off x="1487016" y="1131157"/>
            <a:ext cx="6817010" cy="21117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오른쪽 화살표 3"/>
          <p:cNvSpPr/>
          <p:nvPr/>
        </p:nvSpPr>
        <p:spPr>
          <a:xfrm rot="5400000">
            <a:off x="4187711" y="3482899"/>
            <a:ext cx="500500" cy="38373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848525" y="4212686"/>
            <a:ext cx="3913632" cy="2203010"/>
            <a:chOff x="7379469" y="3865743"/>
            <a:chExt cx="3913632" cy="220301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379469" y="4063550"/>
              <a:ext cx="3913632" cy="2005203"/>
            </a:xfrm>
            <a:prstGeom prst="roundRect">
              <a:avLst>
                <a:gd name="adj" fmla="val 6846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9382" y="4559162"/>
              <a:ext cx="3593805" cy="1245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ko-KR" altLang="en-US" sz="1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국민 제안은 </a:t>
              </a:r>
              <a:r>
                <a:rPr lang="ko-KR" altLang="en-US" sz="1700" b="1" dirty="0">
                  <a:solidFill>
                    <a:srgbClr val="C00000"/>
                  </a:solidFill>
                </a:rPr>
                <a:t>활성화 </a:t>
              </a:r>
              <a:r>
                <a:rPr lang="en-US" altLang="ko-KR" sz="1700" b="1" dirty="0">
                  <a:solidFill>
                    <a:srgbClr val="C00000"/>
                  </a:solidFill>
                </a:rPr>
                <a:t>X</a:t>
              </a:r>
              <a:endParaRPr lang="en-US" altLang="ko-KR" sz="500" b="1" dirty="0">
                <a:solidFill>
                  <a:srgbClr val="C00000"/>
                </a:solidFill>
              </a:endParaRPr>
            </a:p>
            <a:p>
              <a:pPr>
                <a:lnSpc>
                  <a:spcPts val="2300"/>
                </a:lnSpc>
              </a:pP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 </a:t>
              </a:r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신청일</a:t>
              </a: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추진 상황</a:t>
              </a: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조회수 등의 타 속성에서 유의미한 값 도출 불가</a:t>
              </a:r>
              <a:endPara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ts val="2300"/>
                </a:lnSpc>
              </a:pP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→ </a:t>
              </a:r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제목만 추출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379469" y="3865743"/>
              <a:ext cx="3913632" cy="429810"/>
            </a:xfrm>
            <a:prstGeom prst="rect">
              <a:avLst/>
            </a:prstGeom>
            <a:solidFill>
              <a:srgbClr val="56D8DE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TITLE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만 </a:t>
              </a:r>
              <a:r>
                <a:rPr lang="ko-KR" altLang="en-US" b="1" dirty="0" err="1">
                  <a:solidFill>
                    <a:schemeClr val="bg2">
                      <a:lumMod val="25000"/>
                    </a:schemeClr>
                  </a:solidFill>
                </a:rPr>
                <a:t>크롤링한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 이유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?</a:t>
              </a:r>
            </a:p>
          </p:txBody>
        </p:sp>
      </p:grpSp>
      <p:sp>
        <p:nvSpPr>
          <p:cNvPr id="9" name="아래쪽 화살표 8"/>
          <p:cNvSpPr/>
          <p:nvPr/>
        </p:nvSpPr>
        <p:spPr>
          <a:xfrm rot="16200000">
            <a:off x="7267884" y="5119360"/>
            <a:ext cx="365689" cy="4537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장난감, 그리기이(가) 표시된 사진&#10;&#10;자동 생성된 설명">
            <a:extLst>
              <a:ext uri="{FF2B5EF4-FFF2-40B4-BE49-F238E27FC236}">
                <a16:creationId xmlns:a16="http://schemas.microsoft.com/office/drawing/2014/main" xmlns="" id="{12B3FACB-51EB-4D0D-A6A7-376777340F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" b="16494"/>
          <a:stretch/>
        </p:blipFill>
        <p:spPr>
          <a:xfrm>
            <a:off x="8631986" y="1131156"/>
            <a:ext cx="3146194" cy="2643059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DF2B2727-CDDE-438E-B7F2-A0E8A218AD58}"/>
              </a:ext>
            </a:extLst>
          </p:cNvPr>
          <p:cNvSpPr/>
          <p:nvPr/>
        </p:nvSpPr>
        <p:spPr>
          <a:xfrm>
            <a:off x="5539216" y="1652985"/>
            <a:ext cx="468000" cy="24523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FD179D89-97F1-439B-A7AA-A55D8B39D522}"/>
              </a:ext>
            </a:extLst>
          </p:cNvPr>
          <p:cNvSpPr/>
          <p:nvPr/>
        </p:nvSpPr>
        <p:spPr>
          <a:xfrm>
            <a:off x="6490149" y="1652985"/>
            <a:ext cx="415637" cy="24523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0A1AD6E3-FF31-4EC1-B47D-BB25604DCDC5}"/>
              </a:ext>
            </a:extLst>
          </p:cNvPr>
          <p:cNvSpPr/>
          <p:nvPr/>
        </p:nvSpPr>
        <p:spPr>
          <a:xfrm>
            <a:off x="3451761" y="1652985"/>
            <a:ext cx="360000" cy="24523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9A1F7EA-D74B-46C5-9FBD-1AB7CEE8F453}"/>
              </a:ext>
            </a:extLst>
          </p:cNvPr>
          <p:cNvSpPr/>
          <p:nvPr/>
        </p:nvSpPr>
        <p:spPr>
          <a:xfrm>
            <a:off x="7245620" y="1652985"/>
            <a:ext cx="432000" cy="24523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1DDFCDBC-B908-4934-80BC-0866EBB67607}"/>
              </a:ext>
            </a:extLst>
          </p:cNvPr>
          <p:cNvSpPr/>
          <p:nvPr/>
        </p:nvSpPr>
        <p:spPr>
          <a:xfrm>
            <a:off x="7850030" y="1652985"/>
            <a:ext cx="360000" cy="24523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b="62851"/>
          <a:stretch/>
        </p:blipFill>
        <p:spPr>
          <a:xfrm>
            <a:off x="1531088" y="4280943"/>
            <a:ext cx="5413736" cy="22367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31088" y="4280944"/>
            <a:ext cx="862781" cy="2804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결과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90148" y="4312842"/>
            <a:ext cx="360000" cy="19142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1395</Words>
  <Application>Microsoft Office PowerPoint</Application>
  <PresentationFormat>와이드스크린</PresentationFormat>
  <Paragraphs>281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157</cp:revision>
  <dcterms:created xsi:type="dcterms:W3CDTF">2019-07-03T03:53:23Z</dcterms:created>
  <dcterms:modified xsi:type="dcterms:W3CDTF">2020-07-09T06:44:54Z</dcterms:modified>
</cp:coreProperties>
</file>