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0ADC6-535E-46EA-9CC7-BE1B5F057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E5A53D-7F71-4075-96F9-BF4DEB242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B0B4D5-E9D3-4258-B4B4-AFCD15C8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1F00-EF55-41BD-9C5A-A8F08D5D3F11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6D156A-DBDA-4977-A1E6-1BDF0098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21887D-CBCB-4B31-93C6-383DCF0A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76A3-7A1A-4B48-9F00-938B480EC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8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C9CA4-DA6E-44A3-8FFF-7D45EF58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71EA3E-969E-42A6-853D-57C56E454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C3B1C-382F-4A11-8379-6F14C096F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1F00-EF55-41BD-9C5A-A8F08D5D3F11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3CB65E-9353-4235-9317-FA6E086C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734A6E-69FB-4BCC-9398-945AC01E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76A3-7A1A-4B48-9F00-938B480EC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43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9F7738-052B-4DD9-9141-09D3B6A61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BDB93D-DC4E-4DB8-A32E-73F597DD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59F552-110A-4DE1-AE20-40357ABF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1F00-EF55-41BD-9C5A-A8F08D5D3F11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62C0B0-0393-47B3-9F5B-A93AE93B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AF89D-8918-4484-AC60-4A6E8D36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76A3-7A1A-4B48-9F00-938B480EC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92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A3ADF-8349-48BC-BF0C-FA5BB3C9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61EBA-4D38-4BF4-A10A-E89B6D31A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A31D7F-45B8-4531-824C-5FA41B27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1F00-EF55-41BD-9C5A-A8F08D5D3F11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EBA605-B1E0-4542-A2E4-0399ACD6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4F55A-B0A6-4C4A-8014-1BED80DF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76A3-7A1A-4B48-9F00-938B480EC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44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9FBB1-E45F-4B59-BBC1-F7724C6E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ED4028-DF36-4A76-AC23-D40B311A6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A88028-FCEA-4CD5-B2AC-3F782DE9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1F00-EF55-41BD-9C5A-A8F08D5D3F11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EE8D99-E704-4C8E-99EB-FD4A1ACE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EDCA5-CAC6-4F1A-84D1-9E1AB04D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76A3-7A1A-4B48-9F00-938B480EC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78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B0834-9FE3-4C5E-BF5D-3406B7E7B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07F5B-16C8-476E-AA66-9A94D76B4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EB7629-1C34-4755-9F86-A3BA5FE4E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4C94F4-06B9-4846-8BA8-299EAF3B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1F00-EF55-41BD-9C5A-A8F08D5D3F11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A0CCD0-2C59-496C-A52E-FD28B6DD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752819-78AE-4D5B-8C9B-425BEB53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76A3-7A1A-4B48-9F00-938B480EC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6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4A917-D54C-436D-8969-BD601B20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2CEF4B-92EA-4E6C-84CF-176CA392C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88F5A4-CBFF-469D-8059-09BDA3B4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67C6E8-9AFA-42D8-A929-0B2164EAD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C17A2E-5758-406E-A0C4-AF75DCE70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A6DD73-2D68-4D47-9A14-B49B929C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1F00-EF55-41BD-9C5A-A8F08D5D3F11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E29613-7E96-4691-9FB7-C720AD77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CBAD75-FFA9-4FB3-B6FC-59AE29DF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76A3-7A1A-4B48-9F00-938B480EC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2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CFD2D-00E0-4CF3-BFF4-4D6BF58B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CBB76E-5481-408E-9DC9-B224BE5E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1F00-EF55-41BD-9C5A-A8F08D5D3F11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2AC5A6-1191-4466-86FE-74DC1DDE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F718CB-B689-472C-A1F8-1CF07B55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76A3-7A1A-4B48-9F00-938B480EC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6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9DE9F9-0420-4BC7-8C31-BA3FF76D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1F00-EF55-41BD-9C5A-A8F08D5D3F11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A39C16-B40B-4B05-A4C1-0420EDFA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6A8FF2-8CA8-44A5-A474-2EDE522C0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76A3-7A1A-4B48-9F00-938B480EC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38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6E2A6-2960-4452-98B4-4E4B3908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55BACC-EEF1-4658-9BB1-303FF05C4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CB6E98-1744-4ED1-9F1D-6448EA29D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501445-C541-4B5D-AD74-3B61C3DE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1F00-EF55-41BD-9C5A-A8F08D5D3F11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BB85D4-2326-4BD9-80ED-1F4981FC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1433BB-8AAD-4333-8C1B-95B6C3FA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76A3-7A1A-4B48-9F00-938B480EC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17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A4214-9DE4-4C3D-A3C2-4ADE0B28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09141B-9D7A-4AEF-B2DB-65609F39E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3C0433-ACA9-43A9-BB3B-BDD6255A3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BF7762-8716-4751-82A8-EE8A9EE9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1F00-EF55-41BD-9C5A-A8F08D5D3F11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9155B1-A974-485E-A5AA-9159A29DA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54BB68-1CD6-4C14-AD7B-81EA0E53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76A3-7A1A-4B48-9F00-938B480EC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9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9BBDD3-35A8-4934-8F40-9F85459B7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1CA8F2-EAFA-4DFF-BB8C-886B8A28C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113A7C-86A9-4213-8A02-3B53DA3A3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31F00-EF55-41BD-9C5A-A8F08D5D3F11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879DF-222E-486B-A31C-5316941C1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D0E16-A5F1-4103-B2EE-6621A2F58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D76A3-7A1A-4B48-9F00-938B480EC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03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6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4.sv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4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45E89-4F44-4BED-B854-7237E58D4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584" y="2307366"/>
            <a:ext cx="9144000" cy="1041082"/>
          </a:xfrm>
        </p:spPr>
        <p:txBody>
          <a:bodyPr/>
          <a:lstStyle/>
          <a:p>
            <a:r>
              <a:rPr lang="en-US" altLang="ko-KR" b="1">
                <a:latin typeface="+mj-ea"/>
              </a:rPr>
              <a:t>PharmNoti</a:t>
            </a:r>
            <a:endParaRPr lang="ko-KR" altLang="en-US" b="1">
              <a:latin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769CB2-6B22-4E8B-9B09-66A4B3E874F1}"/>
              </a:ext>
            </a:extLst>
          </p:cNvPr>
          <p:cNvSpPr/>
          <p:nvPr/>
        </p:nvSpPr>
        <p:spPr>
          <a:xfrm>
            <a:off x="0" y="0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070A57-1DEE-4BD4-9044-E5D0799B97A5}"/>
              </a:ext>
            </a:extLst>
          </p:cNvPr>
          <p:cNvSpPr/>
          <p:nvPr/>
        </p:nvSpPr>
        <p:spPr>
          <a:xfrm>
            <a:off x="0" y="6010102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BEC5B5-8359-4BED-A1AD-C0E20389BD95}"/>
              </a:ext>
            </a:extLst>
          </p:cNvPr>
          <p:cNvSpPr/>
          <p:nvPr/>
        </p:nvSpPr>
        <p:spPr>
          <a:xfrm>
            <a:off x="4439648" y="389444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400"/>
              <a:t>20131228 </a:t>
            </a:r>
            <a:r>
              <a:rPr lang="ko-KR" altLang="en-US" sz="2400"/>
              <a:t>정학수</a:t>
            </a:r>
            <a:endParaRPr lang="en-US" altLang="ko-KR" sz="2400"/>
          </a:p>
          <a:p>
            <a:pPr algn="ctr"/>
            <a:r>
              <a:rPr lang="en-US" altLang="ko-KR" sz="2400"/>
              <a:t>20161124 </a:t>
            </a:r>
            <a:r>
              <a:rPr lang="ko-KR" altLang="en-US" sz="2400"/>
              <a:t>정지환</a:t>
            </a:r>
            <a:endParaRPr lang="en-US" altLang="ko-KR" sz="2400"/>
          </a:p>
          <a:p>
            <a:pPr algn="ctr"/>
            <a:r>
              <a:rPr lang="en-US" altLang="ko-KR" sz="2400"/>
              <a:t>20160342 </a:t>
            </a:r>
            <a:r>
              <a:rPr lang="ko-KR" altLang="en-US" sz="2400"/>
              <a:t>김지윤</a:t>
            </a:r>
            <a:endParaRPr lang="en-US" altLang="ko-KR" sz="2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C834CD-5C79-4A73-B1EC-472EEF0D1EEE}"/>
              </a:ext>
            </a:extLst>
          </p:cNvPr>
          <p:cNvSpPr/>
          <p:nvPr/>
        </p:nvSpPr>
        <p:spPr>
          <a:xfrm>
            <a:off x="1415712" y="389444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2400" b="1"/>
              <a:t>20150600 </a:t>
            </a:r>
            <a:r>
              <a:rPr lang="ko-KR" altLang="en-US" sz="2400" b="1"/>
              <a:t>백한솔</a:t>
            </a:r>
            <a:endParaRPr lang="en-US" altLang="ko-KR" sz="2400" b="1"/>
          </a:p>
          <a:p>
            <a:pPr algn="ctr">
              <a:lnSpc>
                <a:spcPct val="100000"/>
              </a:lnSpc>
            </a:pPr>
            <a:r>
              <a:rPr lang="en-US" altLang="ko-KR" sz="2400"/>
              <a:t>20130068 </a:t>
            </a:r>
            <a:r>
              <a:rPr lang="ko-KR" altLang="en-US" sz="2400"/>
              <a:t>권도영</a:t>
            </a:r>
            <a:endParaRPr lang="en-US" altLang="ko-KR" sz="2400"/>
          </a:p>
          <a:p>
            <a:pPr algn="ctr">
              <a:lnSpc>
                <a:spcPct val="100000"/>
              </a:lnSpc>
            </a:pPr>
            <a:r>
              <a:rPr lang="en-US" altLang="ko-KR" sz="2400"/>
              <a:t>20130895 </a:t>
            </a:r>
            <a:r>
              <a:rPr lang="ko-KR" altLang="en-US" sz="2400"/>
              <a:t>이도현</a:t>
            </a:r>
            <a:endParaRPr lang="en-US" altLang="ko-KR" sz="240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49F7940-A595-467E-B4B7-2A563276618B}"/>
              </a:ext>
            </a:extLst>
          </p:cNvPr>
          <p:cNvGrpSpPr/>
          <p:nvPr/>
        </p:nvGrpSpPr>
        <p:grpSpPr>
          <a:xfrm>
            <a:off x="8335968" y="1392036"/>
            <a:ext cx="1672788" cy="1672788"/>
            <a:chOff x="9091552" y="1039476"/>
            <a:chExt cx="1672788" cy="1672788"/>
          </a:xfrm>
        </p:grpSpPr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9F6F5744-3247-4EE6-983F-1AEC37FDB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08651">
              <a:off x="9091552" y="1039476"/>
              <a:ext cx="1672788" cy="1672788"/>
            </a:xfrm>
            <a:prstGeom prst="rect">
              <a:avLst/>
            </a:prstGeom>
          </p:spPr>
        </p:pic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D5908F82-370F-4DAB-9A9B-0455921F8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179" y="1255603"/>
              <a:ext cx="1011533" cy="10115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8786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769CB2-6B22-4E8B-9B09-66A4B3E874F1}"/>
              </a:ext>
            </a:extLst>
          </p:cNvPr>
          <p:cNvSpPr/>
          <p:nvPr/>
        </p:nvSpPr>
        <p:spPr>
          <a:xfrm>
            <a:off x="0" y="0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070A57-1DEE-4BD4-9044-E5D0799B97A5}"/>
              </a:ext>
            </a:extLst>
          </p:cNvPr>
          <p:cNvSpPr/>
          <p:nvPr/>
        </p:nvSpPr>
        <p:spPr>
          <a:xfrm>
            <a:off x="0" y="6010102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4847D8B-D66A-4C85-9098-54241F78C457}"/>
              </a:ext>
            </a:extLst>
          </p:cNvPr>
          <p:cNvGrpSpPr/>
          <p:nvPr/>
        </p:nvGrpSpPr>
        <p:grpSpPr>
          <a:xfrm>
            <a:off x="11152736" y="6077337"/>
            <a:ext cx="775840" cy="689367"/>
            <a:chOff x="237836" y="6114515"/>
            <a:chExt cx="775840" cy="689367"/>
          </a:xfrm>
        </p:grpSpPr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9F6F5744-3247-4EE6-983F-1AEC37FDB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08651">
              <a:off x="237836" y="6114515"/>
              <a:ext cx="775840" cy="689367"/>
            </a:xfrm>
            <a:prstGeom prst="rect">
              <a:avLst/>
            </a:prstGeom>
          </p:spPr>
        </p:pic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D5908F82-370F-4DAB-9A9B-0455921F8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0459" y="6224094"/>
              <a:ext cx="472586" cy="419913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5445E89-4F44-4BED-B854-7237E58D4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5619" y="6131259"/>
            <a:ext cx="1456381" cy="446440"/>
          </a:xfrm>
        </p:spPr>
        <p:txBody>
          <a:bodyPr>
            <a:noAutofit/>
          </a:bodyPr>
          <a:lstStyle/>
          <a:p>
            <a:r>
              <a:rPr lang="en-US" altLang="ko-KR" sz="1800" b="1">
                <a:latin typeface="+mj-ea"/>
              </a:rPr>
              <a:t>PharmNoti</a:t>
            </a:r>
            <a:endParaRPr lang="ko-KR" altLang="en-US" sz="1800" b="1">
              <a:latin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76B582-EF94-491B-AF01-5871A70B09E6}"/>
              </a:ext>
            </a:extLst>
          </p:cNvPr>
          <p:cNvSpPr/>
          <p:nvPr/>
        </p:nvSpPr>
        <p:spPr>
          <a:xfrm>
            <a:off x="616751" y="338889"/>
            <a:ext cx="5109883" cy="116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214976-3DF9-4CFA-BB55-2F62B9BC161A}"/>
              </a:ext>
            </a:extLst>
          </p:cNvPr>
          <p:cNvSpPr/>
          <p:nvPr/>
        </p:nvSpPr>
        <p:spPr>
          <a:xfrm>
            <a:off x="872245" y="319131"/>
            <a:ext cx="286328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/>
              <a:t>작업 분담</a:t>
            </a:r>
            <a:endParaRPr lang="en-US" altLang="ko-KR" sz="4800" b="1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62DDD22-74E8-42D3-B7E9-95B71B450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527818"/>
              </p:ext>
            </p:extLst>
          </p:nvPr>
        </p:nvGraphicFramePr>
        <p:xfrm>
          <a:off x="1248538" y="1786091"/>
          <a:ext cx="9694923" cy="354814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42195">
                  <a:extLst>
                    <a:ext uri="{9D8B030D-6E8A-4147-A177-3AD203B41FA5}">
                      <a16:colId xmlns:a16="http://schemas.microsoft.com/office/drawing/2014/main" val="137293578"/>
                    </a:ext>
                  </a:extLst>
                </a:gridCol>
                <a:gridCol w="1657103">
                  <a:extLst>
                    <a:ext uri="{9D8B030D-6E8A-4147-A177-3AD203B41FA5}">
                      <a16:colId xmlns:a16="http://schemas.microsoft.com/office/drawing/2014/main" val="3624160891"/>
                    </a:ext>
                  </a:extLst>
                </a:gridCol>
                <a:gridCol w="6695625">
                  <a:extLst>
                    <a:ext uri="{9D8B030D-6E8A-4147-A177-3AD203B41FA5}">
                      <a16:colId xmlns:a16="http://schemas.microsoft.com/office/drawing/2014/main" val="544849674"/>
                    </a:ext>
                  </a:extLst>
                </a:gridCol>
              </a:tblGrid>
              <a:tr h="5384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effectLst/>
                        </a:rPr>
                        <a:t>이름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effectLst/>
                        </a:rPr>
                        <a:t>학번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effectLst/>
                        </a:rPr>
                        <a:t>역할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241810"/>
                  </a:ext>
                </a:extLst>
              </a:tr>
              <a:tr h="4767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effectLst/>
                        </a:rPr>
                        <a:t>권도영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effectLst/>
                        </a:rPr>
                        <a:t>20130068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effectLst/>
                        </a:rPr>
                        <a:t>TTS </a:t>
                      </a:r>
                      <a:r>
                        <a:rPr lang="ko-KR" altLang="en-US" sz="1800" kern="0" spc="0">
                          <a:effectLst/>
                        </a:rPr>
                        <a:t>엔진 제작 개발지원</a:t>
                      </a:r>
                      <a:endParaRPr lang="en-US" altLang="ko-KR" sz="1800" kern="0" spc="0">
                        <a:effectLst/>
                      </a:endParaRPr>
                    </a:p>
                    <a:p>
                      <a:pPr marL="6350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effectLst/>
                        </a:rPr>
                        <a:t>데이터베이스 설계 및 쿼리 제작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799719"/>
                  </a:ext>
                </a:extLst>
              </a:tr>
              <a:tr h="4767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effectLst/>
                        </a:rPr>
                        <a:t>이도현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effectLst/>
                        </a:rPr>
                        <a:t>20130895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effectLst/>
                        </a:rPr>
                        <a:t>TTS </a:t>
                      </a:r>
                      <a:r>
                        <a:rPr lang="ko-KR" altLang="en-US" sz="1800" kern="0" spc="0">
                          <a:effectLst/>
                        </a:rPr>
                        <a:t>엔진 제작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022782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effectLst/>
                        </a:rPr>
                        <a:t>백한솔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effectLst/>
                        </a:rPr>
                        <a:t>20150600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effectLst/>
                        </a:rPr>
                        <a:t>웹 사용자 인터페이스 제작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250967"/>
                  </a:ext>
                </a:extLst>
              </a:tr>
              <a:tr h="4767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effectLst/>
                        </a:rPr>
                        <a:t>정학수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effectLst/>
                        </a:rPr>
                        <a:t>20131128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effectLst/>
                        </a:rPr>
                        <a:t>의약품 도메인 조사 및 개발지원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6228"/>
                  </a:ext>
                </a:extLst>
              </a:tr>
              <a:tr h="4767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effectLst/>
                        </a:rPr>
                        <a:t>김지윤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effectLst/>
                        </a:rPr>
                        <a:t>20161124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effectLst/>
                        </a:rPr>
                        <a:t>의약품 안내 음성 데이터 구성 및 개발지원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811429"/>
                  </a:ext>
                </a:extLst>
              </a:tr>
              <a:tr h="4767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effectLst/>
                        </a:rPr>
                        <a:t>정지환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effectLst/>
                        </a:rPr>
                        <a:t>20160342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effectLst/>
                        </a:rPr>
                        <a:t>의약품 안내 음성 데이터 구성 및 개발지원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458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315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769CB2-6B22-4E8B-9B09-66A4B3E874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3569C0-A1B0-4EC8-8CD5-0D8610434BBD}"/>
              </a:ext>
            </a:extLst>
          </p:cNvPr>
          <p:cNvSpPr/>
          <p:nvPr/>
        </p:nvSpPr>
        <p:spPr>
          <a:xfrm>
            <a:off x="4565773" y="2644170"/>
            <a:ext cx="306045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b="1"/>
              <a:t>Q&amp;A</a:t>
            </a:r>
            <a:endParaRPr lang="ko-KR" altLang="en-US" sz="9600" b="1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6EEC370-EB00-45C3-A9E2-868FC2065CE8}"/>
              </a:ext>
            </a:extLst>
          </p:cNvPr>
          <p:cNvGrpSpPr/>
          <p:nvPr/>
        </p:nvGrpSpPr>
        <p:grpSpPr>
          <a:xfrm>
            <a:off x="7626226" y="1486166"/>
            <a:ext cx="1672788" cy="1672788"/>
            <a:chOff x="9091552" y="1039476"/>
            <a:chExt cx="1672788" cy="1672788"/>
          </a:xfrm>
        </p:grpSpPr>
        <p:pic>
          <p:nvPicPr>
            <p:cNvPr id="15" name="그래픽 14">
              <a:extLst>
                <a:ext uri="{FF2B5EF4-FFF2-40B4-BE49-F238E27FC236}">
                  <a16:creationId xmlns:a16="http://schemas.microsoft.com/office/drawing/2014/main" id="{860ED735-87CE-451C-A907-0201E810C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08651">
              <a:off x="9091552" y="1039476"/>
              <a:ext cx="1672788" cy="1672788"/>
            </a:xfrm>
            <a:prstGeom prst="rect">
              <a:avLst/>
            </a:prstGeom>
          </p:spPr>
        </p:pic>
        <p:pic>
          <p:nvPicPr>
            <p:cNvPr id="17" name="그래픽 16">
              <a:extLst>
                <a:ext uri="{FF2B5EF4-FFF2-40B4-BE49-F238E27FC236}">
                  <a16:creationId xmlns:a16="http://schemas.microsoft.com/office/drawing/2014/main" id="{BB2F67C7-1106-4149-AAF8-CEB424A55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179" y="1255603"/>
              <a:ext cx="1011533" cy="10115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178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769CB2-6B22-4E8B-9B09-66A4B3E874F1}"/>
              </a:ext>
            </a:extLst>
          </p:cNvPr>
          <p:cNvSpPr/>
          <p:nvPr/>
        </p:nvSpPr>
        <p:spPr>
          <a:xfrm>
            <a:off x="0" y="0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070A57-1DEE-4BD4-9044-E5D0799B97A5}"/>
              </a:ext>
            </a:extLst>
          </p:cNvPr>
          <p:cNvSpPr/>
          <p:nvPr/>
        </p:nvSpPr>
        <p:spPr>
          <a:xfrm>
            <a:off x="0" y="6010102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F1053DB-BCF3-47AC-B3D1-DE422E4057EA}"/>
              </a:ext>
            </a:extLst>
          </p:cNvPr>
          <p:cNvSpPr txBox="1"/>
          <p:nvPr/>
        </p:nvSpPr>
        <p:spPr>
          <a:xfrm>
            <a:off x="1344942" y="1485487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0357E1-9E0E-4BED-82B4-147B2B525016}"/>
              </a:ext>
            </a:extLst>
          </p:cNvPr>
          <p:cNvCxnSpPr>
            <a:cxnSpLocks/>
          </p:cNvCxnSpPr>
          <p:nvPr/>
        </p:nvCxnSpPr>
        <p:spPr>
          <a:xfrm>
            <a:off x="4497089" y="1652079"/>
            <a:ext cx="0" cy="36057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364418-DDB1-4D3F-9624-F2D78E0F358E}"/>
              </a:ext>
            </a:extLst>
          </p:cNvPr>
          <p:cNvSpPr txBox="1"/>
          <p:nvPr/>
        </p:nvSpPr>
        <p:spPr>
          <a:xfrm>
            <a:off x="4811949" y="1485487"/>
            <a:ext cx="26949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/>
              <a:t>문제 정의</a:t>
            </a:r>
            <a:endParaRPr lang="en-US" altLang="ko-KR" sz="2800" b="1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/>
              <a:t>목표 시스템</a:t>
            </a:r>
            <a:endParaRPr lang="en-US" altLang="ko-KR" sz="2800" b="1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/>
              <a:t>기존 시스템 </a:t>
            </a:r>
            <a:endParaRPr lang="en-US" altLang="ko-KR" sz="2800" b="1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/>
              <a:t>기능 명세</a:t>
            </a:r>
            <a:endParaRPr lang="en-US" altLang="ko-KR" sz="2800" b="1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/>
              <a:t>개발 환경</a:t>
            </a:r>
            <a:endParaRPr lang="en-US" altLang="ko-KR" sz="2800" b="1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/>
              <a:t>작업 분담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1447FB3-B358-4184-85C8-43CE6A3ED5FA}"/>
              </a:ext>
            </a:extLst>
          </p:cNvPr>
          <p:cNvGrpSpPr/>
          <p:nvPr/>
        </p:nvGrpSpPr>
        <p:grpSpPr>
          <a:xfrm>
            <a:off x="11152736" y="6077337"/>
            <a:ext cx="775840" cy="689367"/>
            <a:chOff x="237836" y="6114515"/>
            <a:chExt cx="775840" cy="689367"/>
          </a:xfrm>
        </p:grpSpPr>
        <p:pic>
          <p:nvPicPr>
            <p:cNvPr id="21" name="그래픽 20">
              <a:extLst>
                <a:ext uri="{FF2B5EF4-FFF2-40B4-BE49-F238E27FC236}">
                  <a16:creationId xmlns:a16="http://schemas.microsoft.com/office/drawing/2014/main" id="{120485D1-0DB6-46AB-BC4F-B81294439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08651">
              <a:off x="237836" y="6114515"/>
              <a:ext cx="775840" cy="689367"/>
            </a:xfrm>
            <a:prstGeom prst="rect">
              <a:avLst/>
            </a:prstGeom>
          </p:spPr>
        </p:pic>
        <p:pic>
          <p:nvPicPr>
            <p:cNvPr id="22" name="그래픽 21">
              <a:extLst>
                <a:ext uri="{FF2B5EF4-FFF2-40B4-BE49-F238E27FC236}">
                  <a16:creationId xmlns:a16="http://schemas.microsoft.com/office/drawing/2014/main" id="{3BAD1C43-8581-4E67-BFC5-49E9C4803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0459" y="6224094"/>
              <a:ext cx="472586" cy="419913"/>
            </a:xfrm>
            <a:prstGeom prst="rect">
              <a:avLst/>
            </a:prstGeom>
          </p:spPr>
        </p:pic>
      </p:grpSp>
      <p:sp>
        <p:nvSpPr>
          <p:cNvPr id="23" name="제목 1">
            <a:extLst>
              <a:ext uri="{FF2B5EF4-FFF2-40B4-BE49-F238E27FC236}">
                <a16:creationId xmlns:a16="http://schemas.microsoft.com/office/drawing/2014/main" id="{2BAED83D-F6E4-42B9-A85D-EC1699984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5619" y="6131259"/>
            <a:ext cx="1456381" cy="446440"/>
          </a:xfrm>
        </p:spPr>
        <p:txBody>
          <a:bodyPr>
            <a:noAutofit/>
          </a:bodyPr>
          <a:lstStyle/>
          <a:p>
            <a:r>
              <a:rPr lang="en-US" altLang="ko-KR" sz="1800" b="1">
                <a:latin typeface="+mj-ea"/>
              </a:rPr>
              <a:t>PharmNoti</a:t>
            </a:r>
            <a:endParaRPr lang="ko-KR" altLang="en-US" sz="1800" b="1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1139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769CB2-6B22-4E8B-9B09-66A4B3E874F1}"/>
              </a:ext>
            </a:extLst>
          </p:cNvPr>
          <p:cNvSpPr/>
          <p:nvPr/>
        </p:nvSpPr>
        <p:spPr>
          <a:xfrm>
            <a:off x="0" y="0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070A57-1DEE-4BD4-9044-E5D0799B97A5}"/>
              </a:ext>
            </a:extLst>
          </p:cNvPr>
          <p:cNvSpPr/>
          <p:nvPr/>
        </p:nvSpPr>
        <p:spPr>
          <a:xfrm>
            <a:off x="0" y="6010102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4847D8B-D66A-4C85-9098-54241F78C457}"/>
              </a:ext>
            </a:extLst>
          </p:cNvPr>
          <p:cNvGrpSpPr/>
          <p:nvPr/>
        </p:nvGrpSpPr>
        <p:grpSpPr>
          <a:xfrm>
            <a:off x="11152736" y="6077337"/>
            <a:ext cx="775840" cy="689367"/>
            <a:chOff x="237836" y="6114515"/>
            <a:chExt cx="775840" cy="689367"/>
          </a:xfrm>
        </p:grpSpPr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9F6F5744-3247-4EE6-983F-1AEC37FDB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08651">
              <a:off x="237836" y="6114515"/>
              <a:ext cx="775840" cy="689367"/>
            </a:xfrm>
            <a:prstGeom prst="rect">
              <a:avLst/>
            </a:prstGeom>
          </p:spPr>
        </p:pic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D5908F82-370F-4DAB-9A9B-0455921F8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0459" y="6224094"/>
              <a:ext cx="472586" cy="419913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5445E89-4F44-4BED-B854-7237E58D4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5619" y="6131259"/>
            <a:ext cx="1456381" cy="446440"/>
          </a:xfrm>
        </p:spPr>
        <p:txBody>
          <a:bodyPr>
            <a:noAutofit/>
          </a:bodyPr>
          <a:lstStyle/>
          <a:p>
            <a:r>
              <a:rPr lang="en-US" altLang="ko-KR" sz="1800" b="1">
                <a:latin typeface="+mj-ea"/>
              </a:rPr>
              <a:t>PharmNoti</a:t>
            </a:r>
            <a:endParaRPr lang="ko-KR" altLang="en-US" sz="1800" b="1">
              <a:latin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76B582-EF94-491B-AF01-5871A70B09E6}"/>
              </a:ext>
            </a:extLst>
          </p:cNvPr>
          <p:cNvSpPr/>
          <p:nvPr/>
        </p:nvSpPr>
        <p:spPr>
          <a:xfrm>
            <a:off x="616751" y="338889"/>
            <a:ext cx="5109883" cy="116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214976-3DF9-4CFA-BB55-2F62B9BC161A}"/>
              </a:ext>
            </a:extLst>
          </p:cNvPr>
          <p:cNvSpPr/>
          <p:nvPr/>
        </p:nvSpPr>
        <p:spPr>
          <a:xfrm>
            <a:off x="872245" y="319131"/>
            <a:ext cx="2863284" cy="1057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/>
              <a:t>문제 정의</a:t>
            </a:r>
            <a:endParaRPr lang="en-US" altLang="ko-KR" sz="4800" b="1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3EC8946-84A1-4A2B-9FF6-F741283AB2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678" y="1593722"/>
            <a:ext cx="6343447" cy="4925389"/>
          </a:xfrm>
          <a:prstGeom prst="rect">
            <a:avLst/>
          </a:prstGeom>
        </p:spPr>
      </p:pic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47C8E264-6407-4B57-AE91-1189BE75C833}"/>
              </a:ext>
            </a:extLst>
          </p:cNvPr>
          <p:cNvSpPr/>
          <p:nvPr/>
        </p:nvSpPr>
        <p:spPr>
          <a:xfrm>
            <a:off x="6692822" y="1471854"/>
            <a:ext cx="5109883" cy="2284784"/>
          </a:xfrm>
          <a:prstGeom prst="wedgeRectCallout">
            <a:avLst>
              <a:gd name="adj1" fmla="val -62884"/>
              <a:gd name="adj2" fmla="val 8405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>
                <a:solidFill>
                  <a:schemeClr val="tx1"/>
                </a:solidFill>
              </a:rPr>
              <a:t>유통기한이 경과된</a:t>
            </a:r>
            <a:endParaRPr lang="en-US" altLang="ko-KR" sz="3000">
              <a:solidFill>
                <a:schemeClr val="tx1"/>
              </a:solidFill>
            </a:endParaRPr>
          </a:p>
          <a:p>
            <a:pPr algn="ctr"/>
            <a:r>
              <a:rPr lang="ko-KR" altLang="en-US" sz="3000">
                <a:solidFill>
                  <a:schemeClr val="tx1"/>
                </a:solidFill>
              </a:rPr>
              <a:t> </a:t>
            </a:r>
            <a:r>
              <a:rPr lang="ko-KR" altLang="en-US" sz="3200" b="1">
                <a:solidFill>
                  <a:schemeClr val="tx1"/>
                </a:solidFill>
              </a:rPr>
              <a:t>불용재고</a:t>
            </a:r>
            <a:r>
              <a:rPr lang="ko-KR" altLang="en-US" sz="3000">
                <a:solidFill>
                  <a:schemeClr val="tx1"/>
                </a:solidFill>
              </a:rPr>
              <a:t>로</a:t>
            </a:r>
            <a:r>
              <a:rPr lang="en-US" altLang="ko-KR" sz="3000">
                <a:solidFill>
                  <a:schemeClr val="tx1"/>
                </a:solidFill>
              </a:rPr>
              <a:t> </a:t>
            </a:r>
            <a:r>
              <a:rPr lang="ko-KR" altLang="en-US" sz="3000">
                <a:solidFill>
                  <a:schemeClr val="tx1"/>
                </a:solidFill>
              </a:rPr>
              <a:t>인한</a:t>
            </a:r>
            <a:endParaRPr lang="en-US" altLang="ko-KR" sz="3000">
              <a:solidFill>
                <a:schemeClr val="tx1"/>
              </a:solidFill>
            </a:endParaRPr>
          </a:p>
          <a:p>
            <a:pPr algn="ctr"/>
            <a:r>
              <a:rPr lang="ko-KR" altLang="en-US" sz="3000">
                <a:solidFill>
                  <a:schemeClr val="tx1"/>
                </a:solidFill>
              </a:rPr>
              <a:t>재고 관리의 어려움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21AA0F-EC3D-42A8-9AFA-97440F234B54}"/>
              </a:ext>
            </a:extLst>
          </p:cNvPr>
          <p:cNvSpPr/>
          <p:nvPr/>
        </p:nvSpPr>
        <p:spPr>
          <a:xfrm>
            <a:off x="4364941" y="6067397"/>
            <a:ext cx="2327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/>
              <a:t>출처 </a:t>
            </a:r>
            <a:r>
              <a:rPr lang="en-US" altLang="ko-KR"/>
              <a:t>: </a:t>
            </a:r>
            <a:r>
              <a:rPr lang="ko-KR" altLang="en-US"/>
              <a:t>한국의약통신</a:t>
            </a:r>
          </a:p>
        </p:txBody>
      </p:sp>
    </p:spTree>
    <p:extLst>
      <p:ext uri="{BB962C8B-B14F-4D97-AF65-F5344CB8AC3E}">
        <p14:creationId xmlns:p14="http://schemas.microsoft.com/office/powerpoint/2010/main" val="379891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769CB2-6B22-4E8B-9B09-66A4B3E874F1}"/>
              </a:ext>
            </a:extLst>
          </p:cNvPr>
          <p:cNvSpPr/>
          <p:nvPr/>
        </p:nvSpPr>
        <p:spPr>
          <a:xfrm>
            <a:off x="0" y="0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070A57-1DEE-4BD4-9044-E5D0799B97A5}"/>
              </a:ext>
            </a:extLst>
          </p:cNvPr>
          <p:cNvSpPr/>
          <p:nvPr/>
        </p:nvSpPr>
        <p:spPr>
          <a:xfrm>
            <a:off x="0" y="6010102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4847D8B-D66A-4C85-9098-54241F78C457}"/>
              </a:ext>
            </a:extLst>
          </p:cNvPr>
          <p:cNvGrpSpPr/>
          <p:nvPr/>
        </p:nvGrpSpPr>
        <p:grpSpPr>
          <a:xfrm>
            <a:off x="11152736" y="6077337"/>
            <a:ext cx="775840" cy="689367"/>
            <a:chOff x="237836" y="6114515"/>
            <a:chExt cx="775840" cy="689367"/>
          </a:xfrm>
        </p:grpSpPr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9F6F5744-3247-4EE6-983F-1AEC37FDB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08651">
              <a:off x="237836" y="6114515"/>
              <a:ext cx="775840" cy="689367"/>
            </a:xfrm>
            <a:prstGeom prst="rect">
              <a:avLst/>
            </a:prstGeom>
          </p:spPr>
        </p:pic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D5908F82-370F-4DAB-9A9B-0455921F8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0459" y="6224094"/>
              <a:ext cx="472586" cy="419913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5445E89-4F44-4BED-B854-7237E58D4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5619" y="6131259"/>
            <a:ext cx="1456381" cy="446440"/>
          </a:xfrm>
        </p:spPr>
        <p:txBody>
          <a:bodyPr>
            <a:noAutofit/>
          </a:bodyPr>
          <a:lstStyle/>
          <a:p>
            <a:r>
              <a:rPr lang="en-US" altLang="ko-KR" sz="1800" b="1">
                <a:latin typeface="+mj-ea"/>
              </a:rPr>
              <a:t>PharmNoti</a:t>
            </a:r>
            <a:endParaRPr lang="ko-KR" altLang="en-US" sz="1800" b="1">
              <a:latin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76B582-EF94-491B-AF01-5871A70B09E6}"/>
              </a:ext>
            </a:extLst>
          </p:cNvPr>
          <p:cNvSpPr/>
          <p:nvPr/>
        </p:nvSpPr>
        <p:spPr>
          <a:xfrm>
            <a:off x="616751" y="338889"/>
            <a:ext cx="5109883" cy="116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214976-3DF9-4CFA-BB55-2F62B9BC161A}"/>
              </a:ext>
            </a:extLst>
          </p:cNvPr>
          <p:cNvSpPr/>
          <p:nvPr/>
        </p:nvSpPr>
        <p:spPr>
          <a:xfrm>
            <a:off x="872245" y="319131"/>
            <a:ext cx="286328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/>
              <a:t>문제 정의</a:t>
            </a:r>
            <a:endParaRPr lang="en-US" altLang="ko-KR" sz="4800" b="1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2FF0FA07-C697-4577-93DC-94E79F4B0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9188" y="2489470"/>
            <a:ext cx="2863285" cy="2863285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9F32A801-CCD0-48BE-8C56-DB5CA239E4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4592472" y="1955737"/>
            <a:ext cx="1440780" cy="1495171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A245B7A3-1E9C-4965-B224-D3EC5710BB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42285" y="3249532"/>
            <a:ext cx="861799" cy="861799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6511B2F7-BCC3-475C-AFB2-BDDFCFCAC9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65780" y="2141949"/>
            <a:ext cx="695041" cy="69504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91EA6F-7B86-4CA0-9EEC-EF126F7D875E}"/>
              </a:ext>
            </a:extLst>
          </p:cNvPr>
          <p:cNvSpPr/>
          <p:nvPr/>
        </p:nvSpPr>
        <p:spPr>
          <a:xfrm>
            <a:off x="4346812" y="3572065"/>
            <a:ext cx="74211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000" b="1"/>
              <a:t>약품</a:t>
            </a:r>
            <a:r>
              <a:rPr lang="en-US" altLang="ko-KR" sz="3000" b="1"/>
              <a:t>(Pharmacy)</a:t>
            </a:r>
            <a:r>
              <a:rPr lang="ko-KR" altLang="en-US" sz="2500"/>
              <a:t>의 유효기간이 도래되었을 때</a:t>
            </a:r>
            <a:endParaRPr lang="en-US" altLang="ko-KR" sz="2500"/>
          </a:p>
          <a:p>
            <a:pPr algn="ctr"/>
            <a:r>
              <a:rPr lang="ko-KR" altLang="en-US" sz="3000" b="1"/>
              <a:t>음성</a:t>
            </a:r>
            <a:r>
              <a:rPr lang="ko-KR" altLang="en-US" sz="2500"/>
              <a:t>으로 알려주는</a:t>
            </a:r>
            <a:r>
              <a:rPr lang="en-US" altLang="ko-KR" sz="2500" b="1"/>
              <a:t>(Notification)</a:t>
            </a:r>
            <a:r>
              <a:rPr lang="ko-KR" altLang="en-US" sz="2500" b="1"/>
              <a:t> </a:t>
            </a:r>
            <a:r>
              <a:rPr lang="ko-KR" altLang="en-US" sz="2500"/>
              <a:t>시스템</a:t>
            </a:r>
            <a:endParaRPr lang="en-US" altLang="ko-KR" sz="2500"/>
          </a:p>
        </p:txBody>
      </p:sp>
    </p:spTree>
    <p:extLst>
      <p:ext uri="{BB962C8B-B14F-4D97-AF65-F5344CB8AC3E}">
        <p14:creationId xmlns:p14="http://schemas.microsoft.com/office/powerpoint/2010/main" val="410686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4F1571DE-8B5D-4A67-997C-F0031ACBBC40}"/>
              </a:ext>
            </a:extLst>
          </p:cNvPr>
          <p:cNvSpPr/>
          <p:nvPr/>
        </p:nvSpPr>
        <p:spPr>
          <a:xfrm>
            <a:off x="7724500" y="984047"/>
            <a:ext cx="3595255" cy="1098168"/>
          </a:xfrm>
          <a:prstGeom prst="wedgeEllipseCallout">
            <a:avLst>
              <a:gd name="adj1" fmla="val -41565"/>
              <a:gd name="adj2" fmla="val 7763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의약품 관리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769CB2-6B22-4E8B-9B09-66A4B3E874F1}"/>
              </a:ext>
            </a:extLst>
          </p:cNvPr>
          <p:cNvSpPr/>
          <p:nvPr/>
        </p:nvSpPr>
        <p:spPr>
          <a:xfrm>
            <a:off x="0" y="0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070A57-1DEE-4BD4-9044-E5D0799B97A5}"/>
              </a:ext>
            </a:extLst>
          </p:cNvPr>
          <p:cNvSpPr/>
          <p:nvPr/>
        </p:nvSpPr>
        <p:spPr>
          <a:xfrm>
            <a:off x="0" y="6010102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4847D8B-D66A-4C85-9098-54241F78C457}"/>
              </a:ext>
            </a:extLst>
          </p:cNvPr>
          <p:cNvGrpSpPr/>
          <p:nvPr/>
        </p:nvGrpSpPr>
        <p:grpSpPr>
          <a:xfrm>
            <a:off x="11152736" y="6077337"/>
            <a:ext cx="775840" cy="689367"/>
            <a:chOff x="237836" y="6114515"/>
            <a:chExt cx="775840" cy="689367"/>
          </a:xfrm>
        </p:grpSpPr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9F6F5744-3247-4EE6-983F-1AEC37FDB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08651">
              <a:off x="237836" y="6114515"/>
              <a:ext cx="775840" cy="689367"/>
            </a:xfrm>
            <a:prstGeom prst="rect">
              <a:avLst/>
            </a:prstGeom>
          </p:spPr>
        </p:pic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D5908F82-370F-4DAB-9A9B-0455921F8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0459" y="6224094"/>
              <a:ext cx="472586" cy="419913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5445E89-4F44-4BED-B854-7237E58D4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5619" y="6131259"/>
            <a:ext cx="1456381" cy="446440"/>
          </a:xfrm>
        </p:spPr>
        <p:txBody>
          <a:bodyPr>
            <a:noAutofit/>
          </a:bodyPr>
          <a:lstStyle/>
          <a:p>
            <a:r>
              <a:rPr lang="en-US" altLang="ko-KR" sz="1800" b="1">
                <a:latin typeface="+mj-ea"/>
              </a:rPr>
              <a:t>PharmNoti</a:t>
            </a:r>
            <a:endParaRPr lang="ko-KR" altLang="en-US" sz="1800" b="1">
              <a:latin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76B582-EF94-491B-AF01-5871A70B09E6}"/>
              </a:ext>
            </a:extLst>
          </p:cNvPr>
          <p:cNvSpPr/>
          <p:nvPr/>
        </p:nvSpPr>
        <p:spPr>
          <a:xfrm>
            <a:off x="616751" y="338889"/>
            <a:ext cx="5109883" cy="116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214976-3DF9-4CFA-BB55-2F62B9BC161A}"/>
              </a:ext>
            </a:extLst>
          </p:cNvPr>
          <p:cNvSpPr/>
          <p:nvPr/>
        </p:nvSpPr>
        <p:spPr>
          <a:xfrm>
            <a:off x="872245" y="319131"/>
            <a:ext cx="3478837" cy="1057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/>
              <a:t>목표 시스템</a:t>
            </a:r>
            <a:endParaRPr lang="en-US" altLang="ko-KR" sz="4800" b="1"/>
          </a:p>
        </p:txBody>
      </p:sp>
      <p:pic>
        <p:nvPicPr>
          <p:cNvPr id="7169" name="_x446306320" descr="EMB0000402c2dfc">
            <a:extLst>
              <a:ext uri="{FF2B5EF4-FFF2-40B4-BE49-F238E27FC236}">
                <a16:creationId xmlns:a16="http://schemas.microsoft.com/office/drawing/2014/main" id="{AA35D2F5-226D-4DFF-BEAA-5E1069D65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51" y="1844825"/>
            <a:ext cx="7072522" cy="438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46104E43-400E-468D-914A-BB46D3C88FC8}"/>
              </a:ext>
            </a:extLst>
          </p:cNvPr>
          <p:cNvGrpSpPr/>
          <p:nvPr/>
        </p:nvGrpSpPr>
        <p:grpSpPr>
          <a:xfrm>
            <a:off x="2611663" y="695280"/>
            <a:ext cx="9368309" cy="4965798"/>
            <a:chOff x="2611663" y="695280"/>
            <a:chExt cx="9368309" cy="4965798"/>
          </a:xfrm>
        </p:grpSpPr>
        <p:pic>
          <p:nvPicPr>
            <p:cNvPr id="7171" name="_x446309600" descr="EMB0000402c2dff">
              <a:extLst>
                <a:ext uri="{FF2B5EF4-FFF2-40B4-BE49-F238E27FC236}">
                  <a16:creationId xmlns:a16="http://schemas.microsoft.com/office/drawing/2014/main" id="{D2ED803A-99BE-4B7A-8F3B-EB0B12628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8661" y="695280"/>
              <a:ext cx="6041311" cy="3721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말풍선: 타원형 14">
              <a:extLst>
                <a:ext uri="{FF2B5EF4-FFF2-40B4-BE49-F238E27FC236}">
                  <a16:creationId xmlns:a16="http://schemas.microsoft.com/office/drawing/2014/main" id="{A0A9BAA0-1D41-4AC7-85CB-16B80D92D642}"/>
                </a:ext>
              </a:extLst>
            </p:cNvPr>
            <p:cNvSpPr/>
            <p:nvPr/>
          </p:nvSpPr>
          <p:spPr>
            <a:xfrm>
              <a:off x="2611663" y="4562910"/>
              <a:ext cx="3595255" cy="1098168"/>
            </a:xfrm>
            <a:prstGeom prst="wedgeEllipseCallout">
              <a:avLst>
                <a:gd name="adj1" fmla="val 36469"/>
                <a:gd name="adj2" fmla="val -73754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>
                  <a:solidFill>
                    <a:schemeClr val="tx1"/>
                  </a:solidFill>
                </a:rPr>
                <a:t>음성 정보 관리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226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769CB2-6B22-4E8B-9B09-66A4B3E874F1}"/>
              </a:ext>
            </a:extLst>
          </p:cNvPr>
          <p:cNvSpPr/>
          <p:nvPr/>
        </p:nvSpPr>
        <p:spPr>
          <a:xfrm>
            <a:off x="0" y="0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070A57-1DEE-4BD4-9044-E5D0799B97A5}"/>
              </a:ext>
            </a:extLst>
          </p:cNvPr>
          <p:cNvSpPr/>
          <p:nvPr/>
        </p:nvSpPr>
        <p:spPr>
          <a:xfrm>
            <a:off x="0" y="6010102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4847D8B-D66A-4C85-9098-54241F78C457}"/>
              </a:ext>
            </a:extLst>
          </p:cNvPr>
          <p:cNvGrpSpPr/>
          <p:nvPr/>
        </p:nvGrpSpPr>
        <p:grpSpPr>
          <a:xfrm>
            <a:off x="11152736" y="6077337"/>
            <a:ext cx="775840" cy="689367"/>
            <a:chOff x="237836" y="6114515"/>
            <a:chExt cx="775840" cy="689367"/>
          </a:xfrm>
        </p:grpSpPr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9F6F5744-3247-4EE6-983F-1AEC37FDB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08651">
              <a:off x="237836" y="6114515"/>
              <a:ext cx="775840" cy="689367"/>
            </a:xfrm>
            <a:prstGeom prst="rect">
              <a:avLst/>
            </a:prstGeom>
          </p:spPr>
        </p:pic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D5908F82-370F-4DAB-9A9B-0455921F8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0459" y="6224094"/>
              <a:ext cx="472586" cy="419913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5445E89-4F44-4BED-B854-7237E58D4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5619" y="6131259"/>
            <a:ext cx="1456381" cy="446440"/>
          </a:xfrm>
        </p:spPr>
        <p:txBody>
          <a:bodyPr>
            <a:noAutofit/>
          </a:bodyPr>
          <a:lstStyle/>
          <a:p>
            <a:r>
              <a:rPr lang="en-US" altLang="ko-KR" sz="1800" b="1">
                <a:latin typeface="+mj-ea"/>
              </a:rPr>
              <a:t>PharmNoti</a:t>
            </a:r>
            <a:endParaRPr lang="ko-KR" altLang="en-US" sz="1800" b="1">
              <a:latin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76B582-EF94-491B-AF01-5871A70B09E6}"/>
              </a:ext>
            </a:extLst>
          </p:cNvPr>
          <p:cNvSpPr/>
          <p:nvPr/>
        </p:nvSpPr>
        <p:spPr>
          <a:xfrm>
            <a:off x="616751" y="338889"/>
            <a:ext cx="5109883" cy="116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214976-3DF9-4CFA-BB55-2F62B9BC161A}"/>
              </a:ext>
            </a:extLst>
          </p:cNvPr>
          <p:cNvSpPr/>
          <p:nvPr/>
        </p:nvSpPr>
        <p:spPr>
          <a:xfrm>
            <a:off x="872245" y="319131"/>
            <a:ext cx="34788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/>
              <a:t>목표 시스템</a:t>
            </a:r>
            <a:endParaRPr lang="en-US" altLang="ko-KR" sz="48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4DAB78-442E-4656-AD13-1156DE9C2B3B}"/>
              </a:ext>
            </a:extLst>
          </p:cNvPr>
          <p:cNvSpPr/>
          <p:nvPr/>
        </p:nvSpPr>
        <p:spPr>
          <a:xfrm>
            <a:off x="872245" y="1561431"/>
            <a:ext cx="2441694" cy="9002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3500" b="1"/>
              <a:t>제약사항</a:t>
            </a:r>
            <a:endParaRPr lang="en-US" altLang="ko-KR" sz="3500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183FB2-F3D7-4037-8338-DADB35132238}"/>
              </a:ext>
            </a:extLst>
          </p:cNvPr>
          <p:cNvSpPr/>
          <p:nvPr/>
        </p:nvSpPr>
        <p:spPr>
          <a:xfrm>
            <a:off x="899054" y="2310607"/>
            <a:ext cx="11124496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200000"/>
              </a:lnSpc>
              <a:buFont typeface="Wingdings" panose="05000000000000000000" pitchFamily="2" charset="2"/>
              <a:buChar char="l"/>
              <a:tabLst>
                <a:tab pos="6479540" algn="r"/>
              </a:tabLst>
            </a:pPr>
            <a:r>
              <a:rPr lang="ko-KR" altLang="en-US" sz="2600" kern="0">
                <a:solidFill>
                  <a:srgbClr val="000000"/>
                </a:solidFill>
                <a:latin typeface="한양신명조"/>
                <a:ea typeface="한양신명조"/>
              </a:rPr>
              <a:t>재고관리 </a:t>
            </a:r>
            <a:r>
              <a:rPr lang="en-US" altLang="ko-KR" sz="2600" kern="0">
                <a:solidFill>
                  <a:srgbClr val="000000"/>
                </a:solidFill>
                <a:latin typeface="한양신명조"/>
                <a:ea typeface="한양신명조"/>
              </a:rPr>
              <a:t>- </a:t>
            </a:r>
            <a:r>
              <a:rPr lang="ko-KR" altLang="en-US" sz="2600" kern="0">
                <a:solidFill>
                  <a:srgbClr val="000000"/>
                </a:solidFill>
                <a:latin typeface="한양신명조"/>
                <a:ea typeface="한양신명조"/>
              </a:rPr>
              <a:t>관리하고자 하는 의약품의 정보가 미리 저장되어 있어야 한다</a:t>
            </a:r>
            <a:r>
              <a:rPr lang="en-US" altLang="ko-KR" sz="2600" kern="0">
                <a:solidFill>
                  <a:srgbClr val="000000"/>
                </a:solidFill>
                <a:latin typeface="한양신명조"/>
                <a:ea typeface="한양신명조"/>
              </a:rPr>
              <a:t>.</a:t>
            </a:r>
          </a:p>
          <a:p>
            <a:pPr algn="just" fontAlgn="base">
              <a:lnSpc>
                <a:spcPct val="200000"/>
              </a:lnSpc>
              <a:tabLst>
                <a:tab pos="6479540" algn="r"/>
              </a:tabLst>
            </a:pPr>
            <a:endParaRPr lang="en-US" altLang="ko-KR" sz="1000" kern="0">
              <a:solidFill>
                <a:srgbClr val="000000"/>
              </a:solidFill>
              <a:latin typeface="한양신명조"/>
              <a:ea typeface="한양신명조"/>
            </a:endParaRPr>
          </a:p>
          <a:p>
            <a:pPr marL="342900" indent="-342900" algn="just" fontAlgn="base">
              <a:buFont typeface="Wingdings" panose="05000000000000000000" pitchFamily="2" charset="2"/>
              <a:buChar char="l"/>
              <a:tabLst>
                <a:tab pos="6479540" algn="r"/>
              </a:tabLst>
            </a:pPr>
            <a:r>
              <a:rPr lang="ko-KR" altLang="en-US" sz="2500" kern="0">
                <a:solidFill>
                  <a:srgbClr val="000000"/>
                </a:solidFill>
                <a:latin typeface="한양신명조"/>
                <a:ea typeface="한양신명조"/>
              </a:rPr>
              <a:t> </a:t>
            </a:r>
            <a:r>
              <a:rPr lang="ko-KR" altLang="en-US" sz="2600" kern="0">
                <a:solidFill>
                  <a:srgbClr val="000000"/>
                </a:solidFill>
                <a:latin typeface="한양신명조"/>
                <a:ea typeface="한양신명조"/>
              </a:rPr>
              <a:t>음성관리</a:t>
            </a:r>
            <a:r>
              <a:rPr lang="en-US" altLang="ko-KR" sz="2600" kern="0">
                <a:solidFill>
                  <a:srgbClr val="000000"/>
                </a:solidFill>
                <a:latin typeface="한양신명조"/>
                <a:ea typeface="한양신명조"/>
              </a:rPr>
              <a:t>- </a:t>
            </a:r>
            <a:r>
              <a:rPr lang="ko-KR" altLang="en-US" sz="2600" kern="0">
                <a:solidFill>
                  <a:srgbClr val="000000"/>
                </a:solidFill>
                <a:latin typeface="한양신명조"/>
                <a:ea typeface="한양신명조"/>
              </a:rPr>
              <a:t>음성 안내에서 사용하는 목소리는 저장되어 있는 목소리</a:t>
            </a:r>
            <a:endParaRPr lang="en-US" altLang="ko-KR" sz="2600" kern="0">
              <a:solidFill>
                <a:srgbClr val="000000"/>
              </a:solidFill>
              <a:latin typeface="한양신명조"/>
              <a:ea typeface="한양신명조"/>
            </a:endParaRPr>
          </a:p>
          <a:p>
            <a:pPr algn="just" fontAlgn="base">
              <a:tabLst>
                <a:tab pos="6479540" algn="r"/>
              </a:tabLst>
            </a:pPr>
            <a:r>
              <a:rPr lang="en-US" altLang="ko-KR" sz="2600" kern="0">
                <a:solidFill>
                  <a:srgbClr val="000000"/>
                </a:solidFill>
                <a:latin typeface="한양신명조"/>
                <a:ea typeface="한양신명조"/>
              </a:rPr>
              <a:t>      (</a:t>
            </a:r>
            <a:r>
              <a:rPr lang="ko-KR" altLang="en-US" sz="2600" kern="0">
                <a:solidFill>
                  <a:srgbClr val="000000"/>
                </a:solidFill>
                <a:latin typeface="한양신명조"/>
                <a:ea typeface="한양신명조"/>
              </a:rPr>
              <a:t>데이터베이스</a:t>
            </a:r>
            <a:r>
              <a:rPr lang="en-US" altLang="ko-KR" sz="2600" kern="0">
                <a:solidFill>
                  <a:srgbClr val="000000"/>
                </a:solidFill>
                <a:latin typeface="한양신명조"/>
                <a:ea typeface="한양신명조"/>
              </a:rPr>
              <a:t>)</a:t>
            </a:r>
            <a:r>
              <a:rPr lang="ko-KR" altLang="en-US" sz="2600" kern="0">
                <a:solidFill>
                  <a:srgbClr val="000000"/>
                </a:solidFill>
                <a:latin typeface="한양신명조"/>
                <a:ea typeface="한양신명조"/>
              </a:rPr>
              <a:t>에 한정되어 출력된다</a:t>
            </a:r>
            <a:r>
              <a:rPr lang="en-US" altLang="ko-KR" sz="2600" kern="0">
                <a:solidFill>
                  <a:srgbClr val="000000"/>
                </a:solidFill>
                <a:latin typeface="한양신명조"/>
                <a:ea typeface="한양신명조"/>
              </a:rPr>
              <a:t>. </a:t>
            </a:r>
          </a:p>
          <a:p>
            <a:pPr algn="just" fontAlgn="base">
              <a:tabLst>
                <a:tab pos="6479540" algn="r"/>
              </a:tabLst>
            </a:pPr>
            <a:endParaRPr lang="ko-KR" altLang="en-US" sz="25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342900" lvl="0" indent="-342900" algn="just" fontAlgn="base">
              <a:buFont typeface="Wingdings" panose="05000000000000000000" pitchFamily="2" charset="2"/>
              <a:buChar char="l"/>
              <a:tabLst>
                <a:tab pos="6479540" algn="r"/>
              </a:tabLst>
            </a:pPr>
            <a:r>
              <a:rPr lang="ko-KR" altLang="en-US" sz="2600" kern="0">
                <a:solidFill>
                  <a:srgbClr val="000000"/>
                </a:solidFill>
                <a:latin typeface="한양신명조"/>
                <a:ea typeface="한양신명조"/>
              </a:rPr>
              <a:t>음성출력</a:t>
            </a:r>
            <a:r>
              <a:rPr lang="en-US" altLang="ko-KR" sz="2600" kern="0">
                <a:solidFill>
                  <a:srgbClr val="000000"/>
                </a:solidFill>
                <a:latin typeface="한양신명조"/>
                <a:ea typeface="한양신명조"/>
              </a:rPr>
              <a:t> - </a:t>
            </a:r>
            <a:r>
              <a:rPr lang="ko-KR" altLang="en-US" sz="2600" kern="0">
                <a:solidFill>
                  <a:srgbClr val="000000"/>
                </a:solidFill>
                <a:latin typeface="한양신명조"/>
                <a:ea typeface="한양신명조"/>
              </a:rPr>
              <a:t>합성되어 출력되는 음성 안내는 각 단어나 어미가 </a:t>
            </a:r>
            <a:r>
              <a:rPr lang="en-US" altLang="ko-KR" sz="2600" kern="0">
                <a:solidFill>
                  <a:srgbClr val="000000"/>
                </a:solidFill>
                <a:latin typeface="한양신명조"/>
                <a:ea typeface="한양신명조"/>
              </a:rPr>
              <a:t>TTS </a:t>
            </a:r>
            <a:r>
              <a:rPr lang="ko-KR" altLang="en-US" sz="2600" kern="0">
                <a:solidFill>
                  <a:srgbClr val="000000"/>
                </a:solidFill>
                <a:latin typeface="한양신명조"/>
                <a:ea typeface="한양신명조"/>
              </a:rPr>
              <a:t>기술에 따라 자연스럽게 연결되어 출력되지 않을 수 있다</a:t>
            </a:r>
            <a:r>
              <a:rPr lang="en-US" altLang="ko-KR" sz="2600" kern="0">
                <a:solidFill>
                  <a:srgbClr val="000000"/>
                </a:solidFill>
                <a:latin typeface="한양신명조"/>
                <a:ea typeface="한양신명조"/>
              </a:rPr>
              <a:t>.</a:t>
            </a:r>
            <a:endParaRPr lang="ko-KR" altLang="en-US" sz="26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3374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769CB2-6B22-4E8B-9B09-66A4B3E874F1}"/>
              </a:ext>
            </a:extLst>
          </p:cNvPr>
          <p:cNvSpPr/>
          <p:nvPr/>
        </p:nvSpPr>
        <p:spPr>
          <a:xfrm>
            <a:off x="0" y="0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070A57-1DEE-4BD4-9044-E5D0799B97A5}"/>
              </a:ext>
            </a:extLst>
          </p:cNvPr>
          <p:cNvSpPr/>
          <p:nvPr/>
        </p:nvSpPr>
        <p:spPr>
          <a:xfrm>
            <a:off x="0" y="6010102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4847D8B-D66A-4C85-9098-54241F78C457}"/>
              </a:ext>
            </a:extLst>
          </p:cNvPr>
          <p:cNvGrpSpPr/>
          <p:nvPr/>
        </p:nvGrpSpPr>
        <p:grpSpPr>
          <a:xfrm>
            <a:off x="11152736" y="6077337"/>
            <a:ext cx="775840" cy="689367"/>
            <a:chOff x="237836" y="6114515"/>
            <a:chExt cx="775840" cy="689367"/>
          </a:xfrm>
        </p:grpSpPr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9F6F5744-3247-4EE6-983F-1AEC37FDB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08651">
              <a:off x="237836" y="6114515"/>
              <a:ext cx="775840" cy="689367"/>
            </a:xfrm>
            <a:prstGeom prst="rect">
              <a:avLst/>
            </a:prstGeom>
          </p:spPr>
        </p:pic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D5908F82-370F-4DAB-9A9B-0455921F8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0459" y="6224094"/>
              <a:ext cx="472586" cy="419913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5445E89-4F44-4BED-B854-7237E58D4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5619" y="6131259"/>
            <a:ext cx="1456381" cy="446440"/>
          </a:xfrm>
        </p:spPr>
        <p:txBody>
          <a:bodyPr>
            <a:noAutofit/>
          </a:bodyPr>
          <a:lstStyle/>
          <a:p>
            <a:r>
              <a:rPr lang="en-US" altLang="ko-KR" sz="1800" b="1">
                <a:latin typeface="+mj-ea"/>
              </a:rPr>
              <a:t>PharmNoti</a:t>
            </a:r>
            <a:endParaRPr lang="ko-KR" altLang="en-US" sz="1800" b="1">
              <a:latin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76B582-EF94-491B-AF01-5871A70B09E6}"/>
              </a:ext>
            </a:extLst>
          </p:cNvPr>
          <p:cNvSpPr/>
          <p:nvPr/>
        </p:nvSpPr>
        <p:spPr>
          <a:xfrm>
            <a:off x="616751" y="338889"/>
            <a:ext cx="5109883" cy="116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214976-3DF9-4CFA-BB55-2F62B9BC161A}"/>
              </a:ext>
            </a:extLst>
          </p:cNvPr>
          <p:cNvSpPr/>
          <p:nvPr/>
        </p:nvSpPr>
        <p:spPr>
          <a:xfrm>
            <a:off x="872245" y="319131"/>
            <a:ext cx="3478837" cy="1057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/>
              <a:t>기존 시스템</a:t>
            </a:r>
            <a:endParaRPr lang="en-US" altLang="ko-KR" sz="4800" b="1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B0A1E49-F688-4F9C-9B26-C219C12543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0932" y="288409"/>
            <a:ext cx="4977014" cy="564342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822D7E-BB4B-4F2E-8D89-C2A9DF3C9AC2}"/>
              </a:ext>
            </a:extLst>
          </p:cNvPr>
          <p:cNvSpPr/>
          <p:nvPr/>
        </p:nvSpPr>
        <p:spPr>
          <a:xfrm>
            <a:off x="680086" y="2494596"/>
            <a:ext cx="58548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500" b="1"/>
              <a:t>약국전용 스마트 </a:t>
            </a:r>
            <a:r>
              <a:rPr lang="en-US" altLang="ko-KR" sz="2500" b="1"/>
              <a:t>pos ‘</a:t>
            </a:r>
            <a:r>
              <a:rPr lang="ko-KR" altLang="en-US" sz="2500" b="1"/>
              <a:t>캣포스</a:t>
            </a:r>
            <a:r>
              <a:rPr lang="en-US" altLang="ko-KR" sz="2500" b="1"/>
              <a:t>’</a:t>
            </a:r>
          </a:p>
          <a:p>
            <a:pPr>
              <a:lnSpc>
                <a:spcPct val="200000"/>
              </a:lnSpc>
            </a:pPr>
            <a:r>
              <a:rPr lang="ko-KR" altLang="en-US" sz="2000" b="1"/>
              <a:t>      → 바코드를 이용한 판매관리 및 재고관리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326302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769CB2-6B22-4E8B-9B09-66A4B3E874F1}"/>
              </a:ext>
            </a:extLst>
          </p:cNvPr>
          <p:cNvSpPr/>
          <p:nvPr/>
        </p:nvSpPr>
        <p:spPr>
          <a:xfrm>
            <a:off x="0" y="0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070A57-1DEE-4BD4-9044-E5D0799B97A5}"/>
              </a:ext>
            </a:extLst>
          </p:cNvPr>
          <p:cNvSpPr/>
          <p:nvPr/>
        </p:nvSpPr>
        <p:spPr>
          <a:xfrm>
            <a:off x="0" y="6010102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4847D8B-D66A-4C85-9098-54241F78C457}"/>
              </a:ext>
            </a:extLst>
          </p:cNvPr>
          <p:cNvGrpSpPr/>
          <p:nvPr/>
        </p:nvGrpSpPr>
        <p:grpSpPr>
          <a:xfrm>
            <a:off x="11152736" y="6077337"/>
            <a:ext cx="775840" cy="689367"/>
            <a:chOff x="237836" y="6114515"/>
            <a:chExt cx="775840" cy="689367"/>
          </a:xfrm>
        </p:grpSpPr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9F6F5744-3247-4EE6-983F-1AEC37FDB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08651">
              <a:off x="237836" y="6114515"/>
              <a:ext cx="775840" cy="689367"/>
            </a:xfrm>
            <a:prstGeom prst="rect">
              <a:avLst/>
            </a:prstGeom>
          </p:spPr>
        </p:pic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D5908F82-370F-4DAB-9A9B-0455921F8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0459" y="6224094"/>
              <a:ext cx="472586" cy="419913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5445E89-4F44-4BED-B854-7237E58D4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5619" y="6131259"/>
            <a:ext cx="1456381" cy="446440"/>
          </a:xfrm>
        </p:spPr>
        <p:txBody>
          <a:bodyPr>
            <a:noAutofit/>
          </a:bodyPr>
          <a:lstStyle/>
          <a:p>
            <a:r>
              <a:rPr lang="en-US" altLang="ko-KR" sz="1800" b="1">
                <a:latin typeface="+mj-ea"/>
              </a:rPr>
              <a:t>PharmNoti</a:t>
            </a:r>
            <a:endParaRPr lang="ko-KR" altLang="en-US" sz="1800" b="1">
              <a:latin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76B582-EF94-491B-AF01-5871A70B09E6}"/>
              </a:ext>
            </a:extLst>
          </p:cNvPr>
          <p:cNvSpPr/>
          <p:nvPr/>
        </p:nvSpPr>
        <p:spPr>
          <a:xfrm>
            <a:off x="616751" y="338889"/>
            <a:ext cx="5109883" cy="116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214976-3DF9-4CFA-BB55-2F62B9BC161A}"/>
              </a:ext>
            </a:extLst>
          </p:cNvPr>
          <p:cNvSpPr/>
          <p:nvPr/>
        </p:nvSpPr>
        <p:spPr>
          <a:xfrm>
            <a:off x="872245" y="319131"/>
            <a:ext cx="286328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/>
              <a:t>기능 명세</a:t>
            </a:r>
            <a:endParaRPr lang="en-US" altLang="ko-KR" sz="4800" b="1"/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22E5F670-E3C4-440C-8C59-886438F6006C}"/>
              </a:ext>
            </a:extLst>
          </p:cNvPr>
          <p:cNvSpPr/>
          <p:nvPr/>
        </p:nvSpPr>
        <p:spPr>
          <a:xfrm>
            <a:off x="973214" y="1914255"/>
            <a:ext cx="2717220" cy="233079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180D5F80-D45A-425F-B1FC-F8A48F47B5AF}"/>
              </a:ext>
            </a:extLst>
          </p:cNvPr>
          <p:cNvSpPr/>
          <p:nvPr/>
        </p:nvSpPr>
        <p:spPr>
          <a:xfrm>
            <a:off x="2549625" y="3164537"/>
            <a:ext cx="2717220" cy="2330799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E3C0F1B6-188E-4FD8-9FAF-D6BB4AF2756F}"/>
              </a:ext>
            </a:extLst>
          </p:cNvPr>
          <p:cNvSpPr/>
          <p:nvPr/>
        </p:nvSpPr>
        <p:spPr>
          <a:xfrm>
            <a:off x="4051523" y="1898015"/>
            <a:ext cx="2717220" cy="2330799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F6E19C0F-84A4-4B05-9241-019AB0E737A1}"/>
              </a:ext>
            </a:extLst>
          </p:cNvPr>
          <p:cNvSpPr/>
          <p:nvPr/>
        </p:nvSpPr>
        <p:spPr>
          <a:xfrm>
            <a:off x="8446611" y="3179825"/>
            <a:ext cx="2717220" cy="233079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294250C6-2864-43C1-9A00-687112CB104A}"/>
              </a:ext>
            </a:extLst>
          </p:cNvPr>
          <p:cNvSpPr/>
          <p:nvPr/>
        </p:nvSpPr>
        <p:spPr>
          <a:xfrm>
            <a:off x="5528991" y="3122290"/>
            <a:ext cx="2717220" cy="2330799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15DF3325-3828-445B-A048-60E722F17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88161" y="2376808"/>
            <a:ext cx="1376810" cy="13768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B9A6FD-C80A-4DCA-AE57-5032479DAAF9}"/>
              </a:ext>
            </a:extLst>
          </p:cNvPr>
          <p:cNvSpPr txBox="1"/>
          <p:nvPr/>
        </p:nvSpPr>
        <p:spPr>
          <a:xfrm>
            <a:off x="1647900" y="2704514"/>
            <a:ext cx="1498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의약품</a:t>
            </a:r>
            <a:endParaRPr lang="en-US" altLang="ko-KR" sz="2000" b="1"/>
          </a:p>
          <a:p>
            <a:pPr algn="ctr"/>
            <a:r>
              <a:rPr lang="ko-KR" altLang="en-US" sz="2000" b="1"/>
              <a:t>정보 관리</a:t>
            </a:r>
          </a:p>
        </p:txBody>
      </p:sp>
      <p:pic>
        <p:nvPicPr>
          <p:cNvPr id="24" name="그래픽 23">
            <a:extLst>
              <a:ext uri="{FF2B5EF4-FFF2-40B4-BE49-F238E27FC236}">
                <a16:creationId xmlns:a16="http://schemas.microsoft.com/office/drawing/2014/main" id="{060EA388-3FFA-4647-BE53-15912D1CD7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16835" y="3694902"/>
            <a:ext cx="1239294" cy="123929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6DF1063-B1C1-42F9-A629-1495D8FC6C32}"/>
              </a:ext>
            </a:extLst>
          </p:cNvPr>
          <p:cNvSpPr txBox="1"/>
          <p:nvPr/>
        </p:nvSpPr>
        <p:spPr>
          <a:xfrm>
            <a:off x="3206216" y="3970028"/>
            <a:ext cx="1498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음성</a:t>
            </a:r>
            <a:endParaRPr lang="en-US" altLang="ko-KR" sz="2000" b="1"/>
          </a:p>
          <a:p>
            <a:pPr algn="ctr"/>
            <a:r>
              <a:rPr lang="ko-KR" altLang="en-US" sz="2000" b="1"/>
              <a:t>정보 관리</a:t>
            </a:r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4FFEA8AE-1285-4225-A32C-943BB66C89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84935" y="2490888"/>
            <a:ext cx="1359372" cy="13593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F1803C1-2D15-4CFB-88F4-2C26677E482C}"/>
              </a:ext>
            </a:extLst>
          </p:cNvPr>
          <p:cNvSpPr txBox="1"/>
          <p:nvPr/>
        </p:nvSpPr>
        <p:spPr>
          <a:xfrm>
            <a:off x="4650688" y="2683113"/>
            <a:ext cx="1498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의약품</a:t>
            </a:r>
            <a:endParaRPr lang="en-US" altLang="ko-KR" sz="2000" b="1"/>
          </a:p>
          <a:p>
            <a:pPr algn="ctr"/>
            <a:r>
              <a:rPr lang="ko-KR" altLang="en-US" sz="2000" b="1"/>
              <a:t>재고 관리</a:t>
            </a:r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A199FCCF-3EB6-4143-91E2-4A5A82387D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69438" y="3597931"/>
            <a:ext cx="1368803" cy="136880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7BD3DDB-A453-4314-9F0B-249B9A7534C3}"/>
              </a:ext>
            </a:extLst>
          </p:cNvPr>
          <p:cNvSpPr txBox="1"/>
          <p:nvPr/>
        </p:nvSpPr>
        <p:spPr>
          <a:xfrm>
            <a:off x="5928708" y="3996744"/>
            <a:ext cx="1794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음성 안내문</a:t>
            </a:r>
            <a:endParaRPr lang="en-US" altLang="ko-KR" sz="2000" b="1"/>
          </a:p>
          <a:p>
            <a:pPr algn="ctr"/>
            <a:r>
              <a:rPr lang="ko-KR" altLang="en-US" sz="2000" b="1"/>
              <a:t>생성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9F519D2-637C-4D9D-A340-6B52BF4D8E6F}"/>
              </a:ext>
            </a:extLst>
          </p:cNvPr>
          <p:cNvGrpSpPr/>
          <p:nvPr/>
        </p:nvGrpSpPr>
        <p:grpSpPr>
          <a:xfrm>
            <a:off x="7002191" y="1898015"/>
            <a:ext cx="2717220" cy="2330799"/>
            <a:chOff x="7002191" y="1898015"/>
            <a:chExt cx="2717220" cy="2330799"/>
          </a:xfrm>
        </p:grpSpPr>
        <p:sp>
          <p:nvSpPr>
            <p:cNvPr id="17" name="다이아몬드 16">
              <a:extLst>
                <a:ext uri="{FF2B5EF4-FFF2-40B4-BE49-F238E27FC236}">
                  <a16:creationId xmlns:a16="http://schemas.microsoft.com/office/drawing/2014/main" id="{C5B422AB-CF22-405F-9A6E-AFEF5E6E6B6E}"/>
                </a:ext>
              </a:extLst>
            </p:cNvPr>
            <p:cNvSpPr/>
            <p:nvPr/>
          </p:nvSpPr>
          <p:spPr>
            <a:xfrm>
              <a:off x="7002191" y="1898015"/>
              <a:ext cx="2717220" cy="2330799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래픽 26">
              <a:extLst>
                <a:ext uri="{FF2B5EF4-FFF2-40B4-BE49-F238E27FC236}">
                  <a16:creationId xmlns:a16="http://schemas.microsoft.com/office/drawing/2014/main" id="{21852777-4B13-4CDA-A4B2-96A1F6B6D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767327" y="2472941"/>
              <a:ext cx="1207333" cy="120733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85D944A-726B-4A4A-90D3-0E5C8E426C39}"/>
                </a:ext>
              </a:extLst>
            </p:cNvPr>
            <p:cNvSpPr txBox="1"/>
            <p:nvPr/>
          </p:nvSpPr>
          <p:spPr>
            <a:xfrm>
              <a:off x="7480750" y="2798582"/>
              <a:ext cx="18549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/>
                <a:t>음성 합성 </a:t>
              </a:r>
              <a:r>
                <a:rPr lang="en-US" altLang="ko-KR" sz="2000" b="1"/>
                <a:t>&amp;</a:t>
              </a:r>
            </a:p>
            <a:p>
              <a:pPr algn="ctr"/>
              <a:r>
                <a:rPr lang="ko-KR" altLang="en-US" sz="2000" b="1"/>
                <a:t>음성 출력</a:t>
              </a:r>
              <a:endParaRPr lang="en-US" altLang="ko-KR" sz="2000" b="1"/>
            </a:p>
          </p:txBody>
        </p:sp>
      </p:grpSp>
      <p:pic>
        <p:nvPicPr>
          <p:cNvPr id="28" name="그래픽 27">
            <a:extLst>
              <a:ext uri="{FF2B5EF4-FFF2-40B4-BE49-F238E27FC236}">
                <a16:creationId xmlns:a16="http://schemas.microsoft.com/office/drawing/2014/main" id="{42737261-1663-481A-9B60-7B1D5A10094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284534" y="3777555"/>
            <a:ext cx="1145281" cy="114528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2A55613-327B-41A8-881C-4768B3E3D8A3}"/>
              </a:ext>
            </a:extLst>
          </p:cNvPr>
          <p:cNvSpPr txBox="1"/>
          <p:nvPr/>
        </p:nvSpPr>
        <p:spPr>
          <a:xfrm>
            <a:off x="9127626" y="3986618"/>
            <a:ext cx="1498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음성 안내</a:t>
            </a:r>
            <a:endParaRPr lang="en-US" altLang="ko-KR" sz="2000" b="1"/>
          </a:p>
          <a:p>
            <a:pPr algn="ctr"/>
            <a:r>
              <a:rPr lang="ko-KR" altLang="en-US" sz="2000" b="1"/>
              <a:t>이력 조회</a:t>
            </a:r>
          </a:p>
        </p:txBody>
      </p:sp>
    </p:spTree>
    <p:extLst>
      <p:ext uri="{BB962C8B-B14F-4D97-AF65-F5344CB8AC3E}">
        <p14:creationId xmlns:p14="http://schemas.microsoft.com/office/powerpoint/2010/main" val="3141719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769CB2-6B22-4E8B-9B09-66A4B3E874F1}"/>
              </a:ext>
            </a:extLst>
          </p:cNvPr>
          <p:cNvSpPr/>
          <p:nvPr/>
        </p:nvSpPr>
        <p:spPr>
          <a:xfrm>
            <a:off x="0" y="0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070A57-1DEE-4BD4-9044-E5D0799B97A5}"/>
              </a:ext>
            </a:extLst>
          </p:cNvPr>
          <p:cNvSpPr/>
          <p:nvPr/>
        </p:nvSpPr>
        <p:spPr>
          <a:xfrm>
            <a:off x="0" y="6010102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4847D8B-D66A-4C85-9098-54241F78C457}"/>
              </a:ext>
            </a:extLst>
          </p:cNvPr>
          <p:cNvGrpSpPr/>
          <p:nvPr/>
        </p:nvGrpSpPr>
        <p:grpSpPr>
          <a:xfrm>
            <a:off x="11152736" y="6077337"/>
            <a:ext cx="775840" cy="689367"/>
            <a:chOff x="237836" y="6114515"/>
            <a:chExt cx="775840" cy="689367"/>
          </a:xfrm>
        </p:grpSpPr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9F6F5744-3247-4EE6-983F-1AEC37FDB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08651">
              <a:off x="237836" y="6114515"/>
              <a:ext cx="775840" cy="689367"/>
            </a:xfrm>
            <a:prstGeom prst="rect">
              <a:avLst/>
            </a:prstGeom>
          </p:spPr>
        </p:pic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D5908F82-370F-4DAB-9A9B-0455921F8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0459" y="6224094"/>
              <a:ext cx="472586" cy="419913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5445E89-4F44-4BED-B854-7237E58D4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5619" y="6131259"/>
            <a:ext cx="1456381" cy="446440"/>
          </a:xfrm>
        </p:spPr>
        <p:txBody>
          <a:bodyPr>
            <a:noAutofit/>
          </a:bodyPr>
          <a:lstStyle/>
          <a:p>
            <a:r>
              <a:rPr lang="en-US" altLang="ko-KR" sz="1800" b="1">
                <a:latin typeface="+mj-ea"/>
              </a:rPr>
              <a:t>PharmNoti</a:t>
            </a:r>
            <a:endParaRPr lang="ko-KR" altLang="en-US" sz="1800" b="1">
              <a:latin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76B582-EF94-491B-AF01-5871A70B09E6}"/>
              </a:ext>
            </a:extLst>
          </p:cNvPr>
          <p:cNvSpPr/>
          <p:nvPr/>
        </p:nvSpPr>
        <p:spPr>
          <a:xfrm>
            <a:off x="616751" y="338889"/>
            <a:ext cx="5109883" cy="116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214976-3DF9-4CFA-BB55-2F62B9BC161A}"/>
              </a:ext>
            </a:extLst>
          </p:cNvPr>
          <p:cNvSpPr/>
          <p:nvPr/>
        </p:nvSpPr>
        <p:spPr>
          <a:xfrm>
            <a:off x="872245" y="319131"/>
            <a:ext cx="2863284" cy="1057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/>
              <a:t>개발 환경</a:t>
            </a:r>
            <a:endParaRPr lang="en-US" altLang="ko-KR" sz="4800" b="1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D1BDF1-9212-4ECD-B12E-8F86757C5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752379"/>
              </p:ext>
            </p:extLst>
          </p:nvPr>
        </p:nvGraphicFramePr>
        <p:xfrm>
          <a:off x="2318479" y="2032272"/>
          <a:ext cx="7555042" cy="31393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23475">
                  <a:extLst>
                    <a:ext uri="{9D8B030D-6E8A-4147-A177-3AD203B41FA5}">
                      <a16:colId xmlns:a16="http://schemas.microsoft.com/office/drawing/2014/main" val="2294466333"/>
                    </a:ext>
                  </a:extLst>
                </a:gridCol>
                <a:gridCol w="5231567">
                  <a:extLst>
                    <a:ext uri="{9D8B030D-6E8A-4147-A177-3AD203B41FA5}">
                      <a16:colId xmlns:a16="http://schemas.microsoft.com/office/drawing/2014/main" val="3649624687"/>
                    </a:ext>
                  </a:extLst>
                </a:gridCol>
              </a:tblGrid>
              <a:tr h="6912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250245"/>
                  </a:ext>
                </a:extLst>
              </a:tr>
              <a:tr h="7133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>
                          <a:effectLst/>
                          <a:latin typeface="+mn-ea"/>
                          <a:ea typeface="+mn-ea"/>
                        </a:rPr>
                        <a:t>운영체제</a:t>
                      </a:r>
                      <a:endParaRPr lang="en-US" sz="25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500" kern="0" spc="0">
                          <a:effectLst/>
                          <a:latin typeface="+mn-ea"/>
                          <a:ea typeface="+mn-ea"/>
                        </a:rPr>
                        <a:t>Windows 10</a:t>
                      </a:r>
                      <a:endParaRPr lang="ko-KR" altLang="en-US" sz="25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71210139"/>
                  </a:ext>
                </a:extLst>
              </a:tr>
              <a:tr h="8208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개발언어</a:t>
                      </a:r>
                      <a:endParaRPr lang="en-US" sz="25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Html, jsp, javascript,</a:t>
                      </a:r>
                      <a:r>
                        <a:rPr lang="ko-KR" altLang="en-US" sz="2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</a:t>
                      </a:r>
                      <a:endParaRPr lang="ko-KR" altLang="en-US" sz="25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232813"/>
                  </a:ext>
                </a:extLst>
              </a:tr>
              <a:tr h="9139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개발도구</a:t>
                      </a:r>
                      <a:endParaRPr lang="en-US" sz="25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500" kern="0" spc="0">
                          <a:effectLst/>
                          <a:latin typeface="+mn-ea"/>
                          <a:ea typeface="+mn-ea"/>
                        </a:rPr>
                        <a:t>Tomcat, Mysql, spring framework</a:t>
                      </a:r>
                    </a:p>
                  </a:txBody>
                  <a:tcPr marL="64770" marR="64770" marT="17907" marB="17907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95412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4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237</Words>
  <Application>Microsoft Office PowerPoint</Application>
  <PresentationFormat>와이드스크린</PresentationFormat>
  <Paragraphs>91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나눔고딕 ExtraBold</vt:lpstr>
      <vt:lpstr>맑은 고딕</vt:lpstr>
      <vt:lpstr>바탕</vt:lpstr>
      <vt:lpstr>한양신명조</vt:lpstr>
      <vt:lpstr>Arial</vt:lpstr>
      <vt:lpstr>Wingdings</vt:lpstr>
      <vt:lpstr>Office 테마</vt:lpstr>
      <vt:lpstr>PharmNoti</vt:lpstr>
      <vt:lpstr>PharmNoti</vt:lpstr>
      <vt:lpstr>PharmNoti</vt:lpstr>
      <vt:lpstr>PharmNoti</vt:lpstr>
      <vt:lpstr>PharmNoti</vt:lpstr>
      <vt:lpstr>PharmNoti</vt:lpstr>
      <vt:lpstr>PharmNoti</vt:lpstr>
      <vt:lpstr>PharmNoti</vt:lpstr>
      <vt:lpstr>PharmNoti</vt:lpstr>
      <vt:lpstr>PharmNoti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PharmNoti</dc:title>
  <dc:creator>한솔 백</dc:creator>
  <cp:lastModifiedBy>한솔 백</cp:lastModifiedBy>
  <cp:revision>38</cp:revision>
  <dcterms:created xsi:type="dcterms:W3CDTF">2018-03-05T01:37:40Z</dcterms:created>
  <dcterms:modified xsi:type="dcterms:W3CDTF">2018-03-05T13:28:14Z</dcterms:modified>
</cp:coreProperties>
</file>