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1CC"/>
    <a:srgbClr val="49A1EA"/>
    <a:srgbClr val="94E2FF"/>
    <a:srgbClr val="D2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7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5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8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9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6F89-3197-4A4E-9765-AE6FE8045D5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9E35-777F-429F-9D08-0EEDDB2E3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8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5048450" y="2303307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478"/>
            <a:ext cx="4182218" cy="315800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048450" y="316958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48450" y="403299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91465" y="316958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91465" y="403299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591465" y="48964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70911" y="2232147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20130068 </a:t>
            </a:r>
            <a:r>
              <a:rPr lang="ko-KR" altLang="en-US" sz="2400" dirty="0" err="1" smtClean="0">
                <a:solidFill>
                  <a:srgbClr val="6291CC"/>
                </a:solidFill>
              </a:rPr>
              <a:t>권도영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70911" y="3098420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20130895 </a:t>
            </a:r>
            <a:r>
              <a:rPr lang="ko-KR" altLang="en-US" sz="2400" dirty="0" smtClean="0">
                <a:solidFill>
                  <a:srgbClr val="6291CC"/>
                </a:solidFill>
              </a:rPr>
              <a:t>이도현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70911" y="3964693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20150600 </a:t>
            </a:r>
            <a:r>
              <a:rPr lang="ko-KR" altLang="en-US" sz="2400" dirty="0" err="1" smtClean="0">
                <a:solidFill>
                  <a:srgbClr val="6291CC"/>
                </a:solidFill>
              </a:rPr>
              <a:t>백한솔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591465" y="2303307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13926" y="2232147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20131228 </a:t>
            </a:r>
            <a:r>
              <a:rPr lang="ko-KR" altLang="en-US" sz="2400" dirty="0" err="1" smtClean="0">
                <a:solidFill>
                  <a:srgbClr val="6291CC"/>
                </a:solidFill>
              </a:rPr>
              <a:t>정학수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13926" y="3098420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20160342 </a:t>
            </a:r>
            <a:r>
              <a:rPr lang="ko-KR" altLang="en-US" sz="2400" dirty="0" smtClean="0">
                <a:solidFill>
                  <a:srgbClr val="6291CC"/>
                </a:solidFill>
              </a:rPr>
              <a:t>김지윤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13926" y="3961830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20161124 </a:t>
            </a:r>
            <a:r>
              <a:rPr lang="ko-KR" altLang="en-US" sz="2400" dirty="0" err="1" smtClean="0">
                <a:solidFill>
                  <a:srgbClr val="6291CC"/>
                </a:solidFill>
              </a:rPr>
              <a:t>정지환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13926" y="4825240"/>
            <a:ext cx="2563898" cy="3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6291CC"/>
                </a:solidFill>
              </a:rPr>
              <a:t>20161400 </a:t>
            </a:r>
            <a:r>
              <a:rPr lang="ko-KR" altLang="en-US" sz="2400" dirty="0" err="1" smtClean="0">
                <a:solidFill>
                  <a:srgbClr val="6291CC"/>
                </a:solidFill>
              </a:rPr>
              <a:t>추선호</a:t>
            </a:r>
            <a:endParaRPr lang="ko-KR" altLang="en-US" sz="2400" dirty="0">
              <a:solidFill>
                <a:srgbClr val="6291CC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48451" y="1338832"/>
            <a:ext cx="2886358" cy="481488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</a:rPr>
              <a:t>학년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591466" y="1338832"/>
            <a:ext cx="2886358" cy="481488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학년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204141" y="588392"/>
            <a:ext cx="0" cy="5684304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solidFill>
                  <a:srgbClr val="6291CC"/>
                </a:solidFill>
              </a:rPr>
              <a:t>Q &amp; A</a:t>
            </a:r>
            <a:endParaRPr lang="ko-KR" altLang="en-US" sz="9600" dirty="0">
              <a:solidFill>
                <a:srgbClr val="6291C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rgbClr val="6291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3929" y="1901952"/>
            <a:ext cx="4204141" cy="437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6291CC"/>
                </a:solidFill>
              </a:rPr>
              <a:t>이미지 저작권자 </a:t>
            </a:r>
            <a:r>
              <a:rPr lang="en-US" altLang="ko-KR" sz="2000" dirty="0" smtClean="0">
                <a:solidFill>
                  <a:srgbClr val="6291CC"/>
                </a:solidFill>
              </a:rPr>
              <a:t>: </a:t>
            </a:r>
          </a:p>
          <a:p>
            <a:pPr algn="ctr"/>
            <a:r>
              <a:rPr lang="en-US" altLang="ko-KR" sz="2000" dirty="0" smtClean="0">
                <a:solidFill>
                  <a:srgbClr val="6291CC"/>
                </a:solidFill>
              </a:rPr>
              <a:t>appfactorykim@gmail.com</a:t>
            </a:r>
            <a:endParaRPr lang="ko-KR" altLang="en-US" sz="2000" dirty="0">
              <a:solidFill>
                <a:srgbClr val="6291CC"/>
              </a:solidFill>
            </a:endParaRPr>
          </a:p>
        </p:txBody>
      </p:sp>
      <p:pic>
        <p:nvPicPr>
          <p:cNvPr id="8198" name="Picture 6" descr="약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2547894"/>
            <a:ext cx="8826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04141" y="588392"/>
            <a:ext cx="0" cy="5684304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598016"/>
            <a:ext cx="4204141" cy="567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rgbClr val="6291CC"/>
                </a:solidFill>
              </a:rPr>
              <a:t>INDEX</a:t>
            </a:r>
            <a:endParaRPr lang="ko-KR" altLang="en-US" sz="6600" dirty="0">
              <a:solidFill>
                <a:srgbClr val="6291CC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48450" y="2463605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048450" y="3329878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48450" y="4193288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048450" y="5053835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82665" y="2271561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rgbClr val="6291CC"/>
                </a:solidFill>
              </a:rPr>
              <a:t>요구사항 명세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82665" y="3137834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rgbClr val="6291CC"/>
                </a:solidFill>
              </a:rPr>
              <a:t>USECASE DIAGRAM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82665" y="3999813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rgbClr val="6291CC"/>
                </a:solidFill>
              </a:rPr>
              <a:t>USER INTERFACE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82665" y="4861791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요약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5048450" y="1597332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82665" y="1405288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요구되는 시스템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요구되는 시스템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874984"/>
            <a:ext cx="12192000" cy="502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6291CC"/>
                </a:solidFill>
              </a:rPr>
              <a:t>현재 약국시장에서 </a:t>
            </a:r>
            <a:r>
              <a:rPr lang="ko-KR" altLang="en-US" sz="2000" dirty="0" smtClean="0">
                <a:solidFill>
                  <a:srgbClr val="FF0000"/>
                </a:solidFill>
              </a:rPr>
              <a:t>유효기간이 경과된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불용재고</a:t>
            </a:r>
            <a:r>
              <a:rPr lang="ko-KR" altLang="en-US" sz="2000" dirty="0" err="1" smtClean="0">
                <a:solidFill>
                  <a:srgbClr val="6291CC"/>
                </a:solidFill>
              </a:rPr>
              <a:t>로</a:t>
            </a:r>
            <a:r>
              <a:rPr lang="ko-KR" altLang="en-US" sz="2000" dirty="0" smtClean="0">
                <a:solidFill>
                  <a:srgbClr val="6291CC"/>
                </a:solidFill>
              </a:rPr>
              <a:t> 인해 재고 관리에 어려움을 겪고 있음</a:t>
            </a:r>
            <a:endParaRPr lang="en-US" altLang="ko-KR" sz="2000" dirty="0" smtClean="0">
              <a:solidFill>
                <a:srgbClr val="6291C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496408"/>
            <a:ext cx="12192000" cy="489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6291CC"/>
                </a:solidFill>
              </a:rPr>
              <a:t>-&gt;</a:t>
            </a:r>
            <a:r>
              <a:rPr lang="en-US" altLang="ko-KR" sz="2000" dirty="0" smtClean="0">
                <a:solidFill>
                  <a:srgbClr val="6291CC"/>
                </a:solidFill>
              </a:rPr>
              <a:t> </a:t>
            </a:r>
            <a:r>
              <a:rPr lang="en-US" altLang="ko-KR" sz="2000" dirty="0" smtClean="0">
                <a:solidFill>
                  <a:srgbClr val="6291CC"/>
                </a:solidFill>
              </a:rPr>
              <a:t> </a:t>
            </a:r>
            <a:r>
              <a:rPr lang="ko-KR" altLang="en-US" sz="2000" dirty="0" err="1" smtClean="0">
                <a:solidFill>
                  <a:srgbClr val="6291CC"/>
                </a:solidFill>
              </a:rPr>
              <a:t>불용재고</a:t>
            </a:r>
            <a:r>
              <a:rPr lang="ko-KR" altLang="en-US" sz="2000" dirty="0" smtClean="0">
                <a:solidFill>
                  <a:srgbClr val="6291CC"/>
                </a:solidFill>
              </a:rPr>
              <a:t> </a:t>
            </a:r>
            <a:r>
              <a:rPr lang="ko-KR" altLang="en-US" sz="2000" dirty="0" smtClean="0">
                <a:solidFill>
                  <a:srgbClr val="6291CC"/>
                </a:solidFill>
              </a:rPr>
              <a:t>발생의 주된 원인인 </a:t>
            </a:r>
            <a:r>
              <a:rPr lang="ko-KR" altLang="en-US" sz="2000" dirty="0" smtClean="0">
                <a:solidFill>
                  <a:srgbClr val="FF0000"/>
                </a:solidFill>
              </a:rPr>
              <a:t>유효기간을 관리</a:t>
            </a:r>
            <a:r>
              <a:rPr lang="ko-KR" altLang="en-US" sz="2000" dirty="0" smtClean="0">
                <a:solidFill>
                  <a:srgbClr val="6291CC"/>
                </a:solidFill>
              </a:rPr>
              <a:t>해주는 시스템을 구축</a:t>
            </a:r>
            <a:endParaRPr lang="en-US" altLang="ko-KR" sz="2000" dirty="0" smtClean="0">
              <a:solidFill>
                <a:srgbClr val="6291CC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요구사항 명세</a:t>
            </a:r>
            <a:r>
              <a:rPr lang="en-US" altLang="ko-KR" sz="3600" dirty="0" smtClean="0">
                <a:solidFill>
                  <a:srgbClr val="6291CC"/>
                </a:solidFill>
              </a:rPr>
              <a:t>(</a:t>
            </a:r>
            <a:r>
              <a:rPr lang="ko-KR" altLang="en-US" sz="3600" dirty="0" smtClean="0">
                <a:solidFill>
                  <a:srgbClr val="6291CC"/>
                </a:solidFill>
              </a:rPr>
              <a:t>기능</a:t>
            </a:r>
            <a:r>
              <a:rPr lang="en-US" altLang="ko-KR" sz="3600" dirty="0" smtClean="0">
                <a:solidFill>
                  <a:srgbClr val="6291CC"/>
                </a:solidFill>
              </a:rPr>
              <a:t>)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8" y="1726928"/>
            <a:ext cx="5562600" cy="3895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93" y="759655"/>
            <a:ext cx="5661313" cy="53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요구사항 명세</a:t>
            </a:r>
            <a:r>
              <a:rPr lang="en-US" altLang="ko-KR" sz="3600" dirty="0" smtClean="0">
                <a:solidFill>
                  <a:srgbClr val="6291CC"/>
                </a:solidFill>
              </a:rPr>
              <a:t>(</a:t>
            </a:r>
            <a:r>
              <a:rPr lang="ko-KR" altLang="en-US" sz="3600" dirty="0" err="1" smtClean="0">
                <a:solidFill>
                  <a:srgbClr val="6291CC"/>
                </a:solidFill>
              </a:rPr>
              <a:t>추적표</a:t>
            </a:r>
            <a:r>
              <a:rPr lang="en-US" altLang="ko-KR" sz="3600" dirty="0" smtClean="0">
                <a:solidFill>
                  <a:srgbClr val="6291CC"/>
                </a:solidFill>
              </a:rPr>
              <a:t>)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570049"/>
            <a:ext cx="6391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요구사항 명세</a:t>
            </a:r>
            <a:r>
              <a:rPr lang="en-US" altLang="ko-KR" sz="3600" dirty="0" smtClean="0">
                <a:solidFill>
                  <a:srgbClr val="6291CC"/>
                </a:solidFill>
              </a:rPr>
              <a:t>(</a:t>
            </a:r>
            <a:r>
              <a:rPr lang="ko-KR" altLang="en-US" sz="3600" dirty="0" err="1" smtClean="0">
                <a:solidFill>
                  <a:srgbClr val="6291CC"/>
                </a:solidFill>
              </a:rPr>
              <a:t>비기능</a:t>
            </a:r>
            <a:r>
              <a:rPr lang="en-US" altLang="ko-KR" sz="3600" dirty="0" smtClean="0">
                <a:solidFill>
                  <a:srgbClr val="6291CC"/>
                </a:solidFill>
              </a:rPr>
              <a:t>)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9" y="1645127"/>
            <a:ext cx="5279456" cy="1317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18" y="3098127"/>
            <a:ext cx="5279456" cy="1927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310" y="1648683"/>
            <a:ext cx="5714134" cy="23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8" y="1489853"/>
            <a:ext cx="8224217" cy="465165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6291CC"/>
                </a:solidFill>
              </a:rPr>
              <a:t>USECASE DIAGRAM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3437" y="16410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3437" y="1052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616592" y="2545851"/>
            <a:ext cx="10208086" cy="1361956"/>
            <a:chOff x="2616592" y="2545851"/>
            <a:chExt cx="10208086" cy="1361956"/>
          </a:xfrm>
        </p:grpSpPr>
        <p:sp>
          <p:nvSpPr>
            <p:cNvPr id="10" name="직사각형 9"/>
            <p:cNvSpPr/>
            <p:nvPr/>
          </p:nvSpPr>
          <p:spPr>
            <a:xfrm>
              <a:off x="8079437" y="2876646"/>
              <a:ext cx="4745241" cy="594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6291CC"/>
                  </a:solidFill>
                </a:rPr>
                <a:t>4</a:t>
              </a:r>
              <a:r>
                <a:rPr lang="ko-KR" altLang="en-US" sz="2000" b="1" dirty="0" smtClean="0">
                  <a:solidFill>
                    <a:srgbClr val="6291CC"/>
                  </a:solidFill>
                </a:rPr>
                <a:t>가지 핵심 기능을 중심으로</a:t>
              </a:r>
              <a:endParaRPr lang="en-US" altLang="ko-KR" sz="2000" b="1" dirty="0" smtClean="0">
                <a:solidFill>
                  <a:srgbClr val="6291CC"/>
                </a:solidFill>
              </a:endParaRPr>
            </a:p>
            <a:p>
              <a:pPr algn="ctr"/>
              <a:r>
                <a:rPr lang="ko-KR" altLang="en-US" sz="2000" b="1" dirty="0" smtClean="0">
                  <a:solidFill>
                    <a:srgbClr val="6291CC"/>
                  </a:solidFill>
                </a:rPr>
                <a:t>구성된 시스템</a:t>
              </a:r>
              <a:endParaRPr lang="en-US" altLang="ko-KR" sz="2000" b="1" dirty="0" smtClean="0">
                <a:solidFill>
                  <a:srgbClr val="6291CC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5247249" y="2545851"/>
              <a:ext cx="3467486" cy="5350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2616592" y="2651559"/>
              <a:ext cx="6098143" cy="4641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715065" y="3127688"/>
              <a:ext cx="5999670" cy="780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6728679" y="3127688"/>
              <a:ext cx="1986056" cy="4831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6291CC"/>
                </a:solidFill>
              </a:rPr>
              <a:t>USER INTERFACE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8" y="1726928"/>
            <a:ext cx="6038850" cy="3743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19886" y="3133540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6291CC"/>
                </a:solidFill>
              </a:rPr>
              <a:t>이용하기 편한 단조로운 인터페이스로</a:t>
            </a:r>
            <a:endParaRPr lang="en-US" altLang="ko-KR" sz="2000" b="1" dirty="0" smtClean="0">
              <a:solidFill>
                <a:srgbClr val="6291CC"/>
              </a:solidFill>
            </a:endParaRPr>
          </a:p>
          <a:p>
            <a:pPr algn="ctr"/>
            <a:r>
              <a:rPr lang="ko-KR" altLang="en-US" sz="2000" b="1" smtClean="0">
                <a:solidFill>
                  <a:srgbClr val="6291CC"/>
                </a:solidFill>
              </a:rPr>
              <a:t>프로그램의 </a:t>
            </a:r>
            <a:r>
              <a:rPr lang="ko-KR" altLang="en-US" sz="2000" b="1" smtClean="0">
                <a:solidFill>
                  <a:srgbClr val="6291CC"/>
                </a:solidFill>
              </a:rPr>
              <a:t>사용성을 높임</a:t>
            </a:r>
            <a:endParaRPr lang="ko-KR" altLang="en-US" sz="2000" b="1" dirty="0">
              <a:solidFill>
                <a:srgbClr val="6291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6272696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3088"/>
            <a:ext cx="12192000" cy="585304"/>
          </a:xfrm>
          <a:prstGeom prst="rect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0518" y="1052700"/>
            <a:ext cx="209920" cy="209920"/>
          </a:xfrm>
          <a:prstGeom prst="ellipse">
            <a:avLst/>
          </a:prstGeom>
          <a:solidFill>
            <a:srgbClr val="629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24733" y="860656"/>
            <a:ext cx="4745241" cy="59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6291CC"/>
                </a:solidFill>
              </a:rPr>
              <a:t>요약</a:t>
            </a:r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88392"/>
            <a:ext cx="12192000" cy="56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6291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289088"/>
            <a:ext cx="12192000" cy="2282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6291CC"/>
                </a:solidFill>
              </a:rPr>
              <a:t>현 약국의 의약품 관리 시스템에 대한 한계점인 </a:t>
            </a:r>
            <a:endParaRPr lang="en-US" altLang="ko-KR" sz="2000" b="1" dirty="0" smtClean="0">
              <a:solidFill>
                <a:srgbClr val="6291CC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6291CC"/>
                </a:solidFill>
              </a:rPr>
              <a:t>유효기간 관리 측면을 보완한 시스템을 구축하며</a:t>
            </a:r>
            <a:r>
              <a:rPr lang="en-US" altLang="ko-KR" sz="2000" b="1" dirty="0" smtClean="0">
                <a:solidFill>
                  <a:srgbClr val="6291CC"/>
                </a:solidFill>
              </a:rPr>
              <a:t>,</a:t>
            </a:r>
          </a:p>
          <a:p>
            <a:pPr algn="ctr"/>
            <a:endParaRPr lang="en-US" altLang="ko-KR" sz="2000" b="1" dirty="0">
              <a:solidFill>
                <a:srgbClr val="6291CC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6291CC"/>
                </a:solidFill>
              </a:rPr>
              <a:t>이에 대하여 </a:t>
            </a:r>
            <a:r>
              <a:rPr lang="en-US" altLang="ko-KR" sz="2400" b="1" dirty="0" smtClean="0">
                <a:solidFill>
                  <a:srgbClr val="6291CC"/>
                </a:solidFill>
              </a:rPr>
              <a:t>TTS(Text To Speach) </a:t>
            </a:r>
            <a:r>
              <a:rPr lang="ko-KR" altLang="en-US" sz="2000" b="1" dirty="0" smtClean="0">
                <a:solidFill>
                  <a:srgbClr val="6291CC"/>
                </a:solidFill>
              </a:rPr>
              <a:t>기술을 접목시켜 봄으로써 </a:t>
            </a:r>
            <a:endParaRPr lang="en-US" altLang="ko-KR" sz="2000" b="1" dirty="0" smtClean="0">
              <a:solidFill>
                <a:srgbClr val="6291CC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6291CC"/>
                </a:solidFill>
              </a:rPr>
              <a:t>다른 응용 분야에 대한 시야를 넓힘</a:t>
            </a:r>
            <a:endParaRPr lang="ko-KR" altLang="en-US" sz="2000" b="1" dirty="0">
              <a:solidFill>
                <a:srgbClr val="6291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5158795"/>
            <a:ext cx="1469018" cy="1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120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이도현</dc:creator>
  <cp:lastModifiedBy>이도현</cp:lastModifiedBy>
  <cp:revision>21</cp:revision>
  <dcterms:created xsi:type="dcterms:W3CDTF">2018-03-12T13:57:29Z</dcterms:created>
  <dcterms:modified xsi:type="dcterms:W3CDTF">2018-03-12T16:59:00Z</dcterms:modified>
</cp:coreProperties>
</file>