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8" r:id="rId1"/>
  </p:sldMasterIdLst>
  <p:handoutMasterIdLst>
    <p:handoutMasterId r:id="rId30"/>
  </p:handoutMasterIdLst>
  <p:sldIdLst>
    <p:sldId id="281" r:id="rId2"/>
    <p:sldId id="282" r:id="rId3"/>
    <p:sldId id="325" r:id="rId4"/>
    <p:sldId id="295" r:id="rId5"/>
    <p:sldId id="323" r:id="rId6"/>
    <p:sldId id="324" r:id="rId7"/>
    <p:sldId id="326" r:id="rId8"/>
    <p:sldId id="297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11" r:id="rId17"/>
    <p:sldId id="312" r:id="rId18"/>
    <p:sldId id="313" r:id="rId19"/>
    <p:sldId id="314" r:id="rId20"/>
    <p:sldId id="298" r:id="rId21"/>
    <p:sldId id="334" r:id="rId22"/>
    <p:sldId id="335" r:id="rId23"/>
    <p:sldId id="336" r:id="rId24"/>
    <p:sldId id="337" r:id="rId25"/>
    <p:sldId id="339" r:id="rId26"/>
    <p:sldId id="340" r:id="rId27"/>
    <p:sldId id="341" r:id="rId28"/>
    <p:sldId id="342" r:id="rId29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나눔고딕" panose="020B0600000101010101" charset="-127"/>
      <p:regular r:id="rId35"/>
      <p:bold r:id="rId36"/>
    </p:embeddedFont>
    <p:embeddedFont>
      <p:font typeface="함초롬돋움" panose="02030504000101010101" pitchFamily="18" charset="-127"/>
      <p:regular r:id="rId37"/>
      <p:bold r:id="rId38"/>
    </p:embeddedFont>
    <p:embeddedFont>
      <p:font typeface="맑은 고딕" panose="020B0503020000020004" pitchFamily="50" charset="-127"/>
      <p:regular r:id="rId39"/>
      <p:bold r:id="rId40"/>
    </p:embeddedFont>
    <p:embeddedFont>
      <p:font typeface="Calibri Light" panose="020F0302020204030204" pitchFamily="34" charset="0"/>
      <p:regular r:id="rId41"/>
      <p:italic r:id="rId42"/>
    </p:embeddedFont>
    <p:embeddedFont>
      <p:font typeface="나눔고딕 ExtraBold" panose="020B0600000101010101" charset="-127"/>
      <p:bold r:id="rId4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EEF"/>
    <a:srgbClr val="F0CEBC"/>
    <a:srgbClr val="FEFEF4"/>
    <a:srgbClr val="FDFDDF"/>
    <a:srgbClr val="525252"/>
    <a:srgbClr val="FCFBFA"/>
    <a:srgbClr val="F8F8F6"/>
    <a:srgbClr val="F4F3EE"/>
    <a:srgbClr val="E0E0D8"/>
    <a:srgbClr val="F4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2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F73E4B-0A3E-44BA-AC49-C90E661FB1E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89B0A7A3-6CE9-45E5-8E19-45E3DF5DD7E3}">
      <dgm:prSet phldrT="[텍스트]"/>
      <dgm:spPr/>
      <dgm:t>
        <a:bodyPr/>
        <a:lstStyle/>
        <a:p>
          <a:pPr latinLnBrk="1"/>
          <a:r>
            <a:rPr lang="en-US" altLang="ko-KR" b="1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rPr>
            <a:t>1. Design subsystem</a:t>
          </a:r>
          <a:endParaRPr lang="ko-KR" altLang="en-US" b="1" dirty="0">
            <a:solidFill>
              <a:schemeClr val="tx1"/>
            </a:solidFill>
            <a:latin typeface="함초롬돋움" panose="02030504000101010101" pitchFamily="18" charset="-127"/>
            <a:ea typeface="함초롬돋움" panose="02030504000101010101" pitchFamily="18" charset="-127"/>
            <a:cs typeface="함초롬돋움" panose="02030504000101010101" pitchFamily="18" charset="-127"/>
          </a:endParaRPr>
        </a:p>
      </dgm:t>
    </dgm:pt>
    <dgm:pt modelId="{F3AECC6D-D73A-403D-AA98-5A24B12D8D07}" type="parTrans" cxnId="{FFD0E547-10A2-46C3-A3E8-517C94C9E13C}">
      <dgm:prSet/>
      <dgm:spPr/>
      <dgm:t>
        <a:bodyPr/>
        <a:lstStyle/>
        <a:p>
          <a:pPr latinLnBrk="1"/>
          <a:endParaRPr lang="ko-KR" altLang="en-US"/>
        </a:p>
      </dgm:t>
    </dgm:pt>
    <dgm:pt modelId="{C7BF5C46-4C42-46C2-814A-3ED10AB1A62C}" type="sibTrans" cxnId="{FFD0E547-10A2-46C3-A3E8-517C94C9E13C}">
      <dgm:prSet/>
      <dgm:spPr/>
      <dgm:t>
        <a:bodyPr/>
        <a:lstStyle/>
        <a:p>
          <a:pPr latinLnBrk="1"/>
          <a:endParaRPr lang="ko-KR" altLang="en-US"/>
        </a:p>
      </dgm:t>
    </dgm:pt>
    <dgm:pt modelId="{0C38CB67-2526-4F9E-BE45-E9AABCE1B7F4}">
      <dgm:prSet phldrT="[텍스트]"/>
      <dgm:spPr/>
      <dgm:t>
        <a:bodyPr/>
        <a:lstStyle/>
        <a:p>
          <a:pPr latinLnBrk="1"/>
          <a:r>
            <a:rPr lang="en-US" altLang="ko-KR" b="1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rPr>
            <a:t>2. Design classes</a:t>
          </a:r>
          <a:endParaRPr lang="ko-KR" altLang="en-US" b="1" dirty="0">
            <a:solidFill>
              <a:schemeClr val="tx1"/>
            </a:solidFill>
            <a:latin typeface="함초롬돋움" panose="02030504000101010101" pitchFamily="18" charset="-127"/>
            <a:ea typeface="함초롬돋움" panose="02030504000101010101" pitchFamily="18" charset="-127"/>
            <a:cs typeface="함초롬돋움" panose="02030504000101010101" pitchFamily="18" charset="-127"/>
          </a:endParaRPr>
        </a:p>
      </dgm:t>
    </dgm:pt>
    <dgm:pt modelId="{E872B083-7F35-487B-9DDB-BF3038DC88BD}" type="parTrans" cxnId="{BF3CB9F9-D020-4FD7-A952-34B129A2BC29}">
      <dgm:prSet/>
      <dgm:spPr/>
      <dgm:t>
        <a:bodyPr/>
        <a:lstStyle/>
        <a:p>
          <a:pPr latinLnBrk="1"/>
          <a:endParaRPr lang="ko-KR" altLang="en-US"/>
        </a:p>
      </dgm:t>
    </dgm:pt>
    <dgm:pt modelId="{23A64BC9-0F4C-4A75-A31C-DA9FEF305E55}" type="sibTrans" cxnId="{BF3CB9F9-D020-4FD7-A952-34B129A2BC29}">
      <dgm:prSet/>
      <dgm:spPr/>
      <dgm:t>
        <a:bodyPr/>
        <a:lstStyle/>
        <a:p>
          <a:pPr latinLnBrk="1"/>
          <a:endParaRPr lang="ko-KR" altLang="en-US"/>
        </a:p>
      </dgm:t>
    </dgm:pt>
    <dgm:pt modelId="{58EB57CA-2570-4951-A42C-C81C7AA88FEC}">
      <dgm:prSet phldrT="[텍스트]" custT="1"/>
      <dgm:spPr/>
      <dgm:t>
        <a:bodyPr/>
        <a:lstStyle/>
        <a:p>
          <a:pPr latinLnBrk="1"/>
          <a:r>
            <a:rPr lang="en-US" altLang="ko-KR" b="1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rPr>
            <a:t>3. Use case realization in design</a:t>
          </a:r>
          <a:endParaRPr lang="ko-KR" altLang="en-US" b="1" dirty="0">
            <a:solidFill>
              <a:schemeClr val="tx1"/>
            </a:solidFill>
            <a:latin typeface="함초롬돋움" panose="02030504000101010101" pitchFamily="18" charset="-127"/>
            <a:ea typeface="함초롬돋움" panose="02030504000101010101" pitchFamily="18" charset="-127"/>
            <a:cs typeface="함초롬돋움" panose="02030504000101010101" pitchFamily="18" charset="-127"/>
          </a:endParaRPr>
        </a:p>
      </dgm:t>
    </dgm:pt>
    <dgm:pt modelId="{D30BCE70-7A48-477A-9B6B-C47A17F151C1}" type="parTrans" cxnId="{67A252EC-A452-4124-9FDB-E03547A25856}">
      <dgm:prSet/>
      <dgm:spPr/>
      <dgm:t>
        <a:bodyPr/>
        <a:lstStyle/>
        <a:p>
          <a:pPr latinLnBrk="1"/>
          <a:endParaRPr lang="ko-KR" altLang="en-US"/>
        </a:p>
      </dgm:t>
    </dgm:pt>
    <dgm:pt modelId="{CEBC0E1F-1C3B-4ADC-8258-29B5712B3107}" type="sibTrans" cxnId="{67A252EC-A452-4124-9FDB-E03547A25856}">
      <dgm:prSet/>
      <dgm:spPr/>
      <dgm:t>
        <a:bodyPr/>
        <a:lstStyle/>
        <a:p>
          <a:pPr latinLnBrk="1"/>
          <a:endParaRPr lang="ko-KR" altLang="en-US"/>
        </a:p>
      </dgm:t>
    </dgm:pt>
    <dgm:pt modelId="{1E2EB03D-A931-4C83-B935-CB053E9ED1F9}">
      <dgm:prSet phldrT="[텍스트]"/>
      <dgm:spPr/>
      <dgm:t>
        <a:bodyPr/>
        <a:lstStyle/>
        <a:p>
          <a:pPr latinLnBrk="1"/>
          <a:r>
            <a:rPr lang="en-US" altLang="ko-KR" b="1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rPr>
            <a:t>4. Interface</a:t>
          </a:r>
          <a:endParaRPr lang="ko-KR" altLang="en-US" b="1" dirty="0">
            <a:solidFill>
              <a:schemeClr val="tx1"/>
            </a:solidFill>
            <a:latin typeface="함초롬돋움" panose="02030504000101010101" pitchFamily="18" charset="-127"/>
            <a:ea typeface="함초롬돋움" panose="02030504000101010101" pitchFamily="18" charset="-127"/>
            <a:cs typeface="함초롬돋움" panose="02030504000101010101" pitchFamily="18" charset="-127"/>
          </a:endParaRPr>
        </a:p>
      </dgm:t>
    </dgm:pt>
    <dgm:pt modelId="{69E48444-1801-4F84-A8D8-21F0A5187B5A}" type="parTrans" cxnId="{C964516E-6019-4DB6-881F-ED412536F6A7}">
      <dgm:prSet/>
      <dgm:spPr/>
      <dgm:t>
        <a:bodyPr/>
        <a:lstStyle/>
        <a:p>
          <a:pPr latinLnBrk="1"/>
          <a:endParaRPr lang="ko-KR" altLang="en-US"/>
        </a:p>
      </dgm:t>
    </dgm:pt>
    <dgm:pt modelId="{EA182DB6-9D6E-45AC-96E0-D7FFA6C4DEC5}" type="sibTrans" cxnId="{C964516E-6019-4DB6-881F-ED412536F6A7}">
      <dgm:prSet/>
      <dgm:spPr/>
      <dgm:t>
        <a:bodyPr/>
        <a:lstStyle/>
        <a:p>
          <a:pPr latinLnBrk="1"/>
          <a:endParaRPr lang="ko-KR" altLang="en-US"/>
        </a:p>
      </dgm:t>
    </dgm:pt>
    <dgm:pt modelId="{F41FF4BA-DD15-4C39-8050-94D9A3416FCE}">
      <dgm:prSet phldrT="[텍스트]" custT="1"/>
      <dgm:spPr/>
      <dgm:t>
        <a:bodyPr/>
        <a:lstStyle/>
        <a:p>
          <a:pPr latinLnBrk="1"/>
          <a:r>
            <a:rPr lang="en-US" altLang="ko-KR" sz="2000" b="1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rPr>
            <a:t>  </a:t>
          </a:r>
          <a:r>
            <a:rPr lang="en-US" altLang="ko-KR" sz="2400" b="1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rPr>
            <a:t>3.2 Interaction diagram – sequence diagram</a:t>
          </a:r>
          <a:endParaRPr lang="ko-KR" altLang="en-US" sz="2000" b="1" dirty="0">
            <a:solidFill>
              <a:schemeClr val="tx1"/>
            </a:solidFill>
            <a:latin typeface="함초롬돋움" panose="02030504000101010101" pitchFamily="18" charset="-127"/>
            <a:ea typeface="함초롬돋움" panose="02030504000101010101" pitchFamily="18" charset="-127"/>
            <a:cs typeface="함초롬돋움" panose="02030504000101010101" pitchFamily="18" charset="-127"/>
          </a:endParaRPr>
        </a:p>
      </dgm:t>
    </dgm:pt>
    <dgm:pt modelId="{2B0DBDAE-5C13-40A6-B231-5ABBD56323D3}" type="parTrans" cxnId="{88B3BF65-60F3-4D4C-B2DF-387B19F54BDD}">
      <dgm:prSet/>
      <dgm:spPr/>
      <dgm:t>
        <a:bodyPr/>
        <a:lstStyle/>
        <a:p>
          <a:pPr latinLnBrk="1"/>
          <a:endParaRPr lang="ko-KR" altLang="en-US"/>
        </a:p>
      </dgm:t>
    </dgm:pt>
    <dgm:pt modelId="{082C5F4E-43BB-472C-B6AA-6BB7DB10125C}" type="sibTrans" cxnId="{88B3BF65-60F3-4D4C-B2DF-387B19F54BDD}">
      <dgm:prSet/>
      <dgm:spPr/>
      <dgm:t>
        <a:bodyPr/>
        <a:lstStyle/>
        <a:p>
          <a:pPr latinLnBrk="1"/>
          <a:endParaRPr lang="ko-KR" altLang="en-US"/>
        </a:p>
      </dgm:t>
    </dgm:pt>
    <dgm:pt modelId="{EF67BD7C-E28A-4EB2-874A-37D4FF532027}">
      <dgm:prSet phldrT="[텍스트]" custT="1"/>
      <dgm:spPr/>
      <dgm:t>
        <a:bodyPr/>
        <a:lstStyle/>
        <a:p>
          <a:pPr latinLnBrk="1"/>
          <a:r>
            <a:rPr lang="en-US" altLang="ko-KR" sz="2000" b="1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rPr>
            <a:t>  </a:t>
          </a:r>
          <a:r>
            <a:rPr lang="en-US" altLang="ko-KR" sz="2400" b="1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rPr>
            <a:t>3.1 Class diagrams</a:t>
          </a:r>
          <a:endParaRPr lang="ko-KR" altLang="en-US" b="1" dirty="0">
            <a:solidFill>
              <a:schemeClr val="tx1"/>
            </a:solidFill>
            <a:latin typeface="함초롬돋움" panose="02030504000101010101" pitchFamily="18" charset="-127"/>
            <a:ea typeface="함초롬돋움" panose="02030504000101010101" pitchFamily="18" charset="-127"/>
            <a:cs typeface="함초롬돋움" panose="02030504000101010101" pitchFamily="18" charset="-127"/>
          </a:endParaRPr>
        </a:p>
      </dgm:t>
    </dgm:pt>
    <dgm:pt modelId="{A4A2ECAC-C3C9-4D02-8C69-5BC6396C479D}" type="parTrans" cxnId="{208EC62C-5211-4E2E-B1E8-88E031E3FFFD}">
      <dgm:prSet/>
      <dgm:spPr/>
      <dgm:t>
        <a:bodyPr/>
        <a:lstStyle/>
        <a:p>
          <a:pPr latinLnBrk="1"/>
          <a:endParaRPr lang="ko-KR" altLang="en-US"/>
        </a:p>
      </dgm:t>
    </dgm:pt>
    <dgm:pt modelId="{240A0EAA-E3D2-4FB1-9035-181D0369CE41}" type="sibTrans" cxnId="{208EC62C-5211-4E2E-B1E8-88E031E3FFFD}">
      <dgm:prSet/>
      <dgm:spPr/>
      <dgm:t>
        <a:bodyPr/>
        <a:lstStyle/>
        <a:p>
          <a:pPr latinLnBrk="1"/>
          <a:endParaRPr lang="ko-KR" altLang="en-US"/>
        </a:p>
      </dgm:t>
    </dgm:pt>
    <dgm:pt modelId="{4CF58B16-56DD-4347-8671-4CF2059E01E7}" type="pres">
      <dgm:prSet presAssocID="{49F73E4B-0A3E-44BA-AC49-C90E661FB1E4}" presName="vert0" presStyleCnt="0">
        <dgm:presLayoutVars>
          <dgm:dir/>
          <dgm:animOne val="branch"/>
          <dgm:animLvl val="lvl"/>
        </dgm:presLayoutVars>
      </dgm:prSet>
      <dgm:spPr/>
    </dgm:pt>
    <dgm:pt modelId="{7631872A-A3CE-443B-AE67-34174EB8EFD6}" type="pres">
      <dgm:prSet presAssocID="{89B0A7A3-6CE9-45E5-8E19-45E3DF5DD7E3}" presName="thickLine" presStyleLbl="alignNode1" presStyleIdx="0" presStyleCnt="6"/>
      <dgm:spPr/>
    </dgm:pt>
    <dgm:pt modelId="{EDBB15BF-11D4-4827-9ED8-813445979202}" type="pres">
      <dgm:prSet presAssocID="{89B0A7A3-6CE9-45E5-8E19-45E3DF5DD7E3}" presName="horz1" presStyleCnt="0"/>
      <dgm:spPr/>
    </dgm:pt>
    <dgm:pt modelId="{98E07CEA-6B1B-4FCA-9996-0D574F0B2660}" type="pres">
      <dgm:prSet presAssocID="{89B0A7A3-6CE9-45E5-8E19-45E3DF5DD7E3}" presName="tx1" presStyleLbl="revTx" presStyleIdx="0" presStyleCnt="6"/>
      <dgm:spPr/>
    </dgm:pt>
    <dgm:pt modelId="{D8D6635F-D56F-4ADB-AD48-F913A494B717}" type="pres">
      <dgm:prSet presAssocID="{89B0A7A3-6CE9-45E5-8E19-45E3DF5DD7E3}" presName="vert1" presStyleCnt="0"/>
      <dgm:spPr/>
    </dgm:pt>
    <dgm:pt modelId="{85E99FB5-FCF7-49EA-A9E7-B089E6A3CB05}" type="pres">
      <dgm:prSet presAssocID="{0C38CB67-2526-4F9E-BE45-E9AABCE1B7F4}" presName="thickLine" presStyleLbl="alignNode1" presStyleIdx="1" presStyleCnt="6"/>
      <dgm:spPr/>
    </dgm:pt>
    <dgm:pt modelId="{B089921B-3412-4FBD-87F5-B196F536C294}" type="pres">
      <dgm:prSet presAssocID="{0C38CB67-2526-4F9E-BE45-E9AABCE1B7F4}" presName="horz1" presStyleCnt="0"/>
      <dgm:spPr/>
    </dgm:pt>
    <dgm:pt modelId="{A75D4226-0EE0-47E4-B5C4-00E7E944E16B}" type="pres">
      <dgm:prSet presAssocID="{0C38CB67-2526-4F9E-BE45-E9AABCE1B7F4}" presName="tx1" presStyleLbl="revTx" presStyleIdx="1" presStyleCnt="6"/>
      <dgm:spPr/>
    </dgm:pt>
    <dgm:pt modelId="{4D7C6467-337C-48F0-9D0D-E669671D03E9}" type="pres">
      <dgm:prSet presAssocID="{0C38CB67-2526-4F9E-BE45-E9AABCE1B7F4}" presName="vert1" presStyleCnt="0"/>
      <dgm:spPr/>
    </dgm:pt>
    <dgm:pt modelId="{716A008C-11B4-4D09-B539-390281BF9898}" type="pres">
      <dgm:prSet presAssocID="{58EB57CA-2570-4951-A42C-C81C7AA88FEC}" presName="thickLine" presStyleLbl="alignNode1" presStyleIdx="2" presStyleCnt="6"/>
      <dgm:spPr/>
    </dgm:pt>
    <dgm:pt modelId="{6213DB74-F528-4863-8E14-D2F8A94EB8EA}" type="pres">
      <dgm:prSet presAssocID="{58EB57CA-2570-4951-A42C-C81C7AA88FEC}" presName="horz1" presStyleCnt="0"/>
      <dgm:spPr/>
    </dgm:pt>
    <dgm:pt modelId="{E187973A-4EE3-47DF-824E-A369597AEC46}" type="pres">
      <dgm:prSet presAssocID="{58EB57CA-2570-4951-A42C-C81C7AA88FEC}" presName="tx1" presStyleLbl="revTx" presStyleIdx="2" presStyleCnt="6"/>
      <dgm:spPr/>
    </dgm:pt>
    <dgm:pt modelId="{85C12A62-319F-4234-957B-FF24F7F335BC}" type="pres">
      <dgm:prSet presAssocID="{58EB57CA-2570-4951-A42C-C81C7AA88FEC}" presName="vert1" presStyleCnt="0"/>
      <dgm:spPr/>
    </dgm:pt>
    <dgm:pt modelId="{0BAD0365-E1DC-4A81-82F9-AB7085B312C5}" type="pres">
      <dgm:prSet presAssocID="{EF67BD7C-E28A-4EB2-874A-37D4FF532027}" presName="thickLine" presStyleLbl="alignNode1" presStyleIdx="3" presStyleCnt="6"/>
      <dgm:spPr/>
    </dgm:pt>
    <dgm:pt modelId="{8C547FEE-685B-40AB-9034-A70385D6CAD7}" type="pres">
      <dgm:prSet presAssocID="{EF67BD7C-E28A-4EB2-874A-37D4FF532027}" presName="horz1" presStyleCnt="0"/>
      <dgm:spPr/>
    </dgm:pt>
    <dgm:pt modelId="{264473B9-E141-4D44-B841-95F64BEFF3A3}" type="pres">
      <dgm:prSet presAssocID="{EF67BD7C-E28A-4EB2-874A-37D4FF532027}" presName="tx1" presStyleLbl="revTx" presStyleIdx="3" presStyleCnt="6"/>
      <dgm:spPr/>
    </dgm:pt>
    <dgm:pt modelId="{F7EB37F7-CA05-4923-9E9C-F5DB42BB9020}" type="pres">
      <dgm:prSet presAssocID="{EF67BD7C-E28A-4EB2-874A-37D4FF532027}" presName="vert1" presStyleCnt="0"/>
      <dgm:spPr/>
    </dgm:pt>
    <dgm:pt modelId="{7C2D6531-F116-45BA-87A4-26F6F5D033FF}" type="pres">
      <dgm:prSet presAssocID="{F41FF4BA-DD15-4C39-8050-94D9A3416FCE}" presName="thickLine" presStyleLbl="alignNode1" presStyleIdx="4" presStyleCnt="6"/>
      <dgm:spPr/>
    </dgm:pt>
    <dgm:pt modelId="{0427C765-648C-4204-8CEF-E9C20698294C}" type="pres">
      <dgm:prSet presAssocID="{F41FF4BA-DD15-4C39-8050-94D9A3416FCE}" presName="horz1" presStyleCnt="0"/>
      <dgm:spPr/>
    </dgm:pt>
    <dgm:pt modelId="{DDD682F8-A960-48EF-94AA-BDA7B5BC5E43}" type="pres">
      <dgm:prSet presAssocID="{F41FF4BA-DD15-4C39-8050-94D9A3416FCE}" presName="tx1" presStyleLbl="revTx" presStyleIdx="4" presStyleCnt="6"/>
      <dgm:spPr/>
    </dgm:pt>
    <dgm:pt modelId="{9CA21AFA-428F-4795-AA75-9B9D0DF5455F}" type="pres">
      <dgm:prSet presAssocID="{F41FF4BA-DD15-4C39-8050-94D9A3416FCE}" presName="vert1" presStyleCnt="0"/>
      <dgm:spPr/>
    </dgm:pt>
    <dgm:pt modelId="{7163A32E-1EF5-4ADE-A916-92741183EA81}" type="pres">
      <dgm:prSet presAssocID="{1E2EB03D-A931-4C83-B935-CB053E9ED1F9}" presName="thickLine" presStyleLbl="alignNode1" presStyleIdx="5" presStyleCnt="6"/>
      <dgm:spPr/>
    </dgm:pt>
    <dgm:pt modelId="{6243C58D-3715-4103-B398-7EAF7F3EC018}" type="pres">
      <dgm:prSet presAssocID="{1E2EB03D-A931-4C83-B935-CB053E9ED1F9}" presName="horz1" presStyleCnt="0"/>
      <dgm:spPr/>
    </dgm:pt>
    <dgm:pt modelId="{FDF92011-E77C-4790-8760-1234C9BA09B2}" type="pres">
      <dgm:prSet presAssocID="{1E2EB03D-A931-4C83-B935-CB053E9ED1F9}" presName="tx1" presStyleLbl="revTx" presStyleIdx="5" presStyleCnt="6"/>
      <dgm:spPr/>
    </dgm:pt>
    <dgm:pt modelId="{C2E6F693-20D6-4EDC-AC52-B6FEE386108A}" type="pres">
      <dgm:prSet presAssocID="{1E2EB03D-A931-4C83-B935-CB053E9ED1F9}" presName="vert1" presStyleCnt="0"/>
      <dgm:spPr/>
    </dgm:pt>
  </dgm:ptLst>
  <dgm:cxnLst>
    <dgm:cxn modelId="{208EC62C-5211-4E2E-B1E8-88E031E3FFFD}" srcId="{49F73E4B-0A3E-44BA-AC49-C90E661FB1E4}" destId="{EF67BD7C-E28A-4EB2-874A-37D4FF532027}" srcOrd="3" destOrd="0" parTransId="{A4A2ECAC-C3C9-4D02-8C69-5BC6396C479D}" sibTransId="{240A0EAA-E3D2-4FB1-9035-181D0369CE41}"/>
    <dgm:cxn modelId="{88B3BF65-60F3-4D4C-B2DF-387B19F54BDD}" srcId="{49F73E4B-0A3E-44BA-AC49-C90E661FB1E4}" destId="{F41FF4BA-DD15-4C39-8050-94D9A3416FCE}" srcOrd="4" destOrd="0" parTransId="{2B0DBDAE-5C13-40A6-B231-5ABBD56323D3}" sibTransId="{082C5F4E-43BB-472C-B6AA-6BB7DB10125C}"/>
    <dgm:cxn modelId="{FFD0E547-10A2-46C3-A3E8-517C94C9E13C}" srcId="{49F73E4B-0A3E-44BA-AC49-C90E661FB1E4}" destId="{89B0A7A3-6CE9-45E5-8E19-45E3DF5DD7E3}" srcOrd="0" destOrd="0" parTransId="{F3AECC6D-D73A-403D-AA98-5A24B12D8D07}" sibTransId="{C7BF5C46-4C42-46C2-814A-3ED10AB1A62C}"/>
    <dgm:cxn modelId="{C964516E-6019-4DB6-881F-ED412536F6A7}" srcId="{49F73E4B-0A3E-44BA-AC49-C90E661FB1E4}" destId="{1E2EB03D-A931-4C83-B935-CB053E9ED1F9}" srcOrd="5" destOrd="0" parTransId="{69E48444-1801-4F84-A8D8-21F0A5187B5A}" sibTransId="{EA182DB6-9D6E-45AC-96E0-D7FFA6C4DEC5}"/>
    <dgm:cxn modelId="{2655E586-A5AE-4A57-94D9-05C13CE35111}" type="presOf" srcId="{F41FF4BA-DD15-4C39-8050-94D9A3416FCE}" destId="{DDD682F8-A960-48EF-94AA-BDA7B5BC5E43}" srcOrd="0" destOrd="0" presId="urn:microsoft.com/office/officeart/2008/layout/LinedList"/>
    <dgm:cxn modelId="{2BDD648B-C046-4C52-B869-BF6EBD623AF3}" type="presOf" srcId="{0C38CB67-2526-4F9E-BE45-E9AABCE1B7F4}" destId="{A75D4226-0EE0-47E4-B5C4-00E7E944E16B}" srcOrd="0" destOrd="0" presId="urn:microsoft.com/office/officeart/2008/layout/LinedList"/>
    <dgm:cxn modelId="{3243CAB3-518F-49D5-97D7-E9C46798D5F3}" type="presOf" srcId="{58EB57CA-2570-4951-A42C-C81C7AA88FEC}" destId="{E187973A-4EE3-47DF-824E-A369597AEC46}" srcOrd="0" destOrd="0" presId="urn:microsoft.com/office/officeart/2008/layout/LinedList"/>
    <dgm:cxn modelId="{640B0FD6-45F0-4DCF-B157-0AF89CC32A76}" type="presOf" srcId="{1E2EB03D-A931-4C83-B935-CB053E9ED1F9}" destId="{FDF92011-E77C-4790-8760-1234C9BA09B2}" srcOrd="0" destOrd="0" presId="urn:microsoft.com/office/officeart/2008/layout/LinedList"/>
    <dgm:cxn modelId="{ED9CB3DC-7E73-4593-A9E3-A1B961D4DD9A}" type="presOf" srcId="{89B0A7A3-6CE9-45E5-8E19-45E3DF5DD7E3}" destId="{98E07CEA-6B1B-4FCA-9996-0D574F0B2660}" srcOrd="0" destOrd="0" presId="urn:microsoft.com/office/officeart/2008/layout/LinedList"/>
    <dgm:cxn modelId="{DD811EE5-6F80-4E0B-B48D-989C6A498302}" type="presOf" srcId="{49F73E4B-0A3E-44BA-AC49-C90E661FB1E4}" destId="{4CF58B16-56DD-4347-8671-4CF2059E01E7}" srcOrd="0" destOrd="0" presId="urn:microsoft.com/office/officeart/2008/layout/LinedList"/>
    <dgm:cxn modelId="{67A252EC-A452-4124-9FDB-E03547A25856}" srcId="{49F73E4B-0A3E-44BA-AC49-C90E661FB1E4}" destId="{58EB57CA-2570-4951-A42C-C81C7AA88FEC}" srcOrd="2" destOrd="0" parTransId="{D30BCE70-7A48-477A-9B6B-C47A17F151C1}" sibTransId="{CEBC0E1F-1C3B-4ADC-8258-29B5712B3107}"/>
    <dgm:cxn modelId="{871270F0-0B55-4E99-B85F-63E4EC78F535}" type="presOf" srcId="{EF67BD7C-E28A-4EB2-874A-37D4FF532027}" destId="{264473B9-E141-4D44-B841-95F64BEFF3A3}" srcOrd="0" destOrd="0" presId="urn:microsoft.com/office/officeart/2008/layout/LinedList"/>
    <dgm:cxn modelId="{BF3CB9F9-D020-4FD7-A952-34B129A2BC29}" srcId="{49F73E4B-0A3E-44BA-AC49-C90E661FB1E4}" destId="{0C38CB67-2526-4F9E-BE45-E9AABCE1B7F4}" srcOrd="1" destOrd="0" parTransId="{E872B083-7F35-487B-9DDB-BF3038DC88BD}" sibTransId="{23A64BC9-0F4C-4A75-A31C-DA9FEF305E55}"/>
    <dgm:cxn modelId="{3C455D78-FA1A-40AA-8303-A5749211AD8E}" type="presParOf" srcId="{4CF58B16-56DD-4347-8671-4CF2059E01E7}" destId="{7631872A-A3CE-443B-AE67-34174EB8EFD6}" srcOrd="0" destOrd="0" presId="urn:microsoft.com/office/officeart/2008/layout/LinedList"/>
    <dgm:cxn modelId="{879FDB75-CF5C-439F-82CB-6F0FC66919D4}" type="presParOf" srcId="{4CF58B16-56DD-4347-8671-4CF2059E01E7}" destId="{EDBB15BF-11D4-4827-9ED8-813445979202}" srcOrd="1" destOrd="0" presId="urn:microsoft.com/office/officeart/2008/layout/LinedList"/>
    <dgm:cxn modelId="{32C2717C-15BE-4E59-B3B8-67E692EDF648}" type="presParOf" srcId="{EDBB15BF-11D4-4827-9ED8-813445979202}" destId="{98E07CEA-6B1B-4FCA-9996-0D574F0B2660}" srcOrd="0" destOrd="0" presId="urn:microsoft.com/office/officeart/2008/layout/LinedList"/>
    <dgm:cxn modelId="{A066E2C7-9900-4C45-8868-5A746AB558A3}" type="presParOf" srcId="{EDBB15BF-11D4-4827-9ED8-813445979202}" destId="{D8D6635F-D56F-4ADB-AD48-F913A494B717}" srcOrd="1" destOrd="0" presId="urn:microsoft.com/office/officeart/2008/layout/LinedList"/>
    <dgm:cxn modelId="{1285BF35-C7B0-4812-82D4-82B6774E66AB}" type="presParOf" srcId="{4CF58B16-56DD-4347-8671-4CF2059E01E7}" destId="{85E99FB5-FCF7-49EA-A9E7-B089E6A3CB05}" srcOrd="2" destOrd="0" presId="urn:microsoft.com/office/officeart/2008/layout/LinedList"/>
    <dgm:cxn modelId="{16E99A9C-0505-4353-8957-1C45FB4561B2}" type="presParOf" srcId="{4CF58B16-56DD-4347-8671-4CF2059E01E7}" destId="{B089921B-3412-4FBD-87F5-B196F536C294}" srcOrd="3" destOrd="0" presId="urn:microsoft.com/office/officeart/2008/layout/LinedList"/>
    <dgm:cxn modelId="{5CFC3234-D4A6-4E9E-B792-A310D19C8BED}" type="presParOf" srcId="{B089921B-3412-4FBD-87F5-B196F536C294}" destId="{A75D4226-0EE0-47E4-B5C4-00E7E944E16B}" srcOrd="0" destOrd="0" presId="urn:microsoft.com/office/officeart/2008/layout/LinedList"/>
    <dgm:cxn modelId="{C6B8F643-C988-44C2-8B01-CB5C81422B72}" type="presParOf" srcId="{B089921B-3412-4FBD-87F5-B196F536C294}" destId="{4D7C6467-337C-48F0-9D0D-E669671D03E9}" srcOrd="1" destOrd="0" presId="urn:microsoft.com/office/officeart/2008/layout/LinedList"/>
    <dgm:cxn modelId="{E93859C1-6D62-4875-B77B-0C04008E9BF2}" type="presParOf" srcId="{4CF58B16-56DD-4347-8671-4CF2059E01E7}" destId="{716A008C-11B4-4D09-B539-390281BF9898}" srcOrd="4" destOrd="0" presId="urn:microsoft.com/office/officeart/2008/layout/LinedList"/>
    <dgm:cxn modelId="{A92CF742-7BDA-4059-B30D-77C10F7150E6}" type="presParOf" srcId="{4CF58B16-56DD-4347-8671-4CF2059E01E7}" destId="{6213DB74-F528-4863-8E14-D2F8A94EB8EA}" srcOrd="5" destOrd="0" presId="urn:microsoft.com/office/officeart/2008/layout/LinedList"/>
    <dgm:cxn modelId="{7F784D18-C8C7-4E7D-B7B8-74BEBF010A8F}" type="presParOf" srcId="{6213DB74-F528-4863-8E14-D2F8A94EB8EA}" destId="{E187973A-4EE3-47DF-824E-A369597AEC46}" srcOrd="0" destOrd="0" presId="urn:microsoft.com/office/officeart/2008/layout/LinedList"/>
    <dgm:cxn modelId="{E17288AB-5D3E-4F35-B2E3-FF67F3EEB4E2}" type="presParOf" srcId="{6213DB74-F528-4863-8E14-D2F8A94EB8EA}" destId="{85C12A62-319F-4234-957B-FF24F7F335BC}" srcOrd="1" destOrd="0" presId="urn:microsoft.com/office/officeart/2008/layout/LinedList"/>
    <dgm:cxn modelId="{4B917868-3F72-4123-812B-FCF5D516129A}" type="presParOf" srcId="{4CF58B16-56DD-4347-8671-4CF2059E01E7}" destId="{0BAD0365-E1DC-4A81-82F9-AB7085B312C5}" srcOrd="6" destOrd="0" presId="urn:microsoft.com/office/officeart/2008/layout/LinedList"/>
    <dgm:cxn modelId="{7DECF300-A6A7-416F-ADBB-59748DDAFE8F}" type="presParOf" srcId="{4CF58B16-56DD-4347-8671-4CF2059E01E7}" destId="{8C547FEE-685B-40AB-9034-A70385D6CAD7}" srcOrd="7" destOrd="0" presId="urn:microsoft.com/office/officeart/2008/layout/LinedList"/>
    <dgm:cxn modelId="{DE8F5943-B120-4F78-980F-81FA428E5296}" type="presParOf" srcId="{8C547FEE-685B-40AB-9034-A70385D6CAD7}" destId="{264473B9-E141-4D44-B841-95F64BEFF3A3}" srcOrd="0" destOrd="0" presId="urn:microsoft.com/office/officeart/2008/layout/LinedList"/>
    <dgm:cxn modelId="{728F05FA-68C9-4849-8ADB-DCAD907787C1}" type="presParOf" srcId="{8C547FEE-685B-40AB-9034-A70385D6CAD7}" destId="{F7EB37F7-CA05-4923-9E9C-F5DB42BB9020}" srcOrd="1" destOrd="0" presId="urn:microsoft.com/office/officeart/2008/layout/LinedList"/>
    <dgm:cxn modelId="{EC3FAE1C-1356-42B4-A117-E38DA107D6AA}" type="presParOf" srcId="{4CF58B16-56DD-4347-8671-4CF2059E01E7}" destId="{7C2D6531-F116-45BA-87A4-26F6F5D033FF}" srcOrd="8" destOrd="0" presId="urn:microsoft.com/office/officeart/2008/layout/LinedList"/>
    <dgm:cxn modelId="{183A9933-718D-4735-90C7-1A851C35AC1D}" type="presParOf" srcId="{4CF58B16-56DD-4347-8671-4CF2059E01E7}" destId="{0427C765-648C-4204-8CEF-E9C20698294C}" srcOrd="9" destOrd="0" presId="urn:microsoft.com/office/officeart/2008/layout/LinedList"/>
    <dgm:cxn modelId="{2DCAA153-3A64-46BC-9267-CEE6EB7C83C5}" type="presParOf" srcId="{0427C765-648C-4204-8CEF-E9C20698294C}" destId="{DDD682F8-A960-48EF-94AA-BDA7B5BC5E43}" srcOrd="0" destOrd="0" presId="urn:microsoft.com/office/officeart/2008/layout/LinedList"/>
    <dgm:cxn modelId="{58D41CC7-1009-4765-BEDC-D487224F99E7}" type="presParOf" srcId="{0427C765-648C-4204-8CEF-E9C20698294C}" destId="{9CA21AFA-428F-4795-AA75-9B9D0DF5455F}" srcOrd="1" destOrd="0" presId="urn:microsoft.com/office/officeart/2008/layout/LinedList"/>
    <dgm:cxn modelId="{6C9C13FA-9019-4A80-969C-37E6B24CA8C0}" type="presParOf" srcId="{4CF58B16-56DD-4347-8671-4CF2059E01E7}" destId="{7163A32E-1EF5-4ADE-A916-92741183EA81}" srcOrd="10" destOrd="0" presId="urn:microsoft.com/office/officeart/2008/layout/LinedList"/>
    <dgm:cxn modelId="{D0A6EDC7-1231-44F9-BE40-404FB355CB33}" type="presParOf" srcId="{4CF58B16-56DD-4347-8671-4CF2059E01E7}" destId="{6243C58D-3715-4103-B398-7EAF7F3EC018}" srcOrd="11" destOrd="0" presId="urn:microsoft.com/office/officeart/2008/layout/LinedList"/>
    <dgm:cxn modelId="{4C6540DD-7711-4CE0-910D-0FE71FBA98F8}" type="presParOf" srcId="{6243C58D-3715-4103-B398-7EAF7F3EC018}" destId="{FDF92011-E77C-4790-8760-1234C9BA09B2}" srcOrd="0" destOrd="0" presId="urn:microsoft.com/office/officeart/2008/layout/LinedList"/>
    <dgm:cxn modelId="{FDA5551A-97AF-4005-A550-A3517ABF796E}" type="presParOf" srcId="{6243C58D-3715-4103-B398-7EAF7F3EC018}" destId="{C2E6F693-20D6-4EDC-AC52-B6FEE38610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1872A-A3CE-443B-AE67-34174EB8EFD6}">
      <dsp:nvSpPr>
        <dsp:cNvPr id="0" name=""/>
        <dsp:cNvSpPr/>
      </dsp:nvSpPr>
      <dsp:spPr>
        <a:xfrm>
          <a:off x="0" y="2662"/>
          <a:ext cx="85990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07CEA-6B1B-4FCA-9996-0D574F0B2660}">
      <dsp:nvSpPr>
        <dsp:cNvPr id="0" name=""/>
        <dsp:cNvSpPr/>
      </dsp:nvSpPr>
      <dsp:spPr>
        <a:xfrm>
          <a:off x="0" y="2662"/>
          <a:ext cx="8599008" cy="908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300" b="1" kern="1200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rPr>
            <a:t>1. Design subsystem</a:t>
          </a:r>
          <a:endParaRPr lang="ko-KR" altLang="en-US" sz="3300" b="1" kern="1200" dirty="0">
            <a:solidFill>
              <a:schemeClr val="tx1"/>
            </a:solidFill>
            <a:latin typeface="함초롬돋움" panose="02030504000101010101" pitchFamily="18" charset="-127"/>
            <a:ea typeface="함초롬돋움" panose="02030504000101010101" pitchFamily="18" charset="-127"/>
            <a:cs typeface="함초롬돋움" panose="02030504000101010101" pitchFamily="18" charset="-127"/>
          </a:endParaRPr>
        </a:p>
      </dsp:txBody>
      <dsp:txXfrm>
        <a:off x="0" y="2662"/>
        <a:ext cx="8599008" cy="908016"/>
      </dsp:txXfrm>
    </dsp:sp>
    <dsp:sp modelId="{85E99FB5-FCF7-49EA-A9E7-B089E6A3CB05}">
      <dsp:nvSpPr>
        <dsp:cNvPr id="0" name=""/>
        <dsp:cNvSpPr/>
      </dsp:nvSpPr>
      <dsp:spPr>
        <a:xfrm>
          <a:off x="0" y="910679"/>
          <a:ext cx="859900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D4226-0EE0-47E4-B5C4-00E7E944E16B}">
      <dsp:nvSpPr>
        <dsp:cNvPr id="0" name=""/>
        <dsp:cNvSpPr/>
      </dsp:nvSpPr>
      <dsp:spPr>
        <a:xfrm>
          <a:off x="0" y="910679"/>
          <a:ext cx="8599008" cy="908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300" b="1" kern="1200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rPr>
            <a:t>2. Design classes</a:t>
          </a:r>
          <a:endParaRPr lang="ko-KR" altLang="en-US" sz="3300" b="1" kern="1200" dirty="0">
            <a:solidFill>
              <a:schemeClr val="tx1"/>
            </a:solidFill>
            <a:latin typeface="함초롬돋움" panose="02030504000101010101" pitchFamily="18" charset="-127"/>
            <a:ea typeface="함초롬돋움" panose="02030504000101010101" pitchFamily="18" charset="-127"/>
            <a:cs typeface="함초롬돋움" panose="02030504000101010101" pitchFamily="18" charset="-127"/>
          </a:endParaRPr>
        </a:p>
      </dsp:txBody>
      <dsp:txXfrm>
        <a:off x="0" y="910679"/>
        <a:ext cx="8599008" cy="908016"/>
      </dsp:txXfrm>
    </dsp:sp>
    <dsp:sp modelId="{716A008C-11B4-4D09-B539-390281BF9898}">
      <dsp:nvSpPr>
        <dsp:cNvPr id="0" name=""/>
        <dsp:cNvSpPr/>
      </dsp:nvSpPr>
      <dsp:spPr>
        <a:xfrm>
          <a:off x="0" y="1818695"/>
          <a:ext cx="859900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7973A-4EE3-47DF-824E-A369597AEC46}">
      <dsp:nvSpPr>
        <dsp:cNvPr id="0" name=""/>
        <dsp:cNvSpPr/>
      </dsp:nvSpPr>
      <dsp:spPr>
        <a:xfrm>
          <a:off x="0" y="1818695"/>
          <a:ext cx="8599008" cy="908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rPr>
            <a:t>3. Use case realization in design</a:t>
          </a:r>
          <a:endParaRPr lang="ko-KR" altLang="en-US" sz="3600" b="1" kern="1200" dirty="0">
            <a:solidFill>
              <a:schemeClr val="tx1"/>
            </a:solidFill>
            <a:latin typeface="함초롬돋움" panose="02030504000101010101" pitchFamily="18" charset="-127"/>
            <a:ea typeface="함초롬돋움" panose="02030504000101010101" pitchFamily="18" charset="-127"/>
            <a:cs typeface="함초롬돋움" panose="02030504000101010101" pitchFamily="18" charset="-127"/>
          </a:endParaRPr>
        </a:p>
      </dsp:txBody>
      <dsp:txXfrm>
        <a:off x="0" y="1818695"/>
        <a:ext cx="8599008" cy="908016"/>
      </dsp:txXfrm>
    </dsp:sp>
    <dsp:sp modelId="{0BAD0365-E1DC-4A81-82F9-AB7085B312C5}">
      <dsp:nvSpPr>
        <dsp:cNvPr id="0" name=""/>
        <dsp:cNvSpPr/>
      </dsp:nvSpPr>
      <dsp:spPr>
        <a:xfrm>
          <a:off x="0" y="2726712"/>
          <a:ext cx="859900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473B9-E141-4D44-B841-95F64BEFF3A3}">
      <dsp:nvSpPr>
        <dsp:cNvPr id="0" name=""/>
        <dsp:cNvSpPr/>
      </dsp:nvSpPr>
      <dsp:spPr>
        <a:xfrm>
          <a:off x="0" y="2726712"/>
          <a:ext cx="8599008" cy="908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1" kern="1200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rPr>
            <a:t>  </a:t>
          </a:r>
          <a:r>
            <a:rPr lang="en-US" altLang="ko-KR" sz="2400" b="1" kern="1200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rPr>
            <a:t>3.1 Class diagrams</a:t>
          </a:r>
          <a:endParaRPr lang="ko-KR" altLang="en-US" b="1" kern="1200" dirty="0">
            <a:solidFill>
              <a:schemeClr val="tx1"/>
            </a:solidFill>
            <a:latin typeface="함초롬돋움" panose="02030504000101010101" pitchFamily="18" charset="-127"/>
            <a:ea typeface="함초롬돋움" panose="02030504000101010101" pitchFamily="18" charset="-127"/>
            <a:cs typeface="함초롬돋움" panose="02030504000101010101" pitchFamily="18" charset="-127"/>
          </a:endParaRPr>
        </a:p>
      </dsp:txBody>
      <dsp:txXfrm>
        <a:off x="0" y="2726712"/>
        <a:ext cx="8599008" cy="908016"/>
      </dsp:txXfrm>
    </dsp:sp>
    <dsp:sp modelId="{7C2D6531-F116-45BA-87A4-26F6F5D033FF}">
      <dsp:nvSpPr>
        <dsp:cNvPr id="0" name=""/>
        <dsp:cNvSpPr/>
      </dsp:nvSpPr>
      <dsp:spPr>
        <a:xfrm>
          <a:off x="0" y="3634729"/>
          <a:ext cx="8599008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682F8-A960-48EF-94AA-BDA7B5BC5E43}">
      <dsp:nvSpPr>
        <dsp:cNvPr id="0" name=""/>
        <dsp:cNvSpPr/>
      </dsp:nvSpPr>
      <dsp:spPr>
        <a:xfrm>
          <a:off x="0" y="3634729"/>
          <a:ext cx="8599008" cy="908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1" kern="1200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rPr>
            <a:t>  </a:t>
          </a:r>
          <a:r>
            <a:rPr lang="en-US" altLang="ko-KR" sz="2400" b="1" kern="1200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rPr>
            <a:t>3.2 Interaction diagram – sequence diagram</a:t>
          </a:r>
          <a:endParaRPr lang="ko-KR" altLang="en-US" sz="2000" b="1" kern="1200" dirty="0">
            <a:solidFill>
              <a:schemeClr val="tx1"/>
            </a:solidFill>
            <a:latin typeface="함초롬돋움" panose="02030504000101010101" pitchFamily="18" charset="-127"/>
            <a:ea typeface="함초롬돋움" panose="02030504000101010101" pitchFamily="18" charset="-127"/>
            <a:cs typeface="함초롬돋움" panose="02030504000101010101" pitchFamily="18" charset="-127"/>
          </a:endParaRPr>
        </a:p>
      </dsp:txBody>
      <dsp:txXfrm>
        <a:off x="0" y="3634729"/>
        <a:ext cx="8599008" cy="908016"/>
      </dsp:txXfrm>
    </dsp:sp>
    <dsp:sp modelId="{7163A32E-1EF5-4ADE-A916-92741183EA81}">
      <dsp:nvSpPr>
        <dsp:cNvPr id="0" name=""/>
        <dsp:cNvSpPr/>
      </dsp:nvSpPr>
      <dsp:spPr>
        <a:xfrm>
          <a:off x="0" y="4542745"/>
          <a:ext cx="85990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92011-E77C-4790-8760-1234C9BA09B2}">
      <dsp:nvSpPr>
        <dsp:cNvPr id="0" name=""/>
        <dsp:cNvSpPr/>
      </dsp:nvSpPr>
      <dsp:spPr>
        <a:xfrm>
          <a:off x="0" y="4542745"/>
          <a:ext cx="8599008" cy="908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300" b="1" kern="1200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rPr>
            <a:t>4. Interface</a:t>
          </a:r>
          <a:endParaRPr lang="ko-KR" altLang="en-US" sz="3300" b="1" kern="1200" dirty="0">
            <a:solidFill>
              <a:schemeClr val="tx1"/>
            </a:solidFill>
            <a:latin typeface="함초롬돋움" panose="02030504000101010101" pitchFamily="18" charset="-127"/>
            <a:ea typeface="함초롬돋움" panose="02030504000101010101" pitchFamily="18" charset="-127"/>
            <a:cs typeface="함초롬돋움" panose="02030504000101010101" pitchFamily="18" charset="-127"/>
          </a:endParaRPr>
        </a:p>
      </dsp:txBody>
      <dsp:txXfrm>
        <a:off x="0" y="4542745"/>
        <a:ext cx="8599008" cy="908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2018-05-29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82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36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3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00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23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26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76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3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36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97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26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6F2BE3-7C9E-4354-80DB-3D00AEA95194}"/>
              </a:ext>
            </a:extLst>
          </p:cNvPr>
          <p:cNvSpPr txBox="1"/>
          <p:nvPr/>
        </p:nvSpPr>
        <p:spPr>
          <a:xfrm>
            <a:off x="969151" y="2155185"/>
            <a:ext cx="6856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설계 발표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22547B-9B89-4FB4-92F9-F3CD894A8DA1}"/>
              </a:ext>
            </a:extLst>
          </p:cNvPr>
          <p:cNvSpPr/>
          <p:nvPr/>
        </p:nvSpPr>
        <p:spPr>
          <a:xfrm>
            <a:off x="451257" y="1472012"/>
            <a:ext cx="159961" cy="14357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D47DF8A-DAE3-4BC9-B5A8-8A2A328182A1}"/>
              </a:ext>
            </a:extLst>
          </p:cNvPr>
          <p:cNvCxnSpPr>
            <a:cxnSpLocks/>
          </p:cNvCxnSpPr>
          <p:nvPr/>
        </p:nvCxnSpPr>
        <p:spPr>
          <a:xfrm>
            <a:off x="7524494" y="4348872"/>
            <a:ext cx="3462041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0AB07D-9E90-4A0E-AB75-CA70F11000B4}"/>
              </a:ext>
            </a:extLst>
          </p:cNvPr>
          <p:cNvSpPr txBox="1"/>
          <p:nvPr/>
        </p:nvSpPr>
        <p:spPr>
          <a:xfrm>
            <a:off x="7524494" y="4539108"/>
            <a:ext cx="3462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발표자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20131228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정학수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      20161400 </a:t>
            </a:r>
            <a:r>
              <a:rPr lang="ko-KR" altLang="en-US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추선호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20160342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김지윤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20161124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정지환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BF4CBB3-1F70-4D60-8339-4E6A8D98E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51" y="625559"/>
            <a:ext cx="4451464" cy="156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0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7B5869F-B8E9-4570-91D2-9F80BEF4CE4D}"/>
              </a:ext>
            </a:extLst>
          </p:cNvPr>
          <p:cNvSpPr txBox="1"/>
          <p:nvPr/>
        </p:nvSpPr>
        <p:spPr>
          <a:xfrm>
            <a:off x="453746" y="341025"/>
            <a:ext cx="2582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</a:t>
            </a:r>
            <a:r>
              <a:rPr lang="ko-KR" altLang="en-US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클래스 설계</a:t>
            </a:r>
            <a:endParaRPr lang="en-US" altLang="ko-KR" sz="3200" spc="-15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25E5B4-DE2D-4E8C-A6E3-A71F63F8490E}"/>
              </a:ext>
            </a:extLst>
          </p:cNvPr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2E8D77-F758-4E1C-B4FD-6FCC134B89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727" b="20766"/>
          <a:stretch/>
        </p:blipFill>
        <p:spPr>
          <a:xfrm>
            <a:off x="349618" y="1018134"/>
            <a:ext cx="3034932" cy="545822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DC7AC787-380C-4157-9DF2-CBBC035F5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30495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D30428C-9702-4A87-8A54-5A27E0B35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277421"/>
              </p:ext>
            </p:extLst>
          </p:nvPr>
        </p:nvGraphicFramePr>
        <p:xfrm>
          <a:off x="3384550" y="1132481"/>
          <a:ext cx="8690674" cy="86036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06741">
                  <a:extLst>
                    <a:ext uri="{9D8B030D-6E8A-4147-A177-3AD203B41FA5}">
                      <a16:colId xmlns:a16="http://schemas.microsoft.com/office/drawing/2014/main" val="3796000730"/>
                    </a:ext>
                  </a:extLst>
                </a:gridCol>
                <a:gridCol w="2224269">
                  <a:extLst>
                    <a:ext uri="{9D8B030D-6E8A-4147-A177-3AD203B41FA5}">
                      <a16:colId xmlns:a16="http://schemas.microsoft.com/office/drawing/2014/main" val="1547352745"/>
                    </a:ext>
                  </a:extLst>
                </a:gridCol>
                <a:gridCol w="1556174">
                  <a:extLst>
                    <a:ext uri="{9D8B030D-6E8A-4147-A177-3AD203B41FA5}">
                      <a16:colId xmlns:a16="http://schemas.microsoft.com/office/drawing/2014/main" val="2303287953"/>
                    </a:ext>
                  </a:extLst>
                </a:gridCol>
                <a:gridCol w="3503490">
                  <a:extLst>
                    <a:ext uri="{9D8B030D-6E8A-4147-A177-3AD203B41FA5}">
                      <a16:colId xmlns:a16="http://schemas.microsoft.com/office/drawing/2014/main" val="2181026680"/>
                    </a:ext>
                  </a:extLst>
                </a:gridCol>
              </a:tblGrid>
              <a:tr h="1241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Class Name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&lt;DAO&gt;Medicine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Operation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void </a:t>
                      </a:r>
                      <a:r>
                        <a:rPr 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registerMedicine</a:t>
                      </a: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</a:t>
                      </a:r>
                      <a:r>
                        <a:rPr 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MedicineBeans</a:t>
                      </a: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</a:t>
                      </a:r>
                      <a:r>
                        <a:rPr 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medicineBeans</a:t>
                      </a: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);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List&lt;Medicine&gt; </a:t>
                      </a:r>
                      <a:r>
                        <a:rPr 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inquireMedicine</a:t>
                      </a: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();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51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Attribute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Connection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connection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;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Description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의약품 정보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DAO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클래스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78663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57725E1-D48A-4050-94B2-D52793489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672386"/>
              </p:ext>
            </p:extLst>
          </p:nvPr>
        </p:nvGraphicFramePr>
        <p:xfrm>
          <a:off x="3384550" y="2067353"/>
          <a:ext cx="8690674" cy="110420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06741">
                  <a:extLst>
                    <a:ext uri="{9D8B030D-6E8A-4147-A177-3AD203B41FA5}">
                      <a16:colId xmlns:a16="http://schemas.microsoft.com/office/drawing/2014/main" val="3796000730"/>
                    </a:ext>
                  </a:extLst>
                </a:gridCol>
                <a:gridCol w="2224269">
                  <a:extLst>
                    <a:ext uri="{9D8B030D-6E8A-4147-A177-3AD203B41FA5}">
                      <a16:colId xmlns:a16="http://schemas.microsoft.com/office/drawing/2014/main" val="1547352745"/>
                    </a:ext>
                  </a:extLst>
                </a:gridCol>
                <a:gridCol w="1556174">
                  <a:extLst>
                    <a:ext uri="{9D8B030D-6E8A-4147-A177-3AD203B41FA5}">
                      <a16:colId xmlns:a16="http://schemas.microsoft.com/office/drawing/2014/main" val="2303287953"/>
                    </a:ext>
                  </a:extLst>
                </a:gridCol>
                <a:gridCol w="3503490">
                  <a:extLst>
                    <a:ext uri="{9D8B030D-6E8A-4147-A177-3AD203B41FA5}">
                      <a16:colId xmlns:a16="http://schemas.microsoft.com/office/drawing/2014/main" val="2181026680"/>
                    </a:ext>
                  </a:extLst>
                </a:gridCol>
              </a:tblGrid>
              <a:tr h="1241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Class Name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&lt;DAO&gt;Sales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Operation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void </a:t>
                      </a:r>
                      <a:r>
                        <a:rPr 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regiserSales</a:t>
                      </a: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(Sales sales);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List&lt;</a:t>
                      </a:r>
                      <a:r>
                        <a:rPr 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SalesBeans</a:t>
                      </a: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&gt; </a:t>
                      </a:r>
                      <a:r>
                        <a:rPr 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inquireSales</a:t>
                      </a: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();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void </a:t>
                      </a:r>
                      <a:r>
                        <a:rPr 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cancelSales</a:t>
                      </a: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(Sales sales);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51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Attribute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Connection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connection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;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Description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판매 정보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DAO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클래스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78663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B3E125A-1453-430B-A5E6-C8A144686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510663"/>
              </p:ext>
            </p:extLst>
          </p:nvPr>
        </p:nvGraphicFramePr>
        <p:xfrm>
          <a:off x="3384550" y="3246065"/>
          <a:ext cx="8690674" cy="86036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06741">
                  <a:extLst>
                    <a:ext uri="{9D8B030D-6E8A-4147-A177-3AD203B41FA5}">
                      <a16:colId xmlns:a16="http://schemas.microsoft.com/office/drawing/2014/main" val="3796000730"/>
                    </a:ext>
                  </a:extLst>
                </a:gridCol>
                <a:gridCol w="2224269">
                  <a:extLst>
                    <a:ext uri="{9D8B030D-6E8A-4147-A177-3AD203B41FA5}">
                      <a16:colId xmlns:a16="http://schemas.microsoft.com/office/drawing/2014/main" val="1547352745"/>
                    </a:ext>
                  </a:extLst>
                </a:gridCol>
                <a:gridCol w="1556174">
                  <a:extLst>
                    <a:ext uri="{9D8B030D-6E8A-4147-A177-3AD203B41FA5}">
                      <a16:colId xmlns:a16="http://schemas.microsoft.com/office/drawing/2014/main" val="2303287953"/>
                    </a:ext>
                  </a:extLst>
                </a:gridCol>
                <a:gridCol w="3503490">
                  <a:extLst>
                    <a:ext uri="{9D8B030D-6E8A-4147-A177-3AD203B41FA5}">
                      <a16:colId xmlns:a16="http://schemas.microsoft.com/office/drawing/2014/main" val="2181026680"/>
                    </a:ext>
                  </a:extLst>
                </a:gridCol>
              </a:tblGrid>
              <a:tr h="1241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Class Name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&lt;DAO&gt;Enter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Operation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void </a:t>
                      </a:r>
                      <a:r>
                        <a:rPr 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registerEnter</a:t>
                      </a: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</a:t>
                      </a:r>
                      <a:r>
                        <a:rPr 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EnterBeans</a:t>
                      </a: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</a:t>
                      </a:r>
                      <a:r>
                        <a:rPr 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enterBeans</a:t>
                      </a: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);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List&lt;</a:t>
                      </a:r>
                      <a:r>
                        <a:rPr 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EnterBeans</a:t>
                      </a: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&gt; </a:t>
                      </a:r>
                      <a:r>
                        <a:rPr 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inquireEnter</a:t>
                      </a: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();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51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Attribute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Connection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connection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;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Description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입고 정보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DAO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클래스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7866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4839701-6349-4595-A315-2E08CC11E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309181"/>
              </p:ext>
            </p:extLst>
          </p:nvPr>
        </p:nvGraphicFramePr>
        <p:xfrm>
          <a:off x="3384550" y="4249737"/>
          <a:ext cx="8690674" cy="86036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06741">
                  <a:extLst>
                    <a:ext uri="{9D8B030D-6E8A-4147-A177-3AD203B41FA5}">
                      <a16:colId xmlns:a16="http://schemas.microsoft.com/office/drawing/2014/main" val="3796000730"/>
                    </a:ext>
                  </a:extLst>
                </a:gridCol>
                <a:gridCol w="2224269">
                  <a:extLst>
                    <a:ext uri="{9D8B030D-6E8A-4147-A177-3AD203B41FA5}">
                      <a16:colId xmlns:a16="http://schemas.microsoft.com/office/drawing/2014/main" val="1547352745"/>
                    </a:ext>
                  </a:extLst>
                </a:gridCol>
                <a:gridCol w="1556174">
                  <a:extLst>
                    <a:ext uri="{9D8B030D-6E8A-4147-A177-3AD203B41FA5}">
                      <a16:colId xmlns:a16="http://schemas.microsoft.com/office/drawing/2014/main" val="2303287953"/>
                    </a:ext>
                  </a:extLst>
                </a:gridCol>
                <a:gridCol w="3503490">
                  <a:extLst>
                    <a:ext uri="{9D8B030D-6E8A-4147-A177-3AD203B41FA5}">
                      <a16:colId xmlns:a16="http://schemas.microsoft.com/office/drawing/2014/main" val="2181026680"/>
                    </a:ext>
                  </a:extLst>
                </a:gridCol>
              </a:tblGrid>
              <a:tr h="1241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Class Name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&lt;DAO&gt;Stock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Operation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List&lt;</a:t>
                      </a:r>
                      <a:r>
                        <a:rPr 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StockBeans</a:t>
                      </a: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&gt; </a:t>
                      </a:r>
                      <a:r>
                        <a:rPr 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inquireStock</a:t>
                      </a: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();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void </a:t>
                      </a:r>
                      <a:r>
                        <a:rPr 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changeStock</a:t>
                      </a: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(int quantity);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51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Attribute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Connection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connection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;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Description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재고 정보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DAO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클래스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78663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26BB6B9-2CC1-4F24-805B-E82F2168D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09395"/>
              </p:ext>
            </p:extLst>
          </p:nvPr>
        </p:nvGraphicFramePr>
        <p:xfrm>
          <a:off x="3384550" y="5168933"/>
          <a:ext cx="8690674" cy="134804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06741">
                  <a:extLst>
                    <a:ext uri="{9D8B030D-6E8A-4147-A177-3AD203B41FA5}">
                      <a16:colId xmlns:a16="http://schemas.microsoft.com/office/drawing/2014/main" val="3796000730"/>
                    </a:ext>
                  </a:extLst>
                </a:gridCol>
                <a:gridCol w="2224269">
                  <a:extLst>
                    <a:ext uri="{9D8B030D-6E8A-4147-A177-3AD203B41FA5}">
                      <a16:colId xmlns:a16="http://schemas.microsoft.com/office/drawing/2014/main" val="1547352745"/>
                    </a:ext>
                  </a:extLst>
                </a:gridCol>
                <a:gridCol w="1556174">
                  <a:extLst>
                    <a:ext uri="{9D8B030D-6E8A-4147-A177-3AD203B41FA5}">
                      <a16:colId xmlns:a16="http://schemas.microsoft.com/office/drawing/2014/main" val="2303287953"/>
                    </a:ext>
                  </a:extLst>
                </a:gridCol>
                <a:gridCol w="3503490">
                  <a:extLst>
                    <a:ext uri="{9D8B030D-6E8A-4147-A177-3AD203B41FA5}">
                      <a16:colId xmlns:a16="http://schemas.microsoft.com/office/drawing/2014/main" val="2181026680"/>
                    </a:ext>
                  </a:extLst>
                </a:gridCol>
              </a:tblGrid>
              <a:tr h="1241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Class Name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&lt;DAO&gt;Voice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Operation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void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regiseVoice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VoiceBeans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voiceBeans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);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VoiceBeans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inquireVoice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();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void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changeVoice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(String code,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VoiceBeans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voiceBeans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);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void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deleteVoice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(String code);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51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Attribute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Connection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connection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;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Description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음성 정보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DAO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클래스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78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82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7B5869F-B8E9-4570-91D2-9F80BEF4CE4D}"/>
              </a:ext>
            </a:extLst>
          </p:cNvPr>
          <p:cNvSpPr txBox="1"/>
          <p:nvPr/>
        </p:nvSpPr>
        <p:spPr>
          <a:xfrm>
            <a:off x="453746" y="341025"/>
            <a:ext cx="2582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</a:t>
            </a:r>
            <a:r>
              <a:rPr lang="ko-KR" altLang="en-US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클래스 설계</a:t>
            </a:r>
            <a:endParaRPr lang="en-US" altLang="ko-KR" sz="3200" spc="-15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25E5B4-DE2D-4E8C-A6E3-A71F63F8490E}"/>
              </a:ext>
            </a:extLst>
          </p:cNvPr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19EE74-F5C2-48BF-B641-DA790C8D4C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733" b="19168"/>
          <a:stretch/>
        </p:blipFill>
        <p:spPr>
          <a:xfrm>
            <a:off x="153595" y="1742678"/>
            <a:ext cx="5765818" cy="3677444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77044F8-B2FA-4645-90CC-9EDB12031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66692"/>
              </p:ext>
            </p:extLst>
          </p:nvPr>
        </p:nvGraphicFramePr>
        <p:xfrm>
          <a:off x="5884308" y="509053"/>
          <a:ext cx="6154097" cy="6144694"/>
        </p:xfrm>
        <a:graphic>
          <a:graphicData uri="http://schemas.openxmlformats.org/drawingml/2006/table">
            <a:tbl>
              <a:tblPr/>
              <a:tblGrid>
                <a:gridCol w="880476">
                  <a:extLst>
                    <a:ext uri="{9D8B030D-6E8A-4147-A177-3AD203B41FA5}">
                      <a16:colId xmlns:a16="http://schemas.microsoft.com/office/drawing/2014/main" val="3544839788"/>
                    </a:ext>
                  </a:extLst>
                </a:gridCol>
                <a:gridCol w="3724622">
                  <a:extLst>
                    <a:ext uri="{9D8B030D-6E8A-4147-A177-3AD203B41FA5}">
                      <a16:colId xmlns:a16="http://schemas.microsoft.com/office/drawing/2014/main" val="2914646313"/>
                    </a:ext>
                  </a:extLst>
                </a:gridCol>
                <a:gridCol w="1548999">
                  <a:extLst>
                    <a:ext uri="{9D8B030D-6E8A-4147-A177-3AD203B41FA5}">
                      <a16:colId xmlns:a16="http://schemas.microsoft.com/office/drawing/2014/main" val="655240422"/>
                    </a:ext>
                  </a:extLst>
                </a:gridCol>
              </a:tblGrid>
              <a:tr h="27717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Class Name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45179" marR="45179" marT="12491" marB="124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&lt;Beans&gt;Medicine</a:t>
                      </a:r>
                    </a:p>
                  </a:txBody>
                  <a:tcPr marL="45179" marR="45179" marT="12491" marB="124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292177"/>
                  </a:ext>
                </a:extLst>
              </a:tr>
              <a:tr h="15561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Attribute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45179" marR="45179" marT="12491" marB="124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String code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String name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int sort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int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unitPrice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int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validPeriod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String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regDate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boolean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voice</a:t>
                      </a:r>
                    </a:p>
                  </a:txBody>
                  <a:tcPr marL="45179" marR="45179" marT="12491" marB="124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의약품 코드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의약품 명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의약품 종류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단가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유효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개월수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등록 일자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음성파일유무</a:t>
                      </a:r>
                    </a:p>
                  </a:txBody>
                  <a:tcPr marL="45179" marR="45179" marT="12491" marB="124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175351"/>
                  </a:ext>
                </a:extLst>
              </a:tr>
              <a:tr h="354733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Operation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45179" marR="45179" marT="12491" marB="124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Parmacy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(String code, String name, int sort, int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unitPrice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,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                     int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validPeriod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, String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regDate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,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boolean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voice);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void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setCode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(String code);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void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setName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(String name);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void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setSort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(int sort);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void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setUnitPrice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(int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unitPrice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void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setValidPeriod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(int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validPeriod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void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setRegDate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(String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regDate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void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setVoice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boolean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voice);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String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getCode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String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getName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int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getSort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int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getUnitPrice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int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getValidPeriod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String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getRegDate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boolean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getVoice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();</a:t>
                      </a:r>
                    </a:p>
                  </a:txBody>
                  <a:tcPr marL="45179" marR="45179" marT="12491" marB="124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생성자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Getter, Setter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함수</a:t>
                      </a:r>
                    </a:p>
                  </a:txBody>
                  <a:tcPr marL="45179" marR="45179" marT="12491" marB="124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766384"/>
                  </a:ext>
                </a:extLst>
              </a:tr>
              <a:tr h="27717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Description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45179" marR="45179" marT="12491" marB="124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의약품 정보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빈즈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클래스</a:t>
                      </a:r>
                    </a:p>
                  </a:txBody>
                  <a:tcPr marL="45179" marR="45179" marT="12491" marB="124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001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438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7B5869F-B8E9-4570-91D2-9F80BEF4CE4D}"/>
              </a:ext>
            </a:extLst>
          </p:cNvPr>
          <p:cNvSpPr txBox="1"/>
          <p:nvPr/>
        </p:nvSpPr>
        <p:spPr>
          <a:xfrm>
            <a:off x="453746" y="341025"/>
            <a:ext cx="2582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</a:t>
            </a:r>
            <a:r>
              <a:rPr lang="ko-KR" altLang="en-US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클래스 설계</a:t>
            </a:r>
            <a:endParaRPr lang="en-US" altLang="ko-KR" sz="3200" spc="-15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25E5B4-DE2D-4E8C-A6E3-A71F63F8490E}"/>
              </a:ext>
            </a:extLst>
          </p:cNvPr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F3D8A84-F42E-46A3-BF75-E6C96131F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485"/>
              </p:ext>
            </p:extLst>
          </p:nvPr>
        </p:nvGraphicFramePr>
        <p:xfrm>
          <a:off x="4780202" y="1018134"/>
          <a:ext cx="6996152" cy="5526375"/>
        </p:xfrm>
        <a:graphic>
          <a:graphicData uri="http://schemas.openxmlformats.org/drawingml/2006/table">
            <a:tbl>
              <a:tblPr/>
              <a:tblGrid>
                <a:gridCol w="1196183">
                  <a:extLst>
                    <a:ext uri="{9D8B030D-6E8A-4147-A177-3AD203B41FA5}">
                      <a16:colId xmlns:a16="http://schemas.microsoft.com/office/drawing/2014/main" val="925407188"/>
                    </a:ext>
                  </a:extLst>
                </a:gridCol>
                <a:gridCol w="4315462">
                  <a:extLst>
                    <a:ext uri="{9D8B030D-6E8A-4147-A177-3AD203B41FA5}">
                      <a16:colId xmlns:a16="http://schemas.microsoft.com/office/drawing/2014/main" val="3369200328"/>
                    </a:ext>
                  </a:extLst>
                </a:gridCol>
                <a:gridCol w="1484507">
                  <a:extLst>
                    <a:ext uri="{9D8B030D-6E8A-4147-A177-3AD203B41FA5}">
                      <a16:colId xmlns:a16="http://schemas.microsoft.com/office/drawing/2014/main" val="870276257"/>
                    </a:ext>
                  </a:extLst>
                </a:gridCol>
              </a:tblGrid>
              <a:tr h="37762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Class 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&lt;Beans&gt;Sales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98821"/>
                  </a:ext>
                </a:extLst>
              </a:tr>
              <a:tr h="147286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Attribute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String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salesDate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String code;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int quantity;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int price;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판매날짜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약품코드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수량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가격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734317"/>
                  </a:ext>
                </a:extLst>
              </a:tr>
              <a:tr h="329825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Operation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Sales(String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salesDate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, String code, int quantity, int price);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void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setCode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(String code);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void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setSalesDate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(String Date);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void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setQuantity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(int quantity);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void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setPrice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(int Price);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String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getCode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String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getSalesDate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int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getQuantity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int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getPrice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();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생성자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Getter, Setter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함수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873882"/>
                  </a:ext>
                </a:extLst>
              </a:tr>
              <a:tr h="37762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Description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판매 정보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빈즈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클래스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334426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5DE04C30-1C10-4762-B581-46EB0CD5FC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104" b="21267"/>
          <a:stretch/>
        </p:blipFill>
        <p:spPr>
          <a:xfrm>
            <a:off x="0" y="1956807"/>
            <a:ext cx="4814638" cy="342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35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7B5869F-B8E9-4570-91D2-9F80BEF4CE4D}"/>
              </a:ext>
            </a:extLst>
          </p:cNvPr>
          <p:cNvSpPr txBox="1"/>
          <p:nvPr/>
        </p:nvSpPr>
        <p:spPr>
          <a:xfrm>
            <a:off x="453746" y="341025"/>
            <a:ext cx="2582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</a:t>
            </a:r>
            <a:r>
              <a:rPr lang="ko-KR" altLang="en-US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클래스 설계</a:t>
            </a:r>
            <a:endParaRPr lang="en-US" altLang="ko-KR" sz="3200" spc="-15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25E5B4-DE2D-4E8C-A6E3-A71F63F8490E}"/>
              </a:ext>
            </a:extLst>
          </p:cNvPr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1D5393-90D7-49C8-A85F-54070F5405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822" b="20633"/>
          <a:stretch/>
        </p:blipFill>
        <p:spPr>
          <a:xfrm>
            <a:off x="-74144" y="1990165"/>
            <a:ext cx="5865502" cy="3300925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AAFC68B-9016-484B-B1FC-B6342B8A2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55816"/>
              </p:ext>
            </p:extLst>
          </p:nvPr>
        </p:nvGraphicFramePr>
        <p:xfrm>
          <a:off x="5584818" y="1018134"/>
          <a:ext cx="6081402" cy="5622842"/>
        </p:xfrm>
        <a:graphic>
          <a:graphicData uri="http://schemas.openxmlformats.org/drawingml/2006/table">
            <a:tbl>
              <a:tblPr/>
              <a:tblGrid>
                <a:gridCol w="1039782">
                  <a:extLst>
                    <a:ext uri="{9D8B030D-6E8A-4147-A177-3AD203B41FA5}">
                      <a16:colId xmlns:a16="http://schemas.microsoft.com/office/drawing/2014/main" val="3878514538"/>
                    </a:ext>
                  </a:extLst>
                </a:gridCol>
                <a:gridCol w="3531844">
                  <a:extLst>
                    <a:ext uri="{9D8B030D-6E8A-4147-A177-3AD203B41FA5}">
                      <a16:colId xmlns:a16="http://schemas.microsoft.com/office/drawing/2014/main" val="2256966682"/>
                    </a:ext>
                  </a:extLst>
                </a:gridCol>
                <a:gridCol w="1509776">
                  <a:extLst>
                    <a:ext uri="{9D8B030D-6E8A-4147-A177-3AD203B41FA5}">
                      <a16:colId xmlns:a16="http://schemas.microsoft.com/office/drawing/2014/main" val="2989025516"/>
                    </a:ext>
                  </a:extLst>
                </a:gridCol>
              </a:tblGrid>
              <a:tr h="33238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Class 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59021" marR="59021" marT="16318" marB="1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&lt;Beans&gt;Enter</a:t>
                      </a:r>
                    </a:p>
                  </a:txBody>
                  <a:tcPr marL="59021" marR="59021" marT="16318" marB="1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300030"/>
                  </a:ext>
                </a:extLst>
              </a:tr>
              <a:tr h="13309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Attribute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59021" marR="59021" marT="16318" marB="1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String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enterNumber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String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enterDate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;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String code;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String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manuDate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int quantity;</a:t>
                      </a:r>
                    </a:p>
                  </a:txBody>
                  <a:tcPr marL="59021" marR="59021" marT="16318" marB="1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입고번호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입고날짜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약품코드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조제일자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수량</a:t>
                      </a:r>
                    </a:p>
                  </a:txBody>
                  <a:tcPr marL="59021" marR="59021" marT="16318" marB="1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00530"/>
                  </a:ext>
                </a:extLst>
              </a:tr>
              <a:tr h="318147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Operation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59021" marR="59021" marT="16318" marB="1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Enter(String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enterNumber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, String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enterDate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, String code, String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manuDate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, int quantity);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void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setEnterNumber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(String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enterNumber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void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setEnterDate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(String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enterDate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void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setCode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(String code);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void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setManuDate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(String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manuDate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void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setQuantity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(int quantity);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String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getEnterNumber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String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getEnterDate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String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getCode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String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getManuDate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int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getQuantity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();</a:t>
                      </a:r>
                    </a:p>
                  </a:txBody>
                  <a:tcPr marL="59021" marR="59021" marT="16318" marB="1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생성자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Getter, Setter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함수</a:t>
                      </a:r>
                    </a:p>
                  </a:txBody>
                  <a:tcPr marL="59021" marR="59021" marT="16318" marB="1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927603"/>
                  </a:ext>
                </a:extLst>
              </a:tr>
              <a:tr h="33238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Description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59021" marR="59021" marT="16318" marB="1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입고 정보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빈즈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클래스</a:t>
                      </a:r>
                    </a:p>
                  </a:txBody>
                  <a:tcPr marL="59021" marR="59021" marT="16318" marB="1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289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018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7B5869F-B8E9-4570-91D2-9F80BEF4CE4D}"/>
              </a:ext>
            </a:extLst>
          </p:cNvPr>
          <p:cNvSpPr txBox="1"/>
          <p:nvPr/>
        </p:nvSpPr>
        <p:spPr>
          <a:xfrm>
            <a:off x="453746" y="341025"/>
            <a:ext cx="2582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</a:t>
            </a:r>
            <a:r>
              <a:rPr lang="ko-KR" altLang="en-US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클래스 설계</a:t>
            </a:r>
            <a:endParaRPr lang="en-US" altLang="ko-KR" sz="3200" spc="-15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25E5B4-DE2D-4E8C-A6E3-A71F63F8490E}"/>
              </a:ext>
            </a:extLst>
          </p:cNvPr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4FD444-E941-4384-B721-A004464C8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149" b="21799"/>
          <a:stretch/>
        </p:blipFill>
        <p:spPr>
          <a:xfrm>
            <a:off x="51943" y="1864962"/>
            <a:ext cx="5213438" cy="3435006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1BBA587-871E-463A-9FE6-421B6327D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085990"/>
              </p:ext>
            </p:extLst>
          </p:nvPr>
        </p:nvGraphicFramePr>
        <p:xfrm>
          <a:off x="5265381" y="1491774"/>
          <a:ext cx="6472873" cy="4901407"/>
        </p:xfrm>
        <a:graphic>
          <a:graphicData uri="http://schemas.openxmlformats.org/drawingml/2006/table">
            <a:tbl>
              <a:tblPr/>
              <a:tblGrid>
                <a:gridCol w="1106714">
                  <a:extLst>
                    <a:ext uri="{9D8B030D-6E8A-4147-A177-3AD203B41FA5}">
                      <a16:colId xmlns:a16="http://schemas.microsoft.com/office/drawing/2014/main" val="2891949609"/>
                    </a:ext>
                  </a:extLst>
                </a:gridCol>
                <a:gridCol w="3759196">
                  <a:extLst>
                    <a:ext uri="{9D8B030D-6E8A-4147-A177-3AD203B41FA5}">
                      <a16:colId xmlns:a16="http://schemas.microsoft.com/office/drawing/2014/main" val="3159182258"/>
                    </a:ext>
                  </a:extLst>
                </a:gridCol>
                <a:gridCol w="1606963">
                  <a:extLst>
                    <a:ext uri="{9D8B030D-6E8A-4147-A177-3AD203B41FA5}">
                      <a16:colId xmlns:a16="http://schemas.microsoft.com/office/drawing/2014/main" val="1395163755"/>
                    </a:ext>
                  </a:extLst>
                </a:gridCol>
              </a:tblGrid>
              <a:tr h="37160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Class 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&lt;Beans&gt;Stock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31536"/>
                  </a:ext>
                </a:extLst>
              </a:tr>
              <a:tr h="11924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Attribute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String code;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String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expDate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String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enterDate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int quantity;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약품코드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유효기간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입고날짜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수량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855347"/>
                  </a:ext>
                </a:extLst>
              </a:tr>
              <a:tr h="29657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Operation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Stock(String code, String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expDate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, String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enterDate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, int quantity);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void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setCode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(String code);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void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setExpDate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(String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expDate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void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setEnterDate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(String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enterDate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);;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void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setQuantity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(int quantity);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String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getCode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String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getExpDate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String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getEnterDate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int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getQuantity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();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생성자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Getter, Setter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함수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217293"/>
                  </a:ext>
                </a:extLst>
              </a:tr>
              <a:tr h="37160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Description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재고 정보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빈즈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클래스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006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782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7B5869F-B8E9-4570-91D2-9F80BEF4CE4D}"/>
              </a:ext>
            </a:extLst>
          </p:cNvPr>
          <p:cNvSpPr txBox="1"/>
          <p:nvPr/>
        </p:nvSpPr>
        <p:spPr>
          <a:xfrm>
            <a:off x="453746" y="341025"/>
            <a:ext cx="2582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</a:t>
            </a:r>
            <a:r>
              <a:rPr lang="ko-KR" altLang="en-US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클래스 설계</a:t>
            </a:r>
            <a:endParaRPr lang="en-US" altLang="ko-KR" sz="3200" spc="-15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25E5B4-DE2D-4E8C-A6E3-A71F63F8490E}"/>
              </a:ext>
            </a:extLst>
          </p:cNvPr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5E51A3-F67C-4C22-9C85-3B2C99133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778" b="21502"/>
          <a:stretch/>
        </p:blipFill>
        <p:spPr>
          <a:xfrm>
            <a:off x="0" y="1627968"/>
            <a:ext cx="5037074" cy="3379038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8B9CC0C-1E46-473F-AF2A-65CB362DA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872386"/>
              </p:ext>
            </p:extLst>
          </p:nvPr>
        </p:nvGraphicFramePr>
        <p:xfrm>
          <a:off x="4999964" y="1362234"/>
          <a:ext cx="6672271" cy="4276567"/>
        </p:xfrm>
        <a:graphic>
          <a:graphicData uri="http://schemas.openxmlformats.org/drawingml/2006/table">
            <a:tbl>
              <a:tblPr/>
              <a:tblGrid>
                <a:gridCol w="1140807">
                  <a:extLst>
                    <a:ext uri="{9D8B030D-6E8A-4147-A177-3AD203B41FA5}">
                      <a16:colId xmlns:a16="http://schemas.microsoft.com/office/drawing/2014/main" val="819201062"/>
                    </a:ext>
                  </a:extLst>
                </a:gridCol>
                <a:gridCol w="3874998">
                  <a:extLst>
                    <a:ext uri="{9D8B030D-6E8A-4147-A177-3AD203B41FA5}">
                      <a16:colId xmlns:a16="http://schemas.microsoft.com/office/drawing/2014/main" val="144767482"/>
                    </a:ext>
                  </a:extLst>
                </a:gridCol>
                <a:gridCol w="1656466">
                  <a:extLst>
                    <a:ext uri="{9D8B030D-6E8A-4147-A177-3AD203B41FA5}">
                      <a16:colId xmlns:a16="http://schemas.microsoft.com/office/drawing/2014/main" val="2012049491"/>
                    </a:ext>
                  </a:extLst>
                </a:gridCol>
              </a:tblGrid>
              <a:tr h="42730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Class 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&lt;Beans&gt;Voice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56319"/>
                  </a:ext>
                </a:extLst>
              </a:tr>
              <a:tr h="103126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Attribute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String code;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String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fileName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String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filePath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약품코드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음성 파일 명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음성 파일 경로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910839"/>
                  </a:ext>
                </a:extLst>
              </a:tr>
              <a:tr h="23907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Operation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Voice(String code, String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fileName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, String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filePath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void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setCode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(String code);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void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setFileName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(String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fileName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void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setFilePath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(String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filePath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String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getCode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String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getFileName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String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getFilePath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();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생성자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Getter, Setter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함수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274630"/>
                  </a:ext>
                </a:extLst>
              </a:tr>
              <a:tr h="42730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Description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음성 정보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빈즈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클래스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001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330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40589" y="187137"/>
            <a:ext cx="371768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3. </a:t>
            </a:r>
            <a:r>
              <a:rPr lang="ko-KR" altLang="en-US" sz="3200" spc="-15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유스케이스</a:t>
            </a:r>
            <a:r>
              <a:rPr lang="ko-KR" altLang="en-US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현실화</a:t>
            </a:r>
            <a:endParaRPr lang="en-US" altLang="ko-KR" sz="3200" spc="-15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20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3.1 </a:t>
            </a:r>
            <a:r>
              <a:rPr lang="ko-KR" altLang="en-US" sz="20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클래스 다이어그램</a:t>
            </a:r>
            <a:endParaRPr lang="en-US" altLang="ko-KR" sz="2000" spc="-15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9D133C-773C-4ECB-9680-B282609F5A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6" r="20302" b="20578"/>
          <a:stretch/>
        </p:blipFill>
        <p:spPr>
          <a:xfrm>
            <a:off x="816077" y="1332280"/>
            <a:ext cx="10579510" cy="52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49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40589" y="187137"/>
            <a:ext cx="371768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3. </a:t>
            </a:r>
            <a:r>
              <a:rPr lang="ko-KR" altLang="en-US" sz="3200" spc="-15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유스케이스</a:t>
            </a:r>
            <a:r>
              <a:rPr lang="ko-KR" altLang="en-US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현실화</a:t>
            </a:r>
            <a:endParaRPr lang="en-US" altLang="ko-KR" sz="3200" spc="-15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20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3.2 </a:t>
            </a:r>
            <a:r>
              <a:rPr lang="ko-KR" altLang="en-US" sz="20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시퀀스 다이어그램</a:t>
            </a:r>
            <a:endParaRPr lang="en-US" altLang="ko-KR" sz="2000" spc="-15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00D5BA2-FB00-4C35-9CB8-B967279FD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861694"/>
              </p:ext>
            </p:extLst>
          </p:nvPr>
        </p:nvGraphicFramePr>
        <p:xfrm>
          <a:off x="908275" y="1519739"/>
          <a:ext cx="5582063" cy="586613"/>
        </p:xfrm>
        <a:graphic>
          <a:graphicData uri="http://schemas.openxmlformats.org/drawingml/2006/table">
            <a:tbl>
              <a:tblPr/>
              <a:tblGrid>
                <a:gridCol w="1079062">
                  <a:extLst>
                    <a:ext uri="{9D8B030D-6E8A-4147-A177-3AD203B41FA5}">
                      <a16:colId xmlns:a16="http://schemas.microsoft.com/office/drawing/2014/main" val="4002483302"/>
                    </a:ext>
                  </a:extLst>
                </a:gridCol>
                <a:gridCol w="1804444">
                  <a:extLst>
                    <a:ext uri="{9D8B030D-6E8A-4147-A177-3AD203B41FA5}">
                      <a16:colId xmlns:a16="http://schemas.microsoft.com/office/drawing/2014/main" val="3543083960"/>
                    </a:ext>
                  </a:extLst>
                </a:gridCol>
                <a:gridCol w="1112397">
                  <a:extLst>
                    <a:ext uri="{9D8B030D-6E8A-4147-A177-3AD203B41FA5}">
                      <a16:colId xmlns:a16="http://schemas.microsoft.com/office/drawing/2014/main" val="3141873078"/>
                    </a:ext>
                  </a:extLst>
                </a:gridCol>
                <a:gridCol w="1586160">
                  <a:extLst>
                    <a:ext uri="{9D8B030D-6E8A-4147-A177-3AD203B41FA5}">
                      <a16:colId xmlns:a16="http://schemas.microsoft.com/office/drawing/2014/main" val="2959830066"/>
                    </a:ext>
                  </a:extLst>
                </a:gridCol>
              </a:tblGrid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기능 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음성 등록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시퀀스 다이어그램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SD-SDM-001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69431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57E2CECC-691F-4B19-A194-81E92D3F31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59" b="22232"/>
          <a:stretch/>
        </p:blipFill>
        <p:spPr>
          <a:xfrm>
            <a:off x="704494" y="2106352"/>
            <a:ext cx="10783012" cy="425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28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38704-F12A-4C7B-988A-B470CE38C4AB}"/>
              </a:ext>
            </a:extLst>
          </p:cNvPr>
          <p:cNvSpPr txBox="1"/>
          <p:nvPr/>
        </p:nvSpPr>
        <p:spPr>
          <a:xfrm>
            <a:off x="440589" y="187137"/>
            <a:ext cx="371768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3. </a:t>
            </a:r>
            <a:r>
              <a:rPr lang="ko-KR" altLang="en-US" sz="3200" spc="-15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유스케이스</a:t>
            </a:r>
            <a:r>
              <a:rPr lang="ko-KR" altLang="en-US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현실화</a:t>
            </a:r>
            <a:endParaRPr lang="en-US" altLang="ko-KR" sz="3200" spc="-15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20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3.2 </a:t>
            </a:r>
            <a:r>
              <a:rPr lang="ko-KR" altLang="en-US" sz="20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시퀀스 다이어그램</a:t>
            </a:r>
            <a:endParaRPr lang="en-US" altLang="ko-KR" sz="2000" spc="-15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D7D501A-E7F8-47D1-A61F-5A9C8D3CF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912749"/>
              </p:ext>
            </p:extLst>
          </p:nvPr>
        </p:nvGraphicFramePr>
        <p:xfrm>
          <a:off x="1255408" y="1543115"/>
          <a:ext cx="5582063" cy="586613"/>
        </p:xfrm>
        <a:graphic>
          <a:graphicData uri="http://schemas.openxmlformats.org/drawingml/2006/table">
            <a:tbl>
              <a:tblPr/>
              <a:tblGrid>
                <a:gridCol w="1079062">
                  <a:extLst>
                    <a:ext uri="{9D8B030D-6E8A-4147-A177-3AD203B41FA5}">
                      <a16:colId xmlns:a16="http://schemas.microsoft.com/office/drawing/2014/main" val="4002483302"/>
                    </a:ext>
                  </a:extLst>
                </a:gridCol>
                <a:gridCol w="1804444">
                  <a:extLst>
                    <a:ext uri="{9D8B030D-6E8A-4147-A177-3AD203B41FA5}">
                      <a16:colId xmlns:a16="http://schemas.microsoft.com/office/drawing/2014/main" val="3543083960"/>
                    </a:ext>
                  </a:extLst>
                </a:gridCol>
                <a:gridCol w="1112397">
                  <a:extLst>
                    <a:ext uri="{9D8B030D-6E8A-4147-A177-3AD203B41FA5}">
                      <a16:colId xmlns:a16="http://schemas.microsoft.com/office/drawing/2014/main" val="3141873078"/>
                    </a:ext>
                  </a:extLst>
                </a:gridCol>
                <a:gridCol w="1586160">
                  <a:extLst>
                    <a:ext uri="{9D8B030D-6E8A-4147-A177-3AD203B41FA5}">
                      <a16:colId xmlns:a16="http://schemas.microsoft.com/office/drawing/2014/main" val="2959830066"/>
                    </a:ext>
                  </a:extLst>
                </a:gridCol>
              </a:tblGrid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기능 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음성 듣기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시퀀스 다이어그램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SD-SDM-003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69431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DB5E464C-7FD3-46A1-AA47-2EB6C7C4A5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148" b="19020"/>
          <a:stretch/>
        </p:blipFill>
        <p:spPr>
          <a:xfrm>
            <a:off x="1064413" y="2261297"/>
            <a:ext cx="10063174" cy="410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62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C65E2-8E87-4CBD-8548-B9C725C44423}"/>
              </a:ext>
            </a:extLst>
          </p:cNvPr>
          <p:cNvSpPr txBox="1"/>
          <p:nvPr/>
        </p:nvSpPr>
        <p:spPr>
          <a:xfrm>
            <a:off x="440589" y="187137"/>
            <a:ext cx="371768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3. </a:t>
            </a:r>
            <a:r>
              <a:rPr lang="ko-KR" altLang="en-US" sz="3200" spc="-15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유스케이스</a:t>
            </a:r>
            <a:r>
              <a:rPr lang="ko-KR" altLang="en-US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현실화</a:t>
            </a:r>
            <a:endParaRPr lang="en-US" altLang="ko-KR" sz="3200" spc="-15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20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3.2 </a:t>
            </a:r>
            <a:r>
              <a:rPr lang="ko-KR" altLang="en-US" sz="20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시퀀스 다이어그램</a:t>
            </a:r>
            <a:endParaRPr lang="en-US" altLang="ko-KR" sz="2000" spc="-15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B85C5E9-D859-46F1-9B9B-DF175162B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122328"/>
              </p:ext>
            </p:extLst>
          </p:nvPr>
        </p:nvGraphicFramePr>
        <p:xfrm>
          <a:off x="1712759" y="1733890"/>
          <a:ext cx="5582063" cy="586613"/>
        </p:xfrm>
        <a:graphic>
          <a:graphicData uri="http://schemas.openxmlformats.org/drawingml/2006/table">
            <a:tbl>
              <a:tblPr/>
              <a:tblGrid>
                <a:gridCol w="1079062">
                  <a:extLst>
                    <a:ext uri="{9D8B030D-6E8A-4147-A177-3AD203B41FA5}">
                      <a16:colId xmlns:a16="http://schemas.microsoft.com/office/drawing/2014/main" val="4002483302"/>
                    </a:ext>
                  </a:extLst>
                </a:gridCol>
                <a:gridCol w="1804444">
                  <a:extLst>
                    <a:ext uri="{9D8B030D-6E8A-4147-A177-3AD203B41FA5}">
                      <a16:colId xmlns:a16="http://schemas.microsoft.com/office/drawing/2014/main" val="3543083960"/>
                    </a:ext>
                  </a:extLst>
                </a:gridCol>
                <a:gridCol w="1112397">
                  <a:extLst>
                    <a:ext uri="{9D8B030D-6E8A-4147-A177-3AD203B41FA5}">
                      <a16:colId xmlns:a16="http://schemas.microsoft.com/office/drawing/2014/main" val="3141873078"/>
                    </a:ext>
                  </a:extLst>
                </a:gridCol>
                <a:gridCol w="1586160">
                  <a:extLst>
                    <a:ext uri="{9D8B030D-6E8A-4147-A177-3AD203B41FA5}">
                      <a16:colId xmlns:a16="http://schemas.microsoft.com/office/drawing/2014/main" val="2959830066"/>
                    </a:ext>
                  </a:extLst>
                </a:gridCol>
              </a:tblGrid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기능 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음성안내 이력조회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시퀀스 다이어그램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ID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SD-SDM-006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69431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BF67086-8341-4692-806A-8CFB61104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360" b="18052"/>
          <a:stretch/>
        </p:blipFill>
        <p:spPr>
          <a:xfrm>
            <a:off x="1473061" y="2439791"/>
            <a:ext cx="9304429" cy="419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8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34011" y="249735"/>
            <a:ext cx="1000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/>
              <a:t>Index</a:t>
            </a:r>
            <a:endParaRPr lang="ko-KR" altLang="en-US" sz="3200" spc="-150" dirty="0"/>
          </a:p>
        </p:txBody>
      </p:sp>
      <p:sp>
        <p:nvSpPr>
          <p:cNvPr id="9" name="직사각형 8"/>
          <p:cNvSpPr/>
          <p:nvPr/>
        </p:nvSpPr>
        <p:spPr>
          <a:xfrm>
            <a:off x="278262" y="278975"/>
            <a:ext cx="86261" cy="5174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335011895"/>
              </p:ext>
            </p:extLst>
          </p:nvPr>
        </p:nvGraphicFramePr>
        <p:xfrm>
          <a:off x="574489" y="1031789"/>
          <a:ext cx="8599008" cy="5453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090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05372" y="176126"/>
            <a:ext cx="2478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4. </a:t>
            </a:r>
            <a:r>
              <a:rPr lang="ko-KR" altLang="en-US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인터페이스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61" name="_x215369840" descr="EMB00003a2c6c11">
            <a:extLst>
              <a:ext uri="{FF2B5EF4-FFF2-40B4-BE49-F238E27FC236}">
                <a16:creationId xmlns:a16="http://schemas.microsoft.com/office/drawing/2014/main" id="{AB3A74C0-CC52-4334-9DED-D51E96250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85" y="1691514"/>
            <a:ext cx="6015315" cy="373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CB754C9-68FB-4C2E-AC3B-222227BA7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092427"/>
              </p:ext>
            </p:extLst>
          </p:nvPr>
        </p:nvGraphicFramePr>
        <p:xfrm>
          <a:off x="6359806" y="1691513"/>
          <a:ext cx="5508245" cy="604613"/>
        </p:xfrm>
        <a:graphic>
          <a:graphicData uri="http://schemas.openxmlformats.org/drawingml/2006/table">
            <a:tbl>
              <a:tblPr/>
              <a:tblGrid>
                <a:gridCol w="1197758">
                  <a:extLst>
                    <a:ext uri="{9D8B030D-6E8A-4147-A177-3AD203B41FA5}">
                      <a16:colId xmlns:a16="http://schemas.microsoft.com/office/drawing/2014/main" val="2358276203"/>
                    </a:ext>
                  </a:extLst>
                </a:gridCol>
                <a:gridCol w="1647616">
                  <a:extLst>
                    <a:ext uri="{9D8B030D-6E8A-4147-A177-3AD203B41FA5}">
                      <a16:colId xmlns:a16="http://schemas.microsoft.com/office/drawing/2014/main" val="2542698767"/>
                    </a:ext>
                  </a:extLst>
                </a:gridCol>
                <a:gridCol w="1097687">
                  <a:extLst>
                    <a:ext uri="{9D8B030D-6E8A-4147-A177-3AD203B41FA5}">
                      <a16:colId xmlns:a16="http://schemas.microsoft.com/office/drawing/2014/main" val="1226589207"/>
                    </a:ext>
                  </a:extLst>
                </a:gridCol>
                <a:gridCol w="1565184">
                  <a:extLst>
                    <a:ext uri="{9D8B030D-6E8A-4147-A177-3AD203B41FA5}">
                      <a16:colId xmlns:a16="http://schemas.microsoft.com/office/drawing/2014/main" val="2724537214"/>
                    </a:ext>
                  </a:extLst>
                </a:gridCol>
              </a:tblGrid>
              <a:tr h="6046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인터페이스 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의약품 등록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인터페이스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UI-001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29036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8D5B85A-020A-4970-ACFC-A3DFE4FAE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00821"/>
              </p:ext>
            </p:extLst>
          </p:nvPr>
        </p:nvGraphicFramePr>
        <p:xfrm>
          <a:off x="6359805" y="2486232"/>
          <a:ext cx="5508246" cy="2937333"/>
        </p:xfrm>
        <a:graphic>
          <a:graphicData uri="http://schemas.openxmlformats.org/drawingml/2006/table">
            <a:tbl>
              <a:tblPr/>
              <a:tblGrid>
                <a:gridCol w="2754123">
                  <a:extLst>
                    <a:ext uri="{9D8B030D-6E8A-4147-A177-3AD203B41FA5}">
                      <a16:colId xmlns:a16="http://schemas.microsoft.com/office/drawing/2014/main" val="1215814415"/>
                    </a:ext>
                  </a:extLst>
                </a:gridCol>
                <a:gridCol w="2754123">
                  <a:extLst>
                    <a:ext uri="{9D8B030D-6E8A-4147-A177-3AD203B41FA5}">
                      <a16:colId xmlns:a16="http://schemas.microsoft.com/office/drawing/2014/main" val="3238138151"/>
                    </a:ext>
                  </a:extLst>
                </a:gridCol>
              </a:tblGrid>
              <a:tr h="41961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인터페이스 입출력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222685"/>
                  </a:ext>
                </a:extLst>
              </a:tr>
              <a:tr h="41961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입력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의약품 명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37485"/>
                  </a:ext>
                </a:extLst>
              </a:tr>
              <a:tr h="419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의약품 바코드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126881"/>
                  </a:ext>
                </a:extLst>
              </a:tr>
              <a:tr h="41961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출력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의약품 명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002620"/>
                  </a:ext>
                </a:extLst>
              </a:tr>
              <a:tr h="419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의약품 유형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847827"/>
                  </a:ext>
                </a:extLst>
              </a:tr>
              <a:tr h="419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급여 여부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194500"/>
                  </a:ext>
                </a:extLst>
              </a:tr>
              <a:tr h="419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과세 여부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70366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2297B872-DCE7-461C-9008-7A88F8B945F9}"/>
              </a:ext>
            </a:extLst>
          </p:cNvPr>
          <p:cNvSpPr/>
          <p:nvPr/>
        </p:nvSpPr>
        <p:spPr>
          <a:xfrm>
            <a:off x="1894118" y="5423565"/>
            <a:ext cx="2598788" cy="4834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사용자 인터페이스 화면</a:t>
            </a:r>
            <a:endParaRPr lang="ko-KR" altLang="en-US" sz="14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5A6162-BB30-431D-8275-C46F7B15A12F}"/>
              </a:ext>
            </a:extLst>
          </p:cNvPr>
          <p:cNvSpPr txBox="1"/>
          <p:nvPr/>
        </p:nvSpPr>
        <p:spPr>
          <a:xfrm>
            <a:off x="405372" y="659527"/>
            <a:ext cx="365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4.1.1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의약품 등록 유저 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1883088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CB754C9-68FB-4C2E-AC3B-222227BA7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280217"/>
              </p:ext>
            </p:extLst>
          </p:nvPr>
        </p:nvGraphicFramePr>
        <p:xfrm>
          <a:off x="6359806" y="1691513"/>
          <a:ext cx="5508245" cy="604613"/>
        </p:xfrm>
        <a:graphic>
          <a:graphicData uri="http://schemas.openxmlformats.org/drawingml/2006/table">
            <a:tbl>
              <a:tblPr/>
              <a:tblGrid>
                <a:gridCol w="1197758">
                  <a:extLst>
                    <a:ext uri="{9D8B030D-6E8A-4147-A177-3AD203B41FA5}">
                      <a16:colId xmlns:a16="http://schemas.microsoft.com/office/drawing/2014/main" val="2358276203"/>
                    </a:ext>
                  </a:extLst>
                </a:gridCol>
                <a:gridCol w="1647616">
                  <a:extLst>
                    <a:ext uri="{9D8B030D-6E8A-4147-A177-3AD203B41FA5}">
                      <a16:colId xmlns:a16="http://schemas.microsoft.com/office/drawing/2014/main" val="2542698767"/>
                    </a:ext>
                  </a:extLst>
                </a:gridCol>
                <a:gridCol w="1097687">
                  <a:extLst>
                    <a:ext uri="{9D8B030D-6E8A-4147-A177-3AD203B41FA5}">
                      <a16:colId xmlns:a16="http://schemas.microsoft.com/office/drawing/2014/main" val="1226589207"/>
                    </a:ext>
                  </a:extLst>
                </a:gridCol>
                <a:gridCol w="1565184">
                  <a:extLst>
                    <a:ext uri="{9D8B030D-6E8A-4147-A177-3AD203B41FA5}">
                      <a16:colId xmlns:a16="http://schemas.microsoft.com/office/drawing/2014/main" val="2724537214"/>
                    </a:ext>
                  </a:extLst>
                </a:gridCol>
              </a:tblGrid>
              <a:tr h="6046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인터페이스 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의약품 조회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인터페이스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UI-002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29036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8D5B85A-020A-4970-ACFC-A3DFE4FAE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899003"/>
              </p:ext>
            </p:extLst>
          </p:nvPr>
        </p:nvGraphicFramePr>
        <p:xfrm>
          <a:off x="6359805" y="2486232"/>
          <a:ext cx="5508246" cy="3356952"/>
        </p:xfrm>
        <a:graphic>
          <a:graphicData uri="http://schemas.openxmlformats.org/drawingml/2006/table">
            <a:tbl>
              <a:tblPr/>
              <a:tblGrid>
                <a:gridCol w="2754123">
                  <a:extLst>
                    <a:ext uri="{9D8B030D-6E8A-4147-A177-3AD203B41FA5}">
                      <a16:colId xmlns:a16="http://schemas.microsoft.com/office/drawing/2014/main" val="1215814415"/>
                    </a:ext>
                  </a:extLst>
                </a:gridCol>
                <a:gridCol w="2754123">
                  <a:extLst>
                    <a:ext uri="{9D8B030D-6E8A-4147-A177-3AD203B41FA5}">
                      <a16:colId xmlns:a16="http://schemas.microsoft.com/office/drawing/2014/main" val="3238138151"/>
                    </a:ext>
                  </a:extLst>
                </a:gridCol>
              </a:tblGrid>
              <a:tr h="41961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인터페이스 입출력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222685"/>
                  </a:ext>
                </a:extLst>
              </a:tr>
              <a:tr h="41961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입력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의약품 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37485"/>
                  </a:ext>
                </a:extLst>
              </a:tr>
              <a:tr h="419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의약품 바코드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126881"/>
                  </a:ext>
                </a:extLst>
              </a:tr>
              <a:tr h="419619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출력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의약품 명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002620"/>
                  </a:ext>
                </a:extLst>
              </a:tr>
              <a:tr h="419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의약품 유형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847827"/>
                  </a:ext>
                </a:extLst>
              </a:tr>
              <a:tr h="419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급여 여부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194500"/>
                  </a:ext>
                </a:extLst>
              </a:tr>
              <a:tr h="419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과세 여부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703666"/>
                  </a:ext>
                </a:extLst>
              </a:tr>
              <a:tr h="419619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등록 일자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59464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2297B872-DCE7-461C-9008-7A88F8B945F9}"/>
              </a:ext>
            </a:extLst>
          </p:cNvPr>
          <p:cNvSpPr/>
          <p:nvPr/>
        </p:nvSpPr>
        <p:spPr>
          <a:xfrm>
            <a:off x="1894118" y="5423565"/>
            <a:ext cx="2598788" cy="4834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사용자 인터페이스 화면</a:t>
            </a:r>
            <a:endParaRPr lang="ko-KR" altLang="en-US" sz="1400" kern="0" spc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1025" name="_x215684464" descr="EMB000030fc30c3">
            <a:extLst>
              <a:ext uri="{FF2B5EF4-FFF2-40B4-BE49-F238E27FC236}">
                <a16:creationId xmlns:a16="http://schemas.microsoft.com/office/drawing/2014/main" id="{368CC1FB-4E95-4EAB-9B76-F08CAF4D7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85" y="1691513"/>
            <a:ext cx="5969874" cy="373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D6D278-CCC7-49E6-A533-C742048EB428}"/>
              </a:ext>
            </a:extLst>
          </p:cNvPr>
          <p:cNvSpPr txBox="1"/>
          <p:nvPr/>
        </p:nvSpPr>
        <p:spPr>
          <a:xfrm>
            <a:off x="405372" y="176126"/>
            <a:ext cx="2478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4. </a:t>
            </a:r>
            <a:r>
              <a:rPr lang="ko-KR" altLang="en-US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인터페이스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3B59AD-895E-4DC7-A7F9-BF9BABA4F26E}"/>
              </a:ext>
            </a:extLst>
          </p:cNvPr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5998FF-A1B5-493A-96E0-E9425CB77318}"/>
              </a:ext>
            </a:extLst>
          </p:cNvPr>
          <p:cNvSpPr txBox="1"/>
          <p:nvPr/>
        </p:nvSpPr>
        <p:spPr>
          <a:xfrm>
            <a:off x="405372" y="659527"/>
            <a:ext cx="365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4.1.1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의약품 조회 유저 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533842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CB754C9-68FB-4C2E-AC3B-222227BA7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551026"/>
              </p:ext>
            </p:extLst>
          </p:nvPr>
        </p:nvGraphicFramePr>
        <p:xfrm>
          <a:off x="6359806" y="1691513"/>
          <a:ext cx="5508245" cy="604613"/>
        </p:xfrm>
        <a:graphic>
          <a:graphicData uri="http://schemas.openxmlformats.org/drawingml/2006/table">
            <a:tbl>
              <a:tblPr/>
              <a:tblGrid>
                <a:gridCol w="1197758">
                  <a:extLst>
                    <a:ext uri="{9D8B030D-6E8A-4147-A177-3AD203B41FA5}">
                      <a16:colId xmlns:a16="http://schemas.microsoft.com/office/drawing/2014/main" val="2358276203"/>
                    </a:ext>
                  </a:extLst>
                </a:gridCol>
                <a:gridCol w="1647616">
                  <a:extLst>
                    <a:ext uri="{9D8B030D-6E8A-4147-A177-3AD203B41FA5}">
                      <a16:colId xmlns:a16="http://schemas.microsoft.com/office/drawing/2014/main" val="2542698767"/>
                    </a:ext>
                  </a:extLst>
                </a:gridCol>
                <a:gridCol w="1097687">
                  <a:extLst>
                    <a:ext uri="{9D8B030D-6E8A-4147-A177-3AD203B41FA5}">
                      <a16:colId xmlns:a16="http://schemas.microsoft.com/office/drawing/2014/main" val="1226589207"/>
                    </a:ext>
                  </a:extLst>
                </a:gridCol>
                <a:gridCol w="1565184">
                  <a:extLst>
                    <a:ext uri="{9D8B030D-6E8A-4147-A177-3AD203B41FA5}">
                      <a16:colId xmlns:a16="http://schemas.microsoft.com/office/drawing/2014/main" val="2724537214"/>
                    </a:ext>
                  </a:extLst>
                </a:gridCol>
              </a:tblGrid>
              <a:tr h="6046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인터페이스 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음성 등록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인터페이스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UI-003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29036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8D5B85A-020A-4970-ACFC-A3DFE4FAE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97184"/>
              </p:ext>
            </p:extLst>
          </p:nvPr>
        </p:nvGraphicFramePr>
        <p:xfrm>
          <a:off x="6359805" y="2486232"/>
          <a:ext cx="5508246" cy="3776571"/>
        </p:xfrm>
        <a:graphic>
          <a:graphicData uri="http://schemas.openxmlformats.org/drawingml/2006/table">
            <a:tbl>
              <a:tblPr/>
              <a:tblGrid>
                <a:gridCol w="2754123">
                  <a:extLst>
                    <a:ext uri="{9D8B030D-6E8A-4147-A177-3AD203B41FA5}">
                      <a16:colId xmlns:a16="http://schemas.microsoft.com/office/drawing/2014/main" val="1215814415"/>
                    </a:ext>
                  </a:extLst>
                </a:gridCol>
                <a:gridCol w="2754123">
                  <a:extLst>
                    <a:ext uri="{9D8B030D-6E8A-4147-A177-3AD203B41FA5}">
                      <a16:colId xmlns:a16="http://schemas.microsoft.com/office/drawing/2014/main" val="3238138151"/>
                    </a:ext>
                  </a:extLst>
                </a:gridCol>
              </a:tblGrid>
              <a:tr h="41961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인터페이스 입출력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222685"/>
                  </a:ext>
                </a:extLst>
              </a:tr>
              <a:tr h="41961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입력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의약품 명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37485"/>
                  </a:ext>
                </a:extLst>
              </a:tr>
              <a:tr h="419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의약품 바코드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126881"/>
                  </a:ext>
                </a:extLst>
              </a:tr>
              <a:tr h="419619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음성 정보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540177"/>
                  </a:ext>
                </a:extLst>
              </a:tr>
              <a:tr h="419619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출력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의약품 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002620"/>
                  </a:ext>
                </a:extLst>
              </a:tr>
              <a:tr h="419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의약품 유형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847827"/>
                  </a:ext>
                </a:extLst>
              </a:tr>
              <a:tr h="419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급여 여부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194500"/>
                  </a:ext>
                </a:extLst>
              </a:tr>
              <a:tr h="419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과세 여부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703666"/>
                  </a:ext>
                </a:extLst>
              </a:tr>
              <a:tr h="419619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등록 일자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132862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2297B872-DCE7-461C-9008-7A88F8B945F9}"/>
              </a:ext>
            </a:extLst>
          </p:cNvPr>
          <p:cNvSpPr/>
          <p:nvPr/>
        </p:nvSpPr>
        <p:spPr>
          <a:xfrm>
            <a:off x="1894118" y="5423565"/>
            <a:ext cx="2598788" cy="4834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사용자 인터페이스 화면</a:t>
            </a:r>
            <a:endParaRPr lang="ko-KR" altLang="en-US" sz="1400" kern="0" spc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2049" name="_x215685184" descr="EMB000030fc30c7">
            <a:extLst>
              <a:ext uri="{FF2B5EF4-FFF2-40B4-BE49-F238E27FC236}">
                <a16:creationId xmlns:a16="http://schemas.microsoft.com/office/drawing/2014/main" id="{E2F6BD49-4979-4012-A971-4C38A876B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85" y="1691513"/>
            <a:ext cx="5957879" cy="367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7902CD-4839-4459-A7F1-DD13A944408F}"/>
              </a:ext>
            </a:extLst>
          </p:cNvPr>
          <p:cNvSpPr txBox="1"/>
          <p:nvPr/>
        </p:nvSpPr>
        <p:spPr>
          <a:xfrm>
            <a:off x="405372" y="176126"/>
            <a:ext cx="2478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4. </a:t>
            </a:r>
            <a:r>
              <a:rPr lang="ko-KR" altLang="en-US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인터페이스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5B6C8D-38AA-43DE-99F9-29E715C19616}"/>
              </a:ext>
            </a:extLst>
          </p:cNvPr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97FD6E-C8C9-477C-B55C-395FB2EBC45A}"/>
              </a:ext>
            </a:extLst>
          </p:cNvPr>
          <p:cNvSpPr txBox="1"/>
          <p:nvPr/>
        </p:nvSpPr>
        <p:spPr>
          <a:xfrm>
            <a:off x="405372" y="659527"/>
            <a:ext cx="343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4.1.1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음성 등록 유저 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2310434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CB754C9-68FB-4C2E-AC3B-222227BA7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556144"/>
              </p:ext>
            </p:extLst>
          </p:nvPr>
        </p:nvGraphicFramePr>
        <p:xfrm>
          <a:off x="6359806" y="1691513"/>
          <a:ext cx="5508245" cy="604613"/>
        </p:xfrm>
        <a:graphic>
          <a:graphicData uri="http://schemas.openxmlformats.org/drawingml/2006/table">
            <a:tbl>
              <a:tblPr/>
              <a:tblGrid>
                <a:gridCol w="1197758">
                  <a:extLst>
                    <a:ext uri="{9D8B030D-6E8A-4147-A177-3AD203B41FA5}">
                      <a16:colId xmlns:a16="http://schemas.microsoft.com/office/drawing/2014/main" val="2358276203"/>
                    </a:ext>
                  </a:extLst>
                </a:gridCol>
                <a:gridCol w="1647616">
                  <a:extLst>
                    <a:ext uri="{9D8B030D-6E8A-4147-A177-3AD203B41FA5}">
                      <a16:colId xmlns:a16="http://schemas.microsoft.com/office/drawing/2014/main" val="2542698767"/>
                    </a:ext>
                  </a:extLst>
                </a:gridCol>
                <a:gridCol w="1097687">
                  <a:extLst>
                    <a:ext uri="{9D8B030D-6E8A-4147-A177-3AD203B41FA5}">
                      <a16:colId xmlns:a16="http://schemas.microsoft.com/office/drawing/2014/main" val="1226589207"/>
                    </a:ext>
                  </a:extLst>
                </a:gridCol>
                <a:gridCol w="1565184">
                  <a:extLst>
                    <a:ext uri="{9D8B030D-6E8A-4147-A177-3AD203B41FA5}">
                      <a16:colId xmlns:a16="http://schemas.microsoft.com/office/drawing/2014/main" val="2724537214"/>
                    </a:ext>
                  </a:extLst>
                </a:gridCol>
              </a:tblGrid>
              <a:tr h="6046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인터페이스 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음성 조회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인터페이스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UI-004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29036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8D5B85A-020A-4970-ACFC-A3DFE4FAE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674535"/>
              </p:ext>
            </p:extLst>
          </p:nvPr>
        </p:nvGraphicFramePr>
        <p:xfrm>
          <a:off x="6359805" y="2486232"/>
          <a:ext cx="5508246" cy="3776571"/>
        </p:xfrm>
        <a:graphic>
          <a:graphicData uri="http://schemas.openxmlformats.org/drawingml/2006/table">
            <a:tbl>
              <a:tblPr/>
              <a:tblGrid>
                <a:gridCol w="2754123">
                  <a:extLst>
                    <a:ext uri="{9D8B030D-6E8A-4147-A177-3AD203B41FA5}">
                      <a16:colId xmlns:a16="http://schemas.microsoft.com/office/drawing/2014/main" val="1215814415"/>
                    </a:ext>
                  </a:extLst>
                </a:gridCol>
                <a:gridCol w="2754123">
                  <a:extLst>
                    <a:ext uri="{9D8B030D-6E8A-4147-A177-3AD203B41FA5}">
                      <a16:colId xmlns:a16="http://schemas.microsoft.com/office/drawing/2014/main" val="3238138151"/>
                    </a:ext>
                  </a:extLst>
                </a:gridCol>
              </a:tblGrid>
              <a:tr h="41961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인터페이스 입출력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222685"/>
                  </a:ext>
                </a:extLst>
              </a:tr>
              <a:tr h="41961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입력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의약품 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37485"/>
                  </a:ext>
                </a:extLst>
              </a:tr>
              <a:tr h="419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의약품 바코드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126881"/>
                  </a:ext>
                </a:extLst>
              </a:tr>
              <a:tr h="419619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출력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의약품 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002620"/>
                  </a:ext>
                </a:extLst>
              </a:tr>
              <a:tr h="419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의약품 유형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847827"/>
                  </a:ext>
                </a:extLst>
              </a:tr>
              <a:tr h="419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급여 여부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194500"/>
                  </a:ext>
                </a:extLst>
              </a:tr>
              <a:tr h="419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과세 여부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703666"/>
                  </a:ext>
                </a:extLst>
              </a:tr>
              <a:tr h="419619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등록 일자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432522"/>
                  </a:ext>
                </a:extLst>
              </a:tr>
              <a:tr h="419619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음성 정보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36128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2297B872-DCE7-461C-9008-7A88F8B945F9}"/>
              </a:ext>
            </a:extLst>
          </p:cNvPr>
          <p:cNvSpPr/>
          <p:nvPr/>
        </p:nvSpPr>
        <p:spPr>
          <a:xfrm>
            <a:off x="1894118" y="5423565"/>
            <a:ext cx="2598788" cy="4834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사용자 인터페이스 화면</a:t>
            </a:r>
            <a:endParaRPr lang="ko-KR" altLang="en-US" sz="1400" kern="0" spc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3073" name="_x215683984" descr="EMB000030fc30ca">
            <a:extLst>
              <a:ext uri="{FF2B5EF4-FFF2-40B4-BE49-F238E27FC236}">
                <a16:creationId xmlns:a16="http://schemas.microsoft.com/office/drawing/2014/main" id="{319F6898-251D-42BD-8C14-2E8DEF790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85" y="1691513"/>
            <a:ext cx="5938146" cy="367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D121F5-9565-4B09-BF63-F0D246AEF3BE}"/>
              </a:ext>
            </a:extLst>
          </p:cNvPr>
          <p:cNvSpPr txBox="1"/>
          <p:nvPr/>
        </p:nvSpPr>
        <p:spPr>
          <a:xfrm>
            <a:off x="405372" y="176126"/>
            <a:ext cx="2478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4. </a:t>
            </a:r>
            <a:r>
              <a:rPr lang="ko-KR" altLang="en-US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인터페이스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DE3202-0C11-4E7D-89A2-59B7921E5591}"/>
              </a:ext>
            </a:extLst>
          </p:cNvPr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547D5-7050-4C42-80AD-38801E76BC86}"/>
              </a:ext>
            </a:extLst>
          </p:cNvPr>
          <p:cNvSpPr txBox="1"/>
          <p:nvPr/>
        </p:nvSpPr>
        <p:spPr>
          <a:xfrm>
            <a:off x="405372" y="659527"/>
            <a:ext cx="343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4.1.1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음성 조회 유저 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1159617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CB754C9-68FB-4C2E-AC3B-222227BA7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696978"/>
              </p:ext>
            </p:extLst>
          </p:nvPr>
        </p:nvGraphicFramePr>
        <p:xfrm>
          <a:off x="6359806" y="1691513"/>
          <a:ext cx="5508245" cy="604613"/>
        </p:xfrm>
        <a:graphic>
          <a:graphicData uri="http://schemas.openxmlformats.org/drawingml/2006/table">
            <a:tbl>
              <a:tblPr/>
              <a:tblGrid>
                <a:gridCol w="1197758">
                  <a:extLst>
                    <a:ext uri="{9D8B030D-6E8A-4147-A177-3AD203B41FA5}">
                      <a16:colId xmlns:a16="http://schemas.microsoft.com/office/drawing/2014/main" val="2358276203"/>
                    </a:ext>
                  </a:extLst>
                </a:gridCol>
                <a:gridCol w="1647616">
                  <a:extLst>
                    <a:ext uri="{9D8B030D-6E8A-4147-A177-3AD203B41FA5}">
                      <a16:colId xmlns:a16="http://schemas.microsoft.com/office/drawing/2014/main" val="2542698767"/>
                    </a:ext>
                  </a:extLst>
                </a:gridCol>
                <a:gridCol w="1097687">
                  <a:extLst>
                    <a:ext uri="{9D8B030D-6E8A-4147-A177-3AD203B41FA5}">
                      <a16:colId xmlns:a16="http://schemas.microsoft.com/office/drawing/2014/main" val="1226589207"/>
                    </a:ext>
                  </a:extLst>
                </a:gridCol>
                <a:gridCol w="1565184">
                  <a:extLst>
                    <a:ext uri="{9D8B030D-6E8A-4147-A177-3AD203B41FA5}">
                      <a16:colId xmlns:a16="http://schemas.microsoft.com/office/drawing/2014/main" val="2724537214"/>
                    </a:ext>
                  </a:extLst>
                </a:gridCol>
              </a:tblGrid>
              <a:tr h="6046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인터페이스 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음성안내 이력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인터페이스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UI-005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29036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8D5B85A-020A-4970-ACFC-A3DFE4FAE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60724"/>
              </p:ext>
            </p:extLst>
          </p:nvPr>
        </p:nvGraphicFramePr>
        <p:xfrm>
          <a:off x="6359805" y="2486232"/>
          <a:ext cx="5508246" cy="1258857"/>
        </p:xfrm>
        <a:graphic>
          <a:graphicData uri="http://schemas.openxmlformats.org/drawingml/2006/table">
            <a:tbl>
              <a:tblPr/>
              <a:tblGrid>
                <a:gridCol w="2754123">
                  <a:extLst>
                    <a:ext uri="{9D8B030D-6E8A-4147-A177-3AD203B41FA5}">
                      <a16:colId xmlns:a16="http://schemas.microsoft.com/office/drawing/2014/main" val="1215814415"/>
                    </a:ext>
                  </a:extLst>
                </a:gridCol>
                <a:gridCol w="2754123">
                  <a:extLst>
                    <a:ext uri="{9D8B030D-6E8A-4147-A177-3AD203B41FA5}">
                      <a16:colId xmlns:a16="http://schemas.microsoft.com/office/drawing/2014/main" val="3238138151"/>
                    </a:ext>
                  </a:extLst>
                </a:gridCol>
              </a:tblGrid>
              <a:tr h="41961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인터페이스 입출력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222685"/>
                  </a:ext>
                </a:extLst>
              </a:tr>
              <a:tr h="4196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입력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조회 기간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37485"/>
                  </a:ext>
                </a:extLst>
              </a:tr>
              <a:tr h="4196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출력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음성안내 로그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002620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2297B872-DCE7-461C-9008-7A88F8B945F9}"/>
              </a:ext>
            </a:extLst>
          </p:cNvPr>
          <p:cNvSpPr/>
          <p:nvPr/>
        </p:nvSpPr>
        <p:spPr>
          <a:xfrm>
            <a:off x="1894118" y="5423565"/>
            <a:ext cx="2598788" cy="4834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사용자 인터페이스 화면</a:t>
            </a:r>
            <a:endParaRPr lang="ko-KR" altLang="en-US" sz="1400" kern="0" spc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4097" name="_x215684304" descr="EMB000030fc30ce">
            <a:extLst>
              <a:ext uri="{FF2B5EF4-FFF2-40B4-BE49-F238E27FC236}">
                <a16:creationId xmlns:a16="http://schemas.microsoft.com/office/drawing/2014/main" id="{FD4E04BA-DAF7-4B62-91F4-97BC147AE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85" y="1691513"/>
            <a:ext cx="5939028" cy="373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59F818-8135-4540-89AE-2B792373CC68}"/>
              </a:ext>
            </a:extLst>
          </p:cNvPr>
          <p:cNvSpPr txBox="1"/>
          <p:nvPr/>
        </p:nvSpPr>
        <p:spPr>
          <a:xfrm>
            <a:off x="405372" y="176126"/>
            <a:ext cx="2478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4. </a:t>
            </a:r>
            <a:r>
              <a:rPr lang="ko-KR" altLang="en-US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인터페이스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81FF17-7DA2-47DE-9DE5-B19756B4A0C6}"/>
              </a:ext>
            </a:extLst>
          </p:cNvPr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326CA7-33E2-482E-A4D9-FEA78CD0BFC3}"/>
              </a:ext>
            </a:extLst>
          </p:cNvPr>
          <p:cNvSpPr txBox="1"/>
          <p:nvPr/>
        </p:nvSpPr>
        <p:spPr>
          <a:xfrm>
            <a:off x="405372" y="659527"/>
            <a:ext cx="38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4.1.1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음성안내 이력 유저 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4072922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859F818-8135-4540-89AE-2B792373CC68}"/>
              </a:ext>
            </a:extLst>
          </p:cNvPr>
          <p:cNvSpPr txBox="1"/>
          <p:nvPr/>
        </p:nvSpPr>
        <p:spPr>
          <a:xfrm>
            <a:off x="405372" y="176126"/>
            <a:ext cx="2478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4. </a:t>
            </a:r>
            <a:r>
              <a:rPr lang="ko-KR" altLang="en-US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인터페이스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81FF17-7DA2-47DE-9DE5-B19756B4A0C6}"/>
              </a:ext>
            </a:extLst>
          </p:cNvPr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326CA7-33E2-482E-A4D9-FEA78CD0BFC3}"/>
              </a:ext>
            </a:extLst>
          </p:cNvPr>
          <p:cNvSpPr txBox="1"/>
          <p:nvPr/>
        </p:nvSpPr>
        <p:spPr>
          <a:xfrm>
            <a:off x="405372" y="659527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4.2.1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인터페이스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F17477-F21A-4F73-A74D-A21DDD5B7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81" b="24133"/>
          <a:stretch/>
        </p:blipFill>
        <p:spPr>
          <a:xfrm>
            <a:off x="405372" y="1244302"/>
            <a:ext cx="11406947" cy="248212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88E4CE6-445C-42E1-BE9C-746D1C429C37}"/>
              </a:ext>
            </a:extLst>
          </p:cNvPr>
          <p:cNvCxnSpPr/>
          <p:nvPr/>
        </p:nvCxnSpPr>
        <p:spPr>
          <a:xfrm flipV="1">
            <a:off x="5692877" y="2133600"/>
            <a:ext cx="1651820" cy="806245"/>
          </a:xfrm>
          <a:prstGeom prst="straightConnector1">
            <a:avLst/>
          </a:prstGeom>
          <a:ln w="444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07DAF61-3BF1-4FE9-9B3A-D2FDFC9F8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765774"/>
              </p:ext>
            </p:extLst>
          </p:nvPr>
        </p:nvGraphicFramePr>
        <p:xfrm>
          <a:off x="392526" y="4615724"/>
          <a:ext cx="11406947" cy="180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221">
                  <a:extLst>
                    <a:ext uri="{9D8B030D-6E8A-4147-A177-3AD203B41FA5}">
                      <a16:colId xmlns:a16="http://schemas.microsoft.com/office/drawing/2014/main" val="3798413991"/>
                    </a:ext>
                  </a:extLst>
                </a:gridCol>
                <a:gridCol w="1425221">
                  <a:extLst>
                    <a:ext uri="{9D8B030D-6E8A-4147-A177-3AD203B41FA5}">
                      <a16:colId xmlns:a16="http://schemas.microsoft.com/office/drawing/2014/main" val="242306034"/>
                    </a:ext>
                  </a:extLst>
                </a:gridCol>
                <a:gridCol w="1430390">
                  <a:extLst>
                    <a:ext uri="{9D8B030D-6E8A-4147-A177-3AD203B41FA5}">
                      <a16:colId xmlns:a16="http://schemas.microsoft.com/office/drawing/2014/main" val="3955459896"/>
                    </a:ext>
                  </a:extLst>
                </a:gridCol>
                <a:gridCol w="1430390">
                  <a:extLst>
                    <a:ext uri="{9D8B030D-6E8A-4147-A177-3AD203B41FA5}">
                      <a16:colId xmlns:a16="http://schemas.microsoft.com/office/drawing/2014/main" val="3700784536"/>
                    </a:ext>
                  </a:extLst>
                </a:gridCol>
                <a:gridCol w="5695725">
                  <a:extLst>
                    <a:ext uri="{9D8B030D-6E8A-4147-A177-3AD203B41FA5}">
                      <a16:colId xmlns:a16="http://schemas.microsoft.com/office/drawing/2014/main" val="4217248951"/>
                    </a:ext>
                  </a:extLst>
                </a:gridCol>
              </a:tblGrid>
              <a:tr h="31528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Send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Receive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412025"/>
                  </a:ext>
                </a:extLst>
              </a:tr>
              <a:tr h="534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Class name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Class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800687"/>
                  </a:ext>
                </a:extLst>
              </a:tr>
              <a:tr h="9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Enter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입고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Medicine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의약품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‘</a:t>
                      </a:r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입고 등록</a:t>
                      </a:r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‘ </a:t>
                      </a:r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시에 의약품의 정보를 확인하고 해당 약품의 유무를 확인한다</a:t>
                      </a:r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.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431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431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859F818-8135-4540-89AE-2B792373CC68}"/>
              </a:ext>
            </a:extLst>
          </p:cNvPr>
          <p:cNvSpPr txBox="1"/>
          <p:nvPr/>
        </p:nvSpPr>
        <p:spPr>
          <a:xfrm>
            <a:off x="405372" y="176126"/>
            <a:ext cx="2478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4. </a:t>
            </a:r>
            <a:r>
              <a:rPr lang="ko-KR" altLang="en-US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인터페이스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81FF17-7DA2-47DE-9DE5-B19756B4A0C6}"/>
              </a:ext>
            </a:extLst>
          </p:cNvPr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326CA7-33E2-482E-A4D9-FEA78CD0BFC3}"/>
              </a:ext>
            </a:extLst>
          </p:cNvPr>
          <p:cNvSpPr txBox="1"/>
          <p:nvPr/>
        </p:nvSpPr>
        <p:spPr>
          <a:xfrm>
            <a:off x="405372" y="659527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4.2.1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인터페이스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266A03-EE85-40A5-8F82-5CBAB28409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372" b="20148"/>
          <a:stretch/>
        </p:blipFill>
        <p:spPr>
          <a:xfrm>
            <a:off x="189061" y="1244302"/>
            <a:ext cx="11550655" cy="277709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C72FA19-F000-4C40-B281-4280E1D4082C}"/>
              </a:ext>
            </a:extLst>
          </p:cNvPr>
          <p:cNvCxnSpPr>
            <a:cxnSpLocks/>
          </p:cNvCxnSpPr>
          <p:nvPr/>
        </p:nvCxnSpPr>
        <p:spPr>
          <a:xfrm flipV="1">
            <a:off x="5193792" y="2084833"/>
            <a:ext cx="2047273" cy="1103375"/>
          </a:xfrm>
          <a:prstGeom prst="straightConnector1">
            <a:avLst/>
          </a:prstGeom>
          <a:ln w="444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12B5565-D3DA-4A23-A2D7-9902AAD6F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826442"/>
              </p:ext>
            </p:extLst>
          </p:nvPr>
        </p:nvGraphicFramePr>
        <p:xfrm>
          <a:off x="392526" y="4615724"/>
          <a:ext cx="11406947" cy="180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221">
                  <a:extLst>
                    <a:ext uri="{9D8B030D-6E8A-4147-A177-3AD203B41FA5}">
                      <a16:colId xmlns:a16="http://schemas.microsoft.com/office/drawing/2014/main" val="3798413991"/>
                    </a:ext>
                  </a:extLst>
                </a:gridCol>
                <a:gridCol w="1425221">
                  <a:extLst>
                    <a:ext uri="{9D8B030D-6E8A-4147-A177-3AD203B41FA5}">
                      <a16:colId xmlns:a16="http://schemas.microsoft.com/office/drawing/2014/main" val="242306034"/>
                    </a:ext>
                  </a:extLst>
                </a:gridCol>
                <a:gridCol w="1430390">
                  <a:extLst>
                    <a:ext uri="{9D8B030D-6E8A-4147-A177-3AD203B41FA5}">
                      <a16:colId xmlns:a16="http://schemas.microsoft.com/office/drawing/2014/main" val="3955459896"/>
                    </a:ext>
                  </a:extLst>
                </a:gridCol>
                <a:gridCol w="1430390">
                  <a:extLst>
                    <a:ext uri="{9D8B030D-6E8A-4147-A177-3AD203B41FA5}">
                      <a16:colId xmlns:a16="http://schemas.microsoft.com/office/drawing/2014/main" val="3700784536"/>
                    </a:ext>
                  </a:extLst>
                </a:gridCol>
                <a:gridCol w="5695725">
                  <a:extLst>
                    <a:ext uri="{9D8B030D-6E8A-4147-A177-3AD203B41FA5}">
                      <a16:colId xmlns:a16="http://schemas.microsoft.com/office/drawing/2014/main" val="4217248951"/>
                    </a:ext>
                  </a:extLst>
                </a:gridCol>
              </a:tblGrid>
              <a:tr h="31528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Send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Receive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412025"/>
                  </a:ext>
                </a:extLst>
              </a:tr>
              <a:tr h="534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Class name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Class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800687"/>
                  </a:ext>
                </a:extLst>
              </a:tr>
              <a:tr h="9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Stock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재고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Enter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입고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‘</a:t>
                      </a:r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재고 조회</a:t>
                      </a:r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’, ‘</a:t>
                      </a:r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재고 수정</a:t>
                      </a:r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’</a:t>
                      </a:r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을 할 때</a:t>
                      </a:r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</a:t>
                      </a:r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해당 약품이 입고된 정보가 있는 지 유무를 확인한다</a:t>
                      </a:r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.</a:t>
                      </a:r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431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111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859F818-8135-4540-89AE-2B792373CC68}"/>
              </a:ext>
            </a:extLst>
          </p:cNvPr>
          <p:cNvSpPr txBox="1"/>
          <p:nvPr/>
        </p:nvSpPr>
        <p:spPr>
          <a:xfrm>
            <a:off x="405372" y="176126"/>
            <a:ext cx="2478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4. </a:t>
            </a:r>
            <a:r>
              <a:rPr lang="ko-KR" altLang="en-US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인터페이스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81FF17-7DA2-47DE-9DE5-B19756B4A0C6}"/>
              </a:ext>
            </a:extLst>
          </p:cNvPr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326CA7-33E2-482E-A4D9-FEA78CD0BFC3}"/>
              </a:ext>
            </a:extLst>
          </p:cNvPr>
          <p:cNvSpPr txBox="1"/>
          <p:nvPr/>
        </p:nvSpPr>
        <p:spPr>
          <a:xfrm>
            <a:off x="405372" y="659527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4.2.1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인터페이스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3CA51F-FA76-4DDD-A59B-F71DF6CD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423" b="21613"/>
          <a:stretch/>
        </p:blipFill>
        <p:spPr>
          <a:xfrm>
            <a:off x="272085" y="1244302"/>
            <a:ext cx="11733102" cy="261977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138CC93-5419-4174-A837-6C207D843ED2}"/>
              </a:ext>
            </a:extLst>
          </p:cNvPr>
          <p:cNvCxnSpPr>
            <a:cxnSpLocks/>
          </p:cNvCxnSpPr>
          <p:nvPr/>
        </p:nvCxnSpPr>
        <p:spPr>
          <a:xfrm flipV="1">
            <a:off x="5474208" y="2072641"/>
            <a:ext cx="2011680" cy="993647"/>
          </a:xfrm>
          <a:prstGeom prst="straightConnector1">
            <a:avLst/>
          </a:prstGeom>
          <a:ln w="444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005C366-5623-4D48-9A80-7C9797BFF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611192"/>
              </p:ext>
            </p:extLst>
          </p:nvPr>
        </p:nvGraphicFramePr>
        <p:xfrm>
          <a:off x="392526" y="4615724"/>
          <a:ext cx="11406947" cy="180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221">
                  <a:extLst>
                    <a:ext uri="{9D8B030D-6E8A-4147-A177-3AD203B41FA5}">
                      <a16:colId xmlns:a16="http://schemas.microsoft.com/office/drawing/2014/main" val="3798413991"/>
                    </a:ext>
                  </a:extLst>
                </a:gridCol>
                <a:gridCol w="1425221">
                  <a:extLst>
                    <a:ext uri="{9D8B030D-6E8A-4147-A177-3AD203B41FA5}">
                      <a16:colId xmlns:a16="http://schemas.microsoft.com/office/drawing/2014/main" val="242306034"/>
                    </a:ext>
                  </a:extLst>
                </a:gridCol>
                <a:gridCol w="1430390">
                  <a:extLst>
                    <a:ext uri="{9D8B030D-6E8A-4147-A177-3AD203B41FA5}">
                      <a16:colId xmlns:a16="http://schemas.microsoft.com/office/drawing/2014/main" val="3955459896"/>
                    </a:ext>
                  </a:extLst>
                </a:gridCol>
                <a:gridCol w="1430390">
                  <a:extLst>
                    <a:ext uri="{9D8B030D-6E8A-4147-A177-3AD203B41FA5}">
                      <a16:colId xmlns:a16="http://schemas.microsoft.com/office/drawing/2014/main" val="3700784536"/>
                    </a:ext>
                  </a:extLst>
                </a:gridCol>
                <a:gridCol w="5695725">
                  <a:extLst>
                    <a:ext uri="{9D8B030D-6E8A-4147-A177-3AD203B41FA5}">
                      <a16:colId xmlns:a16="http://schemas.microsoft.com/office/drawing/2014/main" val="4217248951"/>
                    </a:ext>
                  </a:extLst>
                </a:gridCol>
              </a:tblGrid>
              <a:tr h="31528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Send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Receive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412025"/>
                  </a:ext>
                </a:extLst>
              </a:tr>
              <a:tr h="534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Class name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Class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800687"/>
                  </a:ext>
                </a:extLst>
              </a:tr>
              <a:tr h="9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Sales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판매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Stock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재고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‘</a:t>
                      </a:r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판매 등록</a:t>
                      </a:r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’, ‘</a:t>
                      </a:r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판매 취소</a:t>
                      </a:r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’</a:t>
                      </a:r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를 할 때 재고 정보를 수정한다</a:t>
                      </a:r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.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431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193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859F818-8135-4540-89AE-2B792373CC68}"/>
              </a:ext>
            </a:extLst>
          </p:cNvPr>
          <p:cNvSpPr txBox="1"/>
          <p:nvPr/>
        </p:nvSpPr>
        <p:spPr>
          <a:xfrm>
            <a:off x="405372" y="176126"/>
            <a:ext cx="2478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4. </a:t>
            </a:r>
            <a:r>
              <a:rPr lang="ko-KR" altLang="en-US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인터페이스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81FF17-7DA2-47DE-9DE5-B19756B4A0C6}"/>
              </a:ext>
            </a:extLst>
          </p:cNvPr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326CA7-33E2-482E-A4D9-FEA78CD0BFC3}"/>
              </a:ext>
            </a:extLst>
          </p:cNvPr>
          <p:cNvSpPr txBox="1"/>
          <p:nvPr/>
        </p:nvSpPr>
        <p:spPr>
          <a:xfrm>
            <a:off x="405372" y="659527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4.2.1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인터페이스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2BF4D47-6EF2-436A-8BDF-D1F1A4B91B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558" b="20752"/>
          <a:stretch/>
        </p:blipFill>
        <p:spPr>
          <a:xfrm>
            <a:off x="314947" y="1244302"/>
            <a:ext cx="11483763" cy="252145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61F1E54-8160-4E1E-BF5C-B860F6223A46}"/>
              </a:ext>
            </a:extLst>
          </p:cNvPr>
          <p:cNvCxnSpPr>
            <a:cxnSpLocks/>
          </p:cNvCxnSpPr>
          <p:nvPr/>
        </p:nvCxnSpPr>
        <p:spPr>
          <a:xfrm flipV="1">
            <a:off x="5510784" y="2115313"/>
            <a:ext cx="1786128" cy="798575"/>
          </a:xfrm>
          <a:prstGeom prst="straightConnector1">
            <a:avLst/>
          </a:prstGeom>
          <a:ln w="444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50101A6-B46A-4C7F-BF34-903708E25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473526"/>
              </p:ext>
            </p:extLst>
          </p:nvPr>
        </p:nvGraphicFramePr>
        <p:xfrm>
          <a:off x="392526" y="4615724"/>
          <a:ext cx="11406947" cy="180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221">
                  <a:extLst>
                    <a:ext uri="{9D8B030D-6E8A-4147-A177-3AD203B41FA5}">
                      <a16:colId xmlns:a16="http://schemas.microsoft.com/office/drawing/2014/main" val="3798413991"/>
                    </a:ext>
                  </a:extLst>
                </a:gridCol>
                <a:gridCol w="1425221">
                  <a:extLst>
                    <a:ext uri="{9D8B030D-6E8A-4147-A177-3AD203B41FA5}">
                      <a16:colId xmlns:a16="http://schemas.microsoft.com/office/drawing/2014/main" val="242306034"/>
                    </a:ext>
                  </a:extLst>
                </a:gridCol>
                <a:gridCol w="1430390">
                  <a:extLst>
                    <a:ext uri="{9D8B030D-6E8A-4147-A177-3AD203B41FA5}">
                      <a16:colId xmlns:a16="http://schemas.microsoft.com/office/drawing/2014/main" val="3955459896"/>
                    </a:ext>
                  </a:extLst>
                </a:gridCol>
                <a:gridCol w="1430390">
                  <a:extLst>
                    <a:ext uri="{9D8B030D-6E8A-4147-A177-3AD203B41FA5}">
                      <a16:colId xmlns:a16="http://schemas.microsoft.com/office/drawing/2014/main" val="3700784536"/>
                    </a:ext>
                  </a:extLst>
                </a:gridCol>
                <a:gridCol w="5695725">
                  <a:extLst>
                    <a:ext uri="{9D8B030D-6E8A-4147-A177-3AD203B41FA5}">
                      <a16:colId xmlns:a16="http://schemas.microsoft.com/office/drawing/2014/main" val="4217248951"/>
                    </a:ext>
                  </a:extLst>
                </a:gridCol>
              </a:tblGrid>
              <a:tr h="31528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Send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Receive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412025"/>
                  </a:ext>
                </a:extLst>
              </a:tr>
              <a:tr h="534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Class name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Class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800687"/>
                  </a:ext>
                </a:extLst>
              </a:tr>
              <a:tr h="9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Voice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음성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Stock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재고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‘</a:t>
                      </a:r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음성 듣기</a:t>
                      </a:r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’</a:t>
                      </a:r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를 할 때 재고 정보를 확인하고 유효 기간이 지났는지 확인한다</a:t>
                      </a:r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.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431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5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B450B4C-5FE7-41FF-B8E5-85CFFAFC0CCA}"/>
              </a:ext>
            </a:extLst>
          </p:cNvPr>
          <p:cNvSpPr txBox="1"/>
          <p:nvPr/>
        </p:nvSpPr>
        <p:spPr>
          <a:xfrm>
            <a:off x="453745" y="110780"/>
            <a:ext cx="3456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서브시스템 설계</a:t>
            </a:r>
            <a:endParaRPr lang="en-US" altLang="ko-KR" sz="3200" spc="-15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94E264-23B7-4273-BF65-583B43691B86}"/>
              </a:ext>
            </a:extLst>
          </p:cNvPr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2E2FC-7366-4651-A13E-6BE46675DFA1}"/>
              </a:ext>
            </a:extLst>
          </p:cNvPr>
          <p:cNvSpPr txBox="1"/>
          <p:nvPr/>
        </p:nvSpPr>
        <p:spPr>
          <a:xfrm>
            <a:off x="512947" y="693798"/>
            <a:ext cx="2091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1.1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의약품 관리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C5F8C8-BD86-4895-B44B-37C8619D85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098" b="19995"/>
          <a:stretch/>
        </p:blipFill>
        <p:spPr>
          <a:xfrm>
            <a:off x="1186368" y="962433"/>
            <a:ext cx="9532731" cy="3806919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CEADC20-E24E-437C-A8BC-232E78359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955236"/>
              </p:ext>
            </p:extLst>
          </p:nvPr>
        </p:nvGraphicFramePr>
        <p:xfrm>
          <a:off x="1472901" y="4886167"/>
          <a:ext cx="9246198" cy="1572270"/>
        </p:xfrm>
        <a:graphic>
          <a:graphicData uri="http://schemas.openxmlformats.org/drawingml/2006/table">
            <a:tbl>
              <a:tblPr/>
              <a:tblGrid>
                <a:gridCol w="3082066">
                  <a:extLst>
                    <a:ext uri="{9D8B030D-6E8A-4147-A177-3AD203B41FA5}">
                      <a16:colId xmlns:a16="http://schemas.microsoft.com/office/drawing/2014/main" val="2912444444"/>
                    </a:ext>
                  </a:extLst>
                </a:gridCol>
                <a:gridCol w="3082066">
                  <a:extLst>
                    <a:ext uri="{9D8B030D-6E8A-4147-A177-3AD203B41FA5}">
                      <a16:colId xmlns:a16="http://schemas.microsoft.com/office/drawing/2014/main" val="3719683975"/>
                    </a:ext>
                  </a:extLst>
                </a:gridCol>
                <a:gridCol w="3082066">
                  <a:extLst>
                    <a:ext uri="{9D8B030D-6E8A-4147-A177-3AD203B41FA5}">
                      <a16:colId xmlns:a16="http://schemas.microsoft.com/office/drawing/2014/main" val="3669102630"/>
                    </a:ext>
                  </a:extLst>
                </a:gridCol>
              </a:tblGrid>
              <a:tr h="5935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대분류</a:t>
                      </a:r>
                      <a:endParaRPr lang="ko-KR" altLang="en-US" sz="2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소분류</a:t>
                      </a:r>
                      <a:endParaRPr lang="ko-KR" altLang="en-US" sz="2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식별자</a:t>
                      </a:r>
                      <a:endParaRPr lang="ko-KR" altLang="en-US" sz="2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161453"/>
                  </a:ext>
                </a:extLst>
              </a:tr>
              <a:tr h="489340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의약품 관리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의약품 등록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FL-MM-001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732635"/>
                  </a:ext>
                </a:extLst>
              </a:tr>
              <a:tr h="489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의약품 조회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FL-MM-002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705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95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B450B4C-5FE7-41FF-B8E5-85CFFAFC0CCA}"/>
              </a:ext>
            </a:extLst>
          </p:cNvPr>
          <p:cNvSpPr txBox="1"/>
          <p:nvPr/>
        </p:nvSpPr>
        <p:spPr>
          <a:xfrm>
            <a:off x="453745" y="110780"/>
            <a:ext cx="3456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서브시스템 설계</a:t>
            </a:r>
            <a:endParaRPr lang="en-US" altLang="ko-KR" sz="3200" spc="-15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94E264-23B7-4273-BF65-583B43691B86}"/>
              </a:ext>
            </a:extLst>
          </p:cNvPr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2E2FC-7366-4651-A13E-6BE46675DFA1}"/>
              </a:ext>
            </a:extLst>
          </p:cNvPr>
          <p:cNvSpPr txBox="1"/>
          <p:nvPr/>
        </p:nvSpPr>
        <p:spPr>
          <a:xfrm>
            <a:off x="512947" y="693798"/>
            <a:ext cx="2091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1.2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판매 관리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1CCACE-5296-4549-93A6-FB7D8F68A2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912" b="22043"/>
          <a:stretch/>
        </p:blipFill>
        <p:spPr>
          <a:xfrm>
            <a:off x="1390443" y="1171483"/>
            <a:ext cx="9052624" cy="3512349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BAC092B-4259-4501-A6AD-B52356FFF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530907"/>
              </p:ext>
            </p:extLst>
          </p:nvPr>
        </p:nvGraphicFramePr>
        <p:xfrm>
          <a:off x="1390443" y="4813053"/>
          <a:ext cx="8816970" cy="1864678"/>
        </p:xfrm>
        <a:graphic>
          <a:graphicData uri="http://schemas.openxmlformats.org/drawingml/2006/table">
            <a:tbl>
              <a:tblPr/>
              <a:tblGrid>
                <a:gridCol w="2938990">
                  <a:extLst>
                    <a:ext uri="{9D8B030D-6E8A-4147-A177-3AD203B41FA5}">
                      <a16:colId xmlns:a16="http://schemas.microsoft.com/office/drawing/2014/main" val="2007773954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545550147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1030812802"/>
                    </a:ext>
                  </a:extLst>
                </a:gridCol>
              </a:tblGrid>
              <a:tr h="4716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대분류</a:t>
                      </a:r>
                      <a:endParaRPr lang="ko-KR" altLang="en-US" sz="2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소분류</a:t>
                      </a:r>
                      <a:endParaRPr lang="ko-KR" altLang="en-US" sz="2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식별자</a:t>
                      </a:r>
                      <a:endParaRPr lang="ko-KR" altLang="en-US" sz="2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3981"/>
                  </a:ext>
                </a:extLst>
              </a:tr>
              <a:tr h="43749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판매 관리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판매 등록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FL-SM-001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423453"/>
                  </a:ext>
                </a:extLst>
              </a:tr>
              <a:tr h="4374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판매 삭제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FL-SM-002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028347"/>
                  </a:ext>
                </a:extLst>
              </a:tr>
              <a:tr h="4374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판매 내역 조회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FL-SM-003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032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82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B450B4C-5FE7-41FF-B8E5-85CFFAFC0CCA}"/>
              </a:ext>
            </a:extLst>
          </p:cNvPr>
          <p:cNvSpPr txBox="1"/>
          <p:nvPr/>
        </p:nvSpPr>
        <p:spPr>
          <a:xfrm>
            <a:off x="453745" y="110780"/>
            <a:ext cx="3456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서브시스템 설계</a:t>
            </a:r>
            <a:endParaRPr lang="en-US" altLang="ko-KR" sz="3200" spc="-15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94E264-23B7-4273-BF65-583B43691B86}"/>
              </a:ext>
            </a:extLst>
          </p:cNvPr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2E2FC-7366-4651-A13E-6BE46675DFA1}"/>
              </a:ext>
            </a:extLst>
          </p:cNvPr>
          <p:cNvSpPr txBox="1"/>
          <p:nvPr/>
        </p:nvSpPr>
        <p:spPr>
          <a:xfrm>
            <a:off x="512947" y="693798"/>
            <a:ext cx="2091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1.3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입고 관리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0CB880-38FF-46CE-8ABD-93284EF7E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48" b="22021"/>
          <a:stretch/>
        </p:blipFill>
        <p:spPr>
          <a:xfrm>
            <a:off x="1440501" y="1093908"/>
            <a:ext cx="8861300" cy="3838577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3B28911-D6C5-4AFD-9E8D-6E71A0B26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964520"/>
              </p:ext>
            </p:extLst>
          </p:nvPr>
        </p:nvGraphicFramePr>
        <p:xfrm>
          <a:off x="1625600" y="5062486"/>
          <a:ext cx="8514081" cy="1616022"/>
        </p:xfrm>
        <a:graphic>
          <a:graphicData uri="http://schemas.openxmlformats.org/drawingml/2006/table">
            <a:tbl>
              <a:tblPr/>
              <a:tblGrid>
                <a:gridCol w="2838027">
                  <a:extLst>
                    <a:ext uri="{9D8B030D-6E8A-4147-A177-3AD203B41FA5}">
                      <a16:colId xmlns:a16="http://schemas.microsoft.com/office/drawing/2014/main" val="1910820234"/>
                    </a:ext>
                  </a:extLst>
                </a:gridCol>
                <a:gridCol w="2838027">
                  <a:extLst>
                    <a:ext uri="{9D8B030D-6E8A-4147-A177-3AD203B41FA5}">
                      <a16:colId xmlns:a16="http://schemas.microsoft.com/office/drawing/2014/main" val="2404604073"/>
                    </a:ext>
                  </a:extLst>
                </a:gridCol>
                <a:gridCol w="2838027">
                  <a:extLst>
                    <a:ext uri="{9D8B030D-6E8A-4147-A177-3AD203B41FA5}">
                      <a16:colId xmlns:a16="http://schemas.microsoft.com/office/drawing/2014/main" val="2803727838"/>
                    </a:ext>
                  </a:extLst>
                </a:gridCol>
              </a:tblGrid>
              <a:tr h="5660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대분류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소분류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식별자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430430"/>
                  </a:ext>
                </a:extLst>
              </a:tr>
              <a:tr h="52499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입고 관리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입고 등록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FL-STM-001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067891"/>
                  </a:ext>
                </a:extLst>
              </a:tr>
              <a:tr h="5249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입고 조회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Fl-STM-002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583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67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B450B4C-5FE7-41FF-B8E5-85CFFAFC0CCA}"/>
              </a:ext>
            </a:extLst>
          </p:cNvPr>
          <p:cNvSpPr txBox="1"/>
          <p:nvPr/>
        </p:nvSpPr>
        <p:spPr>
          <a:xfrm>
            <a:off x="453745" y="110780"/>
            <a:ext cx="3456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서브시스템 설계</a:t>
            </a:r>
            <a:endParaRPr lang="en-US" altLang="ko-KR" sz="3200" spc="-15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94E264-23B7-4273-BF65-583B43691B86}"/>
              </a:ext>
            </a:extLst>
          </p:cNvPr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2E2FC-7366-4651-A13E-6BE46675DFA1}"/>
              </a:ext>
            </a:extLst>
          </p:cNvPr>
          <p:cNvSpPr txBox="1"/>
          <p:nvPr/>
        </p:nvSpPr>
        <p:spPr>
          <a:xfrm>
            <a:off x="512947" y="693798"/>
            <a:ext cx="2091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1.4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재고 관리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2BD916E-C584-4AA4-B5E4-99BEF9668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71249"/>
              </p:ext>
            </p:extLst>
          </p:nvPr>
        </p:nvGraphicFramePr>
        <p:xfrm>
          <a:off x="2059045" y="4883182"/>
          <a:ext cx="7841472" cy="1648643"/>
        </p:xfrm>
        <a:graphic>
          <a:graphicData uri="http://schemas.openxmlformats.org/drawingml/2006/table">
            <a:tbl>
              <a:tblPr/>
              <a:tblGrid>
                <a:gridCol w="2626983">
                  <a:extLst>
                    <a:ext uri="{9D8B030D-6E8A-4147-A177-3AD203B41FA5}">
                      <a16:colId xmlns:a16="http://schemas.microsoft.com/office/drawing/2014/main" val="3390407429"/>
                    </a:ext>
                  </a:extLst>
                </a:gridCol>
                <a:gridCol w="2626983">
                  <a:extLst>
                    <a:ext uri="{9D8B030D-6E8A-4147-A177-3AD203B41FA5}">
                      <a16:colId xmlns:a16="http://schemas.microsoft.com/office/drawing/2014/main" val="2608881402"/>
                    </a:ext>
                  </a:extLst>
                </a:gridCol>
                <a:gridCol w="2587506">
                  <a:extLst>
                    <a:ext uri="{9D8B030D-6E8A-4147-A177-3AD203B41FA5}">
                      <a16:colId xmlns:a16="http://schemas.microsoft.com/office/drawing/2014/main" val="1518675308"/>
                    </a:ext>
                  </a:extLst>
                </a:gridCol>
              </a:tblGrid>
              <a:tr h="5012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대분류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소분류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식별자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31649"/>
                  </a:ext>
                </a:extLst>
              </a:tr>
              <a:tr h="57370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재고 관리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재고 조회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FL-STM-001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432512"/>
                  </a:ext>
                </a:extLst>
              </a:tr>
              <a:tr h="5737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재고 수정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FL-STM-002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548953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036861A9-BFB2-433F-9D96-824EB27F50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0" r="20885" b="21314"/>
          <a:stretch/>
        </p:blipFill>
        <p:spPr>
          <a:xfrm>
            <a:off x="1837438" y="1258650"/>
            <a:ext cx="8223022" cy="352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B450B4C-5FE7-41FF-B8E5-85CFFAFC0CCA}"/>
              </a:ext>
            </a:extLst>
          </p:cNvPr>
          <p:cNvSpPr txBox="1"/>
          <p:nvPr/>
        </p:nvSpPr>
        <p:spPr>
          <a:xfrm>
            <a:off x="453745" y="110780"/>
            <a:ext cx="3456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서브시스템 설계</a:t>
            </a:r>
            <a:endParaRPr lang="en-US" altLang="ko-KR" sz="3200" spc="-15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94E264-23B7-4273-BF65-583B43691B86}"/>
              </a:ext>
            </a:extLst>
          </p:cNvPr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2E2FC-7366-4651-A13E-6BE46675DFA1}"/>
              </a:ext>
            </a:extLst>
          </p:cNvPr>
          <p:cNvSpPr txBox="1"/>
          <p:nvPr/>
        </p:nvSpPr>
        <p:spPr>
          <a:xfrm>
            <a:off x="512947" y="693798"/>
            <a:ext cx="246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1.4 </a:t>
            </a:r>
            <a:r>
              <a:rPr lang="ko-KR" altLang="en-US" sz="2000" dirty="0"/>
              <a:t>음성 정보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관리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989BAFA-51D0-4409-91C4-A316B677C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61992"/>
              </p:ext>
            </p:extLst>
          </p:nvPr>
        </p:nvGraphicFramePr>
        <p:xfrm>
          <a:off x="2903336" y="4261029"/>
          <a:ext cx="6385326" cy="2445449"/>
        </p:xfrm>
        <a:graphic>
          <a:graphicData uri="http://schemas.openxmlformats.org/drawingml/2006/table">
            <a:tbl>
              <a:tblPr/>
              <a:tblGrid>
                <a:gridCol w="2128442">
                  <a:extLst>
                    <a:ext uri="{9D8B030D-6E8A-4147-A177-3AD203B41FA5}">
                      <a16:colId xmlns:a16="http://schemas.microsoft.com/office/drawing/2014/main" val="4218393066"/>
                    </a:ext>
                  </a:extLst>
                </a:gridCol>
                <a:gridCol w="2191017">
                  <a:extLst>
                    <a:ext uri="{9D8B030D-6E8A-4147-A177-3AD203B41FA5}">
                      <a16:colId xmlns:a16="http://schemas.microsoft.com/office/drawing/2014/main" val="3696272969"/>
                    </a:ext>
                  </a:extLst>
                </a:gridCol>
                <a:gridCol w="2065867">
                  <a:extLst>
                    <a:ext uri="{9D8B030D-6E8A-4147-A177-3AD203B41FA5}">
                      <a16:colId xmlns:a16="http://schemas.microsoft.com/office/drawing/2014/main" val="124954597"/>
                    </a:ext>
                  </a:extLst>
                </a:gridCol>
              </a:tblGrid>
              <a:tr h="3237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대분류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소분류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식별자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674961"/>
                  </a:ext>
                </a:extLst>
              </a:tr>
              <a:tr h="300253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음성정보관리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음성 등록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FL-SDM-001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012628"/>
                  </a:ext>
                </a:extLst>
              </a:tr>
              <a:tr h="3002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음성 조회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FL-SDM-002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71929"/>
                  </a:ext>
                </a:extLst>
              </a:tr>
              <a:tr h="3002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음성 듣기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FL-SDM-003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182961"/>
                  </a:ext>
                </a:extLst>
              </a:tr>
              <a:tr h="3002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음성 수정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FL-SDM-004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016464"/>
                  </a:ext>
                </a:extLst>
              </a:tr>
              <a:tr h="3002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음성 삭제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FL-SDM-005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821155"/>
                  </a:ext>
                </a:extLst>
              </a:tr>
              <a:tr h="3002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음성안내 이력 조회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FL-SDM-006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62086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C5DB81EE-F3E0-4447-BA9E-5C71A877EC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1" r="20103" b="18702"/>
          <a:stretch/>
        </p:blipFill>
        <p:spPr>
          <a:xfrm>
            <a:off x="1970243" y="984707"/>
            <a:ext cx="8251513" cy="327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3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7B5869F-B8E9-4570-91D2-9F80BEF4CE4D}"/>
              </a:ext>
            </a:extLst>
          </p:cNvPr>
          <p:cNvSpPr txBox="1"/>
          <p:nvPr/>
        </p:nvSpPr>
        <p:spPr>
          <a:xfrm>
            <a:off x="453746" y="341025"/>
            <a:ext cx="2582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</a:t>
            </a:r>
            <a:r>
              <a:rPr lang="ko-KR" altLang="en-US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클래스 설계</a:t>
            </a:r>
            <a:endParaRPr lang="en-US" altLang="ko-KR" sz="3200" spc="-15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25E5B4-DE2D-4E8C-A6E3-A71F63F8490E}"/>
              </a:ext>
            </a:extLst>
          </p:cNvPr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D41CE875-90EC-4A73-ABD0-3722FB16B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12420"/>
              </p:ext>
            </p:extLst>
          </p:nvPr>
        </p:nvGraphicFramePr>
        <p:xfrm>
          <a:off x="4270248" y="1176273"/>
          <a:ext cx="6146982" cy="1036702"/>
        </p:xfrm>
        <a:graphic>
          <a:graphicData uri="http://schemas.openxmlformats.org/drawingml/2006/table">
            <a:tbl>
              <a:tblPr/>
              <a:tblGrid>
                <a:gridCol w="1125493">
                  <a:extLst>
                    <a:ext uri="{9D8B030D-6E8A-4147-A177-3AD203B41FA5}">
                      <a16:colId xmlns:a16="http://schemas.microsoft.com/office/drawing/2014/main" val="998182927"/>
                    </a:ext>
                  </a:extLst>
                </a:gridCol>
                <a:gridCol w="5021489">
                  <a:extLst>
                    <a:ext uri="{9D8B030D-6E8A-4147-A177-3AD203B41FA5}">
                      <a16:colId xmlns:a16="http://schemas.microsoft.com/office/drawing/2014/main" val="13049298"/>
                    </a:ext>
                  </a:extLst>
                </a:gridCol>
              </a:tblGrid>
              <a:tr h="5183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Class Name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&lt;JSP&gt;Medicine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300085"/>
                  </a:ext>
                </a:extLst>
              </a:tr>
              <a:tr h="5183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Description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의약품 정보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인터페이스 화면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19864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1456F525-1B3E-43D9-B551-A1D778A13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528860"/>
              </p:ext>
            </p:extLst>
          </p:nvPr>
        </p:nvGraphicFramePr>
        <p:xfrm>
          <a:off x="4270246" y="3354829"/>
          <a:ext cx="6146981" cy="918892"/>
        </p:xfrm>
        <a:graphic>
          <a:graphicData uri="http://schemas.openxmlformats.org/drawingml/2006/table">
            <a:tbl>
              <a:tblPr/>
              <a:tblGrid>
                <a:gridCol w="1125490">
                  <a:extLst>
                    <a:ext uri="{9D8B030D-6E8A-4147-A177-3AD203B41FA5}">
                      <a16:colId xmlns:a16="http://schemas.microsoft.com/office/drawing/2014/main" val="3590653453"/>
                    </a:ext>
                  </a:extLst>
                </a:gridCol>
                <a:gridCol w="5021491">
                  <a:extLst>
                    <a:ext uri="{9D8B030D-6E8A-4147-A177-3AD203B41FA5}">
                      <a16:colId xmlns:a16="http://schemas.microsoft.com/office/drawing/2014/main" val="3960827932"/>
                    </a:ext>
                  </a:extLst>
                </a:gridCol>
              </a:tblGrid>
              <a:tr h="45944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Class Name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&lt;JSP&gt;Enter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985627"/>
                  </a:ext>
                </a:extLst>
              </a:tr>
              <a:tr h="45944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Description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입고 정보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인터페이스 화면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150707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DC27694E-F20C-47E0-86A8-9B51BEB68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256624"/>
              </p:ext>
            </p:extLst>
          </p:nvPr>
        </p:nvGraphicFramePr>
        <p:xfrm>
          <a:off x="4270246" y="4380994"/>
          <a:ext cx="6146980" cy="918892"/>
        </p:xfrm>
        <a:graphic>
          <a:graphicData uri="http://schemas.openxmlformats.org/drawingml/2006/table">
            <a:tbl>
              <a:tblPr/>
              <a:tblGrid>
                <a:gridCol w="1125490">
                  <a:extLst>
                    <a:ext uri="{9D8B030D-6E8A-4147-A177-3AD203B41FA5}">
                      <a16:colId xmlns:a16="http://schemas.microsoft.com/office/drawing/2014/main" val="454386438"/>
                    </a:ext>
                  </a:extLst>
                </a:gridCol>
                <a:gridCol w="5021490">
                  <a:extLst>
                    <a:ext uri="{9D8B030D-6E8A-4147-A177-3AD203B41FA5}">
                      <a16:colId xmlns:a16="http://schemas.microsoft.com/office/drawing/2014/main" val="665538724"/>
                    </a:ext>
                  </a:extLst>
                </a:gridCol>
              </a:tblGrid>
              <a:tr h="45944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Class Name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&lt;JSP&gt;Stock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993796"/>
                  </a:ext>
                </a:extLst>
              </a:tr>
              <a:tr h="45944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Description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재고 정보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인터페이스 화면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192860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F69C193-6C68-4106-894C-1A21FF145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320603"/>
              </p:ext>
            </p:extLst>
          </p:nvPr>
        </p:nvGraphicFramePr>
        <p:xfrm>
          <a:off x="4270245" y="2328664"/>
          <a:ext cx="6146979" cy="918892"/>
        </p:xfrm>
        <a:graphic>
          <a:graphicData uri="http://schemas.openxmlformats.org/drawingml/2006/table">
            <a:tbl>
              <a:tblPr/>
              <a:tblGrid>
                <a:gridCol w="1125491">
                  <a:extLst>
                    <a:ext uri="{9D8B030D-6E8A-4147-A177-3AD203B41FA5}">
                      <a16:colId xmlns:a16="http://schemas.microsoft.com/office/drawing/2014/main" val="1231091003"/>
                    </a:ext>
                  </a:extLst>
                </a:gridCol>
                <a:gridCol w="5021488">
                  <a:extLst>
                    <a:ext uri="{9D8B030D-6E8A-4147-A177-3AD203B41FA5}">
                      <a16:colId xmlns:a16="http://schemas.microsoft.com/office/drawing/2014/main" val="2827285977"/>
                    </a:ext>
                  </a:extLst>
                </a:gridCol>
              </a:tblGrid>
              <a:tr h="42014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Class Name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&lt;JSP&gt;Sales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57307"/>
                  </a:ext>
                </a:extLst>
              </a:tr>
              <a:tr h="49874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Description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판매 정보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인터페이스 화면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962178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267CEFDE-0820-4F7E-8ECB-DEB8E3498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904492"/>
              </p:ext>
            </p:extLst>
          </p:nvPr>
        </p:nvGraphicFramePr>
        <p:xfrm>
          <a:off x="4270246" y="5404224"/>
          <a:ext cx="6146979" cy="918892"/>
        </p:xfrm>
        <a:graphic>
          <a:graphicData uri="http://schemas.openxmlformats.org/drawingml/2006/table">
            <a:tbl>
              <a:tblPr/>
              <a:tblGrid>
                <a:gridCol w="1125490">
                  <a:extLst>
                    <a:ext uri="{9D8B030D-6E8A-4147-A177-3AD203B41FA5}">
                      <a16:colId xmlns:a16="http://schemas.microsoft.com/office/drawing/2014/main" val="3010740524"/>
                    </a:ext>
                  </a:extLst>
                </a:gridCol>
                <a:gridCol w="5021489">
                  <a:extLst>
                    <a:ext uri="{9D8B030D-6E8A-4147-A177-3AD203B41FA5}">
                      <a16:colId xmlns:a16="http://schemas.microsoft.com/office/drawing/2014/main" val="2306367624"/>
                    </a:ext>
                  </a:extLst>
                </a:gridCol>
              </a:tblGrid>
              <a:tr h="45944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Class Name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&lt;JSP&gt;Voice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229704"/>
                  </a:ext>
                </a:extLst>
              </a:tr>
              <a:tr h="45944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Description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음성 정보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인터페이스 화면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980521"/>
                  </a:ext>
                </a:extLst>
              </a:tr>
            </a:tbl>
          </a:graphicData>
        </a:graphic>
      </p:graphicFrame>
      <p:sp>
        <p:nvSpPr>
          <p:cNvPr id="29" name="Rectangle 1">
            <a:extLst>
              <a:ext uri="{FF2B5EF4-FFF2-40B4-BE49-F238E27FC236}">
                <a16:creationId xmlns:a16="http://schemas.microsoft.com/office/drawing/2014/main" id="{C3A0EECA-5FC5-49EB-884C-88BF91236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253" y="57039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480175" algn="r"/>
              </a:tabLst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480175" algn="r"/>
              </a:tabLst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7DFFAE0-2D67-41F7-A3EF-250F017F79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6" r="21025" b="21441"/>
          <a:stretch/>
        </p:blipFill>
        <p:spPr>
          <a:xfrm>
            <a:off x="1867879" y="1349057"/>
            <a:ext cx="1504043" cy="485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8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7B5869F-B8E9-4570-91D2-9F80BEF4CE4D}"/>
              </a:ext>
            </a:extLst>
          </p:cNvPr>
          <p:cNvSpPr txBox="1"/>
          <p:nvPr/>
        </p:nvSpPr>
        <p:spPr>
          <a:xfrm>
            <a:off x="453746" y="341025"/>
            <a:ext cx="2582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</a:t>
            </a:r>
            <a:r>
              <a:rPr lang="ko-KR" altLang="en-US" sz="3200" spc="-15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클래스 설계</a:t>
            </a:r>
            <a:endParaRPr lang="en-US" altLang="ko-KR" sz="3200" spc="-15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25E5B4-DE2D-4E8C-A6E3-A71F63F8490E}"/>
              </a:ext>
            </a:extLst>
          </p:cNvPr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93641F-F1BB-4162-9340-877BECB8E3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909" b="19658"/>
          <a:stretch/>
        </p:blipFill>
        <p:spPr>
          <a:xfrm>
            <a:off x="917063" y="1076327"/>
            <a:ext cx="3915491" cy="5604889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A672010-4F7C-466F-90E4-92301166D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62484"/>
              </p:ext>
            </p:extLst>
          </p:nvPr>
        </p:nvGraphicFramePr>
        <p:xfrm>
          <a:off x="4716726" y="1063899"/>
          <a:ext cx="6177407" cy="1102678"/>
        </p:xfrm>
        <a:graphic>
          <a:graphicData uri="http://schemas.openxmlformats.org/drawingml/2006/table">
            <a:tbl>
              <a:tblPr/>
              <a:tblGrid>
                <a:gridCol w="1137920">
                  <a:extLst>
                    <a:ext uri="{9D8B030D-6E8A-4147-A177-3AD203B41FA5}">
                      <a16:colId xmlns:a16="http://schemas.microsoft.com/office/drawing/2014/main" val="325889452"/>
                    </a:ext>
                  </a:extLst>
                </a:gridCol>
                <a:gridCol w="5039487">
                  <a:extLst>
                    <a:ext uri="{9D8B030D-6E8A-4147-A177-3AD203B41FA5}">
                      <a16:colId xmlns:a16="http://schemas.microsoft.com/office/drawing/2014/main" val="2415719969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Class Name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MedicineController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766393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Operation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void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doPost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HttpServletRequest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request,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HttpServletResponse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response)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void process(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HttpServletRequest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request,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HttpServletResponse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response)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098462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Description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의약품 정보 컨트롤 클래스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68678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D729668-3969-4635-B055-E2FE18A14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627683"/>
              </p:ext>
            </p:extLst>
          </p:nvPr>
        </p:nvGraphicFramePr>
        <p:xfrm>
          <a:off x="4716727" y="3353553"/>
          <a:ext cx="6177407" cy="1102678"/>
        </p:xfrm>
        <a:graphic>
          <a:graphicData uri="http://schemas.openxmlformats.org/drawingml/2006/table">
            <a:tbl>
              <a:tblPr/>
              <a:tblGrid>
                <a:gridCol w="1138682">
                  <a:extLst>
                    <a:ext uri="{9D8B030D-6E8A-4147-A177-3AD203B41FA5}">
                      <a16:colId xmlns:a16="http://schemas.microsoft.com/office/drawing/2014/main" val="4195163357"/>
                    </a:ext>
                  </a:extLst>
                </a:gridCol>
                <a:gridCol w="5038725">
                  <a:extLst>
                    <a:ext uri="{9D8B030D-6E8A-4147-A177-3AD203B41FA5}">
                      <a16:colId xmlns:a16="http://schemas.microsoft.com/office/drawing/2014/main" val="1510495488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Class Name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EnterController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109606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Operation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void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doPost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HttpServletRequest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request,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HttpServletResponse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response)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void process(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HttpServletRequest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request,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HttpServletResponse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response)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014082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Description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입고 정보 컨트롤 클래스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82938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EBAB97D-A0E8-492B-B58F-CE6E714FF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27470"/>
              </p:ext>
            </p:extLst>
          </p:nvPr>
        </p:nvGraphicFramePr>
        <p:xfrm>
          <a:off x="4716724" y="4500368"/>
          <a:ext cx="6177407" cy="1102678"/>
        </p:xfrm>
        <a:graphic>
          <a:graphicData uri="http://schemas.openxmlformats.org/drawingml/2006/table">
            <a:tbl>
              <a:tblPr/>
              <a:tblGrid>
                <a:gridCol w="1131062">
                  <a:extLst>
                    <a:ext uri="{9D8B030D-6E8A-4147-A177-3AD203B41FA5}">
                      <a16:colId xmlns:a16="http://schemas.microsoft.com/office/drawing/2014/main" val="1698270811"/>
                    </a:ext>
                  </a:extLst>
                </a:gridCol>
                <a:gridCol w="5046345">
                  <a:extLst>
                    <a:ext uri="{9D8B030D-6E8A-4147-A177-3AD203B41FA5}">
                      <a16:colId xmlns:a16="http://schemas.microsoft.com/office/drawing/2014/main" val="2143562784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Class Name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StockController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638256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Operation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void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doPost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HttpServletRequest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request,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HttpServletResponse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response)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void process(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HttpServletRequest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request,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HttpServletResponse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response)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322076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Description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재고 정보 컨트롤 클래스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58481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09CEA4-DC28-427D-B035-E66324761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21254"/>
              </p:ext>
            </p:extLst>
          </p:nvPr>
        </p:nvGraphicFramePr>
        <p:xfrm>
          <a:off x="4716725" y="2202789"/>
          <a:ext cx="6177407" cy="1102678"/>
        </p:xfrm>
        <a:graphic>
          <a:graphicData uri="http://schemas.openxmlformats.org/drawingml/2006/table">
            <a:tbl>
              <a:tblPr/>
              <a:tblGrid>
                <a:gridCol w="1131062">
                  <a:extLst>
                    <a:ext uri="{9D8B030D-6E8A-4147-A177-3AD203B41FA5}">
                      <a16:colId xmlns:a16="http://schemas.microsoft.com/office/drawing/2014/main" val="2229596197"/>
                    </a:ext>
                  </a:extLst>
                </a:gridCol>
                <a:gridCol w="5046345">
                  <a:extLst>
                    <a:ext uri="{9D8B030D-6E8A-4147-A177-3AD203B41FA5}">
                      <a16:colId xmlns:a16="http://schemas.microsoft.com/office/drawing/2014/main" val="2312062374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Class Name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SalesController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114417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Operation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void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doPost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HttpServletRequest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request,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HttpServletResponse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response)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void process(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HttpServletRequest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request,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HttpServletResponse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response)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127264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Description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판매 정보 컨트롤 클래스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55001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AAE8D56-8492-47B1-A240-016C304E5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276951"/>
              </p:ext>
            </p:extLst>
          </p:nvPr>
        </p:nvGraphicFramePr>
        <p:xfrm>
          <a:off x="4716729" y="5653167"/>
          <a:ext cx="6177407" cy="1102678"/>
        </p:xfrm>
        <a:graphic>
          <a:graphicData uri="http://schemas.openxmlformats.org/drawingml/2006/table">
            <a:tbl>
              <a:tblPr/>
              <a:tblGrid>
                <a:gridCol w="1131062">
                  <a:extLst>
                    <a:ext uri="{9D8B030D-6E8A-4147-A177-3AD203B41FA5}">
                      <a16:colId xmlns:a16="http://schemas.microsoft.com/office/drawing/2014/main" val="1924069920"/>
                    </a:ext>
                  </a:extLst>
                </a:gridCol>
                <a:gridCol w="5046345">
                  <a:extLst>
                    <a:ext uri="{9D8B030D-6E8A-4147-A177-3AD203B41FA5}">
                      <a16:colId xmlns:a16="http://schemas.microsoft.com/office/drawing/2014/main" val="603341837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Class Name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VoiceController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756996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Operation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void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doPost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HttpServletRequest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request,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HttpServletResponse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response)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void process(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HttpServletRequest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request,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HttpServletResponse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response)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794329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Description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음성 정보 컨트롤 클래스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11599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1919A493-8955-4F97-8AB0-9C5251283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117" y="126422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69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aebyeol92">
      <a:dk1>
        <a:sysClr val="windowText" lastClr="000000"/>
      </a:dk1>
      <a:lt1>
        <a:sysClr val="window" lastClr="FFFFFF"/>
      </a:lt1>
      <a:dk2>
        <a:srgbClr val="595959"/>
      </a:dk2>
      <a:lt2>
        <a:srgbClr val="EEECE1"/>
      </a:lt2>
      <a:accent1>
        <a:srgbClr val="6A738D"/>
      </a:accent1>
      <a:accent2>
        <a:srgbClr val="3D4A59"/>
      </a:accent2>
      <a:accent3>
        <a:srgbClr val="F0CEBC"/>
      </a:accent3>
      <a:accent4>
        <a:srgbClr val="D89D82"/>
      </a:accent4>
      <a:accent5>
        <a:srgbClr val="DCBCBA"/>
      </a:accent5>
      <a:accent6>
        <a:srgbClr val="B89B8B"/>
      </a:accent6>
      <a:hlink>
        <a:srgbClr val="262626"/>
      </a:hlink>
      <a:folHlink>
        <a:srgbClr val="262626"/>
      </a:folHlink>
    </a:clrScheme>
    <a:fontScheme name="20160215">
      <a:majorFont>
        <a:latin typeface="Calibri Light"/>
        <a:ea typeface="나눔고딕 ExtraBold"/>
        <a:cs typeface=""/>
      </a:majorFont>
      <a:minorFont>
        <a:latin typeface="Calibri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1734</TotalTime>
  <Words>1351</Words>
  <Application>Microsoft Office PowerPoint</Application>
  <PresentationFormat>와이드스크린</PresentationFormat>
  <Paragraphs>486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Calibri</vt:lpstr>
      <vt:lpstr>나눔고딕</vt:lpstr>
      <vt:lpstr>함초롬돋움</vt:lpstr>
      <vt:lpstr>Arial</vt:lpstr>
      <vt:lpstr>맑은 고딕</vt:lpstr>
      <vt:lpstr>Calibri Light</vt:lpstr>
      <vt:lpstr>나눔고딕 ExtraBold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정 학수</cp:lastModifiedBy>
  <cp:revision>169</cp:revision>
  <dcterms:created xsi:type="dcterms:W3CDTF">2015-01-21T11:35:38Z</dcterms:created>
  <dcterms:modified xsi:type="dcterms:W3CDTF">2018-05-29T03:03:00Z</dcterms:modified>
</cp:coreProperties>
</file>