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67" r:id="rId7"/>
    <p:sldId id="268" r:id="rId8"/>
    <p:sldId id="271" r:id="rId9"/>
    <p:sldId id="270" r:id="rId10"/>
    <p:sldId id="272" r:id="rId11"/>
    <p:sldId id="269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79925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지식 습득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웹 사용자 인터페이스 제작</c:v>
                </c:pt>
                <c:pt idx="1">
                  <c:v>TTS 엔진 제작</c:v>
                </c:pt>
                <c:pt idx="2">
                  <c:v>데이터베이스 설계 및 쿼리 제작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3-413C-9115-EBAFB49A7E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웹 사용자 인터페이스 제작</c:v>
                </c:pt>
                <c:pt idx="1">
                  <c:v>TTS 엔진 제작</c:v>
                </c:pt>
                <c:pt idx="2">
                  <c:v>데이터베이스 설계 및 쿼리 제작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3-413C-9115-EBAFB49A7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3539320"/>
        <c:axId val="433542928"/>
      </c:barChart>
      <c:catAx>
        <c:axId val="433539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542928"/>
        <c:crosses val="autoZero"/>
        <c:auto val="1"/>
        <c:lblAlgn val="ctr"/>
        <c:lblOffset val="100"/>
        <c:noMultiLvlLbl val="0"/>
      </c:catAx>
      <c:valAx>
        <c:axId val="433542928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53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개발일정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06-4854-BFE0-19B57013A41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06-4854-BFE0-19B57013A4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의약품 관리</c:v>
                </c:pt>
                <c:pt idx="1">
                  <c:v>UI, DB통합</c:v>
                </c:pt>
                <c:pt idx="2">
                  <c:v>TTS 엔진 개발</c:v>
                </c:pt>
                <c:pt idx="3">
                  <c:v>점검</c:v>
                </c:pt>
                <c:pt idx="4">
                  <c:v>판매 관리</c:v>
                </c:pt>
                <c:pt idx="5">
                  <c:v>UI, DB통합</c:v>
                </c:pt>
                <c:pt idx="6">
                  <c:v>TTS 엔진 개발</c:v>
                </c:pt>
                <c:pt idx="7">
                  <c:v>점검</c:v>
                </c:pt>
                <c:pt idx="8">
                  <c:v>입고 관리</c:v>
                </c:pt>
                <c:pt idx="9">
                  <c:v>UI, DB통합</c:v>
                </c:pt>
                <c:pt idx="10">
                  <c:v>TTS 엔진 개발</c:v>
                </c:pt>
                <c:pt idx="11">
                  <c:v>점검</c:v>
                </c:pt>
                <c:pt idx="12">
                  <c:v>재고 관리</c:v>
                </c:pt>
                <c:pt idx="13">
                  <c:v>UI, DB통합</c:v>
                </c:pt>
                <c:pt idx="14">
                  <c:v>TTS 엔진 개발</c:v>
                </c:pt>
                <c:pt idx="15">
                  <c:v>점검</c:v>
                </c:pt>
                <c:pt idx="16">
                  <c:v>음성 정보 관리</c:v>
                </c:pt>
                <c:pt idx="17">
                  <c:v>UI, DB통합</c:v>
                </c:pt>
                <c:pt idx="18">
                  <c:v>TTS 엔진 개발</c:v>
                </c:pt>
                <c:pt idx="19">
                  <c:v>TTS 엔진 통합</c:v>
                </c:pt>
                <c:pt idx="20">
                  <c:v>점검 및 테스트</c:v>
                </c:pt>
                <c:pt idx="21">
                  <c:v>최종테스트</c:v>
                </c:pt>
              </c:strCache>
            </c:strRef>
          </c:cat>
          <c:val>
            <c:numRef>
              <c:f>Sheet1!$B$2:$B$23</c:f>
              <c:numCache>
                <c:formatCode>m/d/yyyy</c:formatCode>
                <c:ptCount val="22"/>
                <c:pt idx="0" formatCode="_(* #,##0_);_(* \(#,##0\);_(* &quot;-&quot;_);_(@_)">
                  <c:v>43220</c:v>
                </c:pt>
                <c:pt idx="1">
                  <c:v>43224</c:v>
                </c:pt>
                <c:pt idx="2">
                  <c:v>43220</c:v>
                </c:pt>
                <c:pt idx="3">
                  <c:v>43225</c:v>
                </c:pt>
                <c:pt idx="4">
                  <c:v>43226</c:v>
                </c:pt>
                <c:pt idx="5">
                  <c:v>43231</c:v>
                </c:pt>
                <c:pt idx="6">
                  <c:v>43226</c:v>
                </c:pt>
                <c:pt idx="7">
                  <c:v>43232</c:v>
                </c:pt>
                <c:pt idx="8">
                  <c:v>43233</c:v>
                </c:pt>
                <c:pt idx="9">
                  <c:v>43238</c:v>
                </c:pt>
                <c:pt idx="10">
                  <c:v>43233</c:v>
                </c:pt>
                <c:pt idx="11">
                  <c:v>43239</c:v>
                </c:pt>
                <c:pt idx="12">
                  <c:v>43240</c:v>
                </c:pt>
                <c:pt idx="13">
                  <c:v>43245</c:v>
                </c:pt>
                <c:pt idx="14">
                  <c:v>43240</c:v>
                </c:pt>
                <c:pt idx="15">
                  <c:v>43246</c:v>
                </c:pt>
                <c:pt idx="16">
                  <c:v>43247</c:v>
                </c:pt>
                <c:pt idx="17">
                  <c:v>43252</c:v>
                </c:pt>
                <c:pt idx="18">
                  <c:v>43247</c:v>
                </c:pt>
                <c:pt idx="19">
                  <c:v>43253</c:v>
                </c:pt>
                <c:pt idx="20">
                  <c:v>43254</c:v>
                </c:pt>
                <c:pt idx="21">
                  <c:v>43262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06-4854-BFE0-19B57013A4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의약품 관리</c:v>
                </c:pt>
                <c:pt idx="1">
                  <c:v>UI, DB통합</c:v>
                </c:pt>
                <c:pt idx="2">
                  <c:v>TTS 엔진 개발</c:v>
                </c:pt>
                <c:pt idx="3">
                  <c:v>점검</c:v>
                </c:pt>
                <c:pt idx="4">
                  <c:v>판매 관리</c:v>
                </c:pt>
                <c:pt idx="5">
                  <c:v>UI, DB통합</c:v>
                </c:pt>
                <c:pt idx="6">
                  <c:v>TTS 엔진 개발</c:v>
                </c:pt>
                <c:pt idx="7">
                  <c:v>점검</c:v>
                </c:pt>
                <c:pt idx="8">
                  <c:v>입고 관리</c:v>
                </c:pt>
                <c:pt idx="9">
                  <c:v>UI, DB통합</c:v>
                </c:pt>
                <c:pt idx="10">
                  <c:v>TTS 엔진 개발</c:v>
                </c:pt>
                <c:pt idx="11">
                  <c:v>점검</c:v>
                </c:pt>
                <c:pt idx="12">
                  <c:v>재고 관리</c:v>
                </c:pt>
                <c:pt idx="13">
                  <c:v>UI, DB통합</c:v>
                </c:pt>
                <c:pt idx="14">
                  <c:v>TTS 엔진 개발</c:v>
                </c:pt>
                <c:pt idx="15">
                  <c:v>점검</c:v>
                </c:pt>
                <c:pt idx="16">
                  <c:v>음성 정보 관리</c:v>
                </c:pt>
                <c:pt idx="17">
                  <c:v>UI, DB통합</c:v>
                </c:pt>
                <c:pt idx="18">
                  <c:v>TTS 엔진 개발</c:v>
                </c:pt>
                <c:pt idx="19">
                  <c:v>TTS 엔진 통합</c:v>
                </c:pt>
                <c:pt idx="20">
                  <c:v>점검 및 테스트</c:v>
                </c:pt>
                <c:pt idx="21">
                  <c:v>최종테스트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6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6</c:v>
                </c:pt>
                <c:pt idx="15">
                  <c:v>1</c:v>
                </c:pt>
                <c:pt idx="16">
                  <c:v>4</c:v>
                </c:pt>
                <c:pt idx="17">
                  <c:v>1</c:v>
                </c:pt>
                <c:pt idx="18">
                  <c:v>6</c:v>
                </c:pt>
                <c:pt idx="19">
                  <c:v>1</c:v>
                </c:pt>
                <c:pt idx="20">
                  <c:v>7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06-4854-BFE0-19B57013A4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의약품 관리</c:v>
                </c:pt>
                <c:pt idx="1">
                  <c:v>UI, DB통합</c:v>
                </c:pt>
                <c:pt idx="2">
                  <c:v>TTS 엔진 개발</c:v>
                </c:pt>
                <c:pt idx="3">
                  <c:v>점검</c:v>
                </c:pt>
                <c:pt idx="4">
                  <c:v>판매 관리</c:v>
                </c:pt>
                <c:pt idx="5">
                  <c:v>UI, DB통합</c:v>
                </c:pt>
                <c:pt idx="6">
                  <c:v>TTS 엔진 개발</c:v>
                </c:pt>
                <c:pt idx="7">
                  <c:v>점검</c:v>
                </c:pt>
                <c:pt idx="8">
                  <c:v>입고 관리</c:v>
                </c:pt>
                <c:pt idx="9">
                  <c:v>UI, DB통합</c:v>
                </c:pt>
                <c:pt idx="10">
                  <c:v>TTS 엔진 개발</c:v>
                </c:pt>
                <c:pt idx="11">
                  <c:v>점검</c:v>
                </c:pt>
                <c:pt idx="12">
                  <c:v>재고 관리</c:v>
                </c:pt>
                <c:pt idx="13">
                  <c:v>UI, DB통합</c:v>
                </c:pt>
                <c:pt idx="14">
                  <c:v>TTS 엔진 개발</c:v>
                </c:pt>
                <c:pt idx="15">
                  <c:v>점검</c:v>
                </c:pt>
                <c:pt idx="16">
                  <c:v>음성 정보 관리</c:v>
                </c:pt>
                <c:pt idx="17">
                  <c:v>UI, DB통합</c:v>
                </c:pt>
                <c:pt idx="18">
                  <c:v>TTS 엔진 개발</c:v>
                </c:pt>
                <c:pt idx="19">
                  <c:v>TTS 엔진 통합</c:v>
                </c:pt>
                <c:pt idx="20">
                  <c:v>점검 및 테스트</c:v>
                </c:pt>
                <c:pt idx="21">
                  <c:v>최종테스트</c:v>
                </c:pt>
              </c:strCache>
            </c:strRef>
          </c:cat>
          <c:val>
            <c:numRef>
              <c:f>Sheet1!$D$2:$D$23</c:f>
              <c:numCache>
                <c:formatCode>m/d/yyyy</c:formatCode>
                <c:ptCount val="22"/>
                <c:pt idx="0">
                  <c:v>43224</c:v>
                </c:pt>
                <c:pt idx="1">
                  <c:v>43224</c:v>
                </c:pt>
                <c:pt idx="2">
                  <c:v>43224</c:v>
                </c:pt>
                <c:pt idx="3">
                  <c:v>43225</c:v>
                </c:pt>
                <c:pt idx="4">
                  <c:v>43230</c:v>
                </c:pt>
                <c:pt idx="5">
                  <c:v>43231</c:v>
                </c:pt>
                <c:pt idx="6">
                  <c:v>43231</c:v>
                </c:pt>
                <c:pt idx="7">
                  <c:v>43232</c:v>
                </c:pt>
                <c:pt idx="8">
                  <c:v>43237</c:v>
                </c:pt>
                <c:pt idx="9">
                  <c:v>43238</c:v>
                </c:pt>
                <c:pt idx="10">
                  <c:v>43238</c:v>
                </c:pt>
                <c:pt idx="11">
                  <c:v>43239</c:v>
                </c:pt>
                <c:pt idx="12">
                  <c:v>43244</c:v>
                </c:pt>
                <c:pt idx="13">
                  <c:v>43245</c:v>
                </c:pt>
                <c:pt idx="14">
                  <c:v>43245</c:v>
                </c:pt>
                <c:pt idx="15">
                  <c:v>43246</c:v>
                </c:pt>
                <c:pt idx="16">
                  <c:v>43251</c:v>
                </c:pt>
                <c:pt idx="17">
                  <c:v>43252</c:v>
                </c:pt>
                <c:pt idx="18">
                  <c:v>43252</c:v>
                </c:pt>
                <c:pt idx="19">
                  <c:v>43253</c:v>
                </c:pt>
                <c:pt idx="20">
                  <c:v>43261</c:v>
                </c:pt>
                <c:pt idx="21" formatCode="_(* #,##0_);_(* \(#,##0\);_(* &quot;-&quot;_);_(@_)">
                  <c:v>43262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6-4854-BFE0-19B57013A4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474182344"/>
        <c:axId val="474182672"/>
      </c:barChart>
      <c:catAx>
        <c:axId val="4741823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182672"/>
        <c:crosses val="autoZero"/>
        <c:auto val="1"/>
        <c:lblAlgn val="ctr"/>
        <c:lblOffset val="100"/>
        <c:noMultiLvlLbl val="0"/>
      </c:catAx>
      <c:valAx>
        <c:axId val="474182672"/>
        <c:scaling>
          <c:orientation val="minMax"/>
          <c:max val="43262"/>
          <c:min val="432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4182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7B9F-F079-43AA-B135-BCBED01A0FF0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87D88-4488-4FDD-88BA-B28DABF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7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</a:t>
            </a:r>
            <a:r>
              <a:rPr lang="en-US" altLang="ko-KR"/>
              <a:t>tts, d</a:t>
            </a:r>
            <a:r>
              <a:rPr lang="ko-KR" altLang="en-US"/>
              <a:t> </a:t>
            </a:r>
            <a:r>
              <a:rPr lang="en-US" altLang="ko-KR"/>
              <a:t>b,</a:t>
            </a:r>
            <a:r>
              <a:rPr lang="ko-KR" altLang="en-US"/>
              <a:t> 사용자 인터페이스 세 부분으로 나누어 </a:t>
            </a:r>
            <a:r>
              <a:rPr lang="en-US" altLang="ko-KR"/>
              <a:t>4</a:t>
            </a:r>
            <a:r>
              <a:rPr lang="ko-KR" altLang="en-US"/>
              <a:t>학년을 배치하였고 </a:t>
            </a:r>
            <a:r>
              <a:rPr lang="en-US" altLang="ko-KR"/>
              <a:t>3</a:t>
            </a:r>
            <a:r>
              <a:rPr lang="ko-KR" altLang="en-US"/>
              <a:t>학년들이 부분별로 보조를 하는 방향으로 진행하였습니다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7D88-4488-4FDD-88BA-B28DABF7CC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7D88-4488-4FDD-88BA-B28DABF7CC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7D88-4488-4FDD-88BA-B28DABF7CC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7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음성안내 서비스에서 모든 문장의 발음이 자연스러워지려면</a:t>
            </a:r>
          </a:p>
          <a:p>
            <a:r>
              <a:rPr lang="ko-KR" altLang="en-US"/>
              <a:t>구개음화</a:t>
            </a:r>
            <a:r>
              <a:rPr lang="en-US" altLang="ko-KR"/>
              <a:t>, </a:t>
            </a:r>
            <a:r>
              <a:rPr lang="ko-KR" altLang="en-US"/>
              <a:t>자음동화</a:t>
            </a:r>
            <a:r>
              <a:rPr lang="en-US" altLang="ko-KR"/>
              <a:t>, </a:t>
            </a:r>
            <a:r>
              <a:rPr lang="ko-KR" altLang="en-US"/>
              <a:t>모음동화</a:t>
            </a:r>
            <a:r>
              <a:rPr lang="en-US" altLang="ko-KR"/>
              <a:t>, </a:t>
            </a:r>
            <a:r>
              <a:rPr lang="ko-KR" altLang="en-US"/>
              <a:t>두음법칙</a:t>
            </a:r>
            <a:r>
              <a:rPr lang="en-US" altLang="ko-KR"/>
              <a:t>, </a:t>
            </a:r>
            <a:r>
              <a:rPr lang="ko-KR" altLang="en-US"/>
              <a:t>연음법칙 등 여러가지 언어적인 규칙이 적용되어야 하는데</a:t>
            </a:r>
          </a:p>
          <a:p>
            <a:r>
              <a:rPr lang="ko-KR" altLang="en-US"/>
              <a:t>그 중에서 저희 팀은 약품명의 이름과 그 뒤에 바로 오는 </a:t>
            </a:r>
            <a:r>
              <a:rPr lang="en-US" altLang="ko-KR"/>
              <a:t>"</a:t>
            </a:r>
            <a:r>
              <a:rPr lang="ko-KR" altLang="en-US"/>
              <a:t>의</a:t>
            </a:r>
            <a:r>
              <a:rPr lang="en-US" altLang="ko-KR"/>
              <a:t>" </a:t>
            </a:r>
            <a:r>
              <a:rPr lang="ko-KR" altLang="en-US"/>
              <a:t>사이에서 적용되어야 할 연음법칙에 대한 후처리를 진행합니다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7D88-4488-4FDD-88BA-B28DABF7CC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7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0ADC6-535E-46EA-9CC7-BE1B5F05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5A53D-7F71-4075-96F9-BF4DEB24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B4D5-E9D3-4258-B4B4-AFCD15C8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D156A-DBDA-4977-A1E6-1BDF009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887D-CBCB-4B31-93C6-383DCF0A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9CA4-DA6E-44A3-8FFF-7D45EF5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1EA3E-969E-42A6-853D-57C56E45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3B1C-382F-4A11-8379-6F14C09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CB65E-9353-4235-9317-FA6E086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34A6E-69FB-4BCC-9398-945AC01E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F7738-052B-4DD9-9141-09D3B6A6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DB93D-DC4E-4DB8-A32E-73F597DD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9F552-110A-4DE1-AE20-40357AB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2C0B0-0393-47B3-9F5B-A93AE93B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AF89D-8918-4484-AC60-4A6E8D36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3ADF-8349-48BC-BF0C-FA5BB3C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1EBA-4D38-4BF4-A10A-E89B6D31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31D7F-45B8-4531-824C-5FA41B2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BA605-B1E0-4542-A2E4-0399ACD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4F55A-B0A6-4C4A-8014-1BED80DF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FBB1-E45F-4B59-BBC1-F7724C6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D4028-DF36-4A76-AC23-D40B311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88028-FCEA-4CD5-B2AC-3F782DE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E8D99-E704-4C8E-99EB-FD4A1AC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EDCA5-CAC6-4F1A-84D1-9E1AB04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0834-9FE3-4C5E-BF5D-3406B7E7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7F5B-16C8-476E-AA66-9A94D76B4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B7629-1C34-4755-9F86-A3BA5FE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C94F4-06B9-4846-8BA8-299EAF3B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0CCD0-2C59-496C-A52E-FD28B6D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52819-78AE-4D5B-8C9B-425BEB5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A917-D54C-436D-8969-BD601B20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CEF4B-92EA-4E6C-84CF-176CA392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8F5A4-CBFF-469D-8059-09BDA3B4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7C6E8-9AFA-42D8-A929-0B2164EA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C17A2E-5758-406E-A0C4-AF75DCE7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6DD73-2D68-4D47-9A14-B49B929C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29613-7E96-4691-9FB7-C720AD7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CBAD75-FFA9-4FB3-B6FC-59AE29DF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FD2D-00E0-4CF3-BFF4-4D6BF58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BB76E-5481-408E-9DC9-B224BE5E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AC5A6-1191-4466-86FE-74DC1DD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F718CB-B689-472C-A1F8-1CF07B5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DE9F9-0420-4BC7-8C31-BA3FF76D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39C16-B40B-4B05-A4C1-0420EDF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A8FF2-8CA8-44A5-A474-2EDE522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E2A6-2960-4452-98B4-4E4B390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5BACC-EEF1-4658-9BB1-303FF05C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B6E98-1744-4ED1-9F1D-6448EA29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1445-C541-4B5D-AD74-3B61C3D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B85D4-2326-4BD9-80ED-1F4981F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433BB-8AAD-4333-8C1B-95B6C3FA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4214-9DE4-4C3D-A3C2-4ADE0B2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9141B-9D7A-4AEF-B2DB-65609F39E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C0433-ACA9-43A9-BB3B-BDD6255A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F7762-8716-4751-82A8-EE8A9EE9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155B1-A974-485E-A5AA-9159A29D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4BB68-1CD6-4C14-AD7B-81EA0E5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9BBDD3-35A8-4934-8F40-9F85459B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CA8F2-EAFA-4DFF-BB8C-886B8A28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13A7C-86A9-4213-8A02-3B53DA3A3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1F00-EF55-41BD-9C5A-A8F08D5D3F1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879DF-222E-486B-A31C-5316941C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D0E16-A5F1-4103-B2EE-6621A2F5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76A3-7A1A-4B48-9F00-938B480E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84" y="2307366"/>
            <a:ext cx="9144000" cy="1041082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PharmNoti</a:t>
            </a:r>
            <a:endParaRPr lang="ko-KR" altLang="en-US" b="1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EC5B5-8359-4BED-A1AD-C0E20389BD95}"/>
              </a:ext>
            </a:extLst>
          </p:cNvPr>
          <p:cNvSpPr/>
          <p:nvPr/>
        </p:nvSpPr>
        <p:spPr>
          <a:xfrm>
            <a:off x="4439648" y="38944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/>
              <a:t>20131228 </a:t>
            </a:r>
            <a:r>
              <a:rPr lang="ko-KR" altLang="en-US" sz="2400"/>
              <a:t>정학수</a:t>
            </a:r>
            <a:endParaRPr lang="en-US" altLang="ko-KR" sz="2400"/>
          </a:p>
          <a:p>
            <a:pPr algn="ctr"/>
            <a:r>
              <a:rPr lang="en-US" altLang="ko-KR" sz="2400"/>
              <a:t>20161124 </a:t>
            </a:r>
            <a:r>
              <a:rPr lang="ko-KR" altLang="en-US" sz="2400"/>
              <a:t>정지환</a:t>
            </a:r>
            <a:endParaRPr lang="en-US" altLang="ko-KR" sz="2400"/>
          </a:p>
          <a:p>
            <a:pPr algn="ctr"/>
            <a:r>
              <a:rPr lang="en-US" altLang="ko-KR" sz="2400"/>
              <a:t>20160342 </a:t>
            </a:r>
            <a:r>
              <a:rPr lang="ko-KR" altLang="en-US" sz="2400"/>
              <a:t>김지윤</a:t>
            </a:r>
            <a:endParaRPr lang="en-US" altLang="ko-KR" sz="2400"/>
          </a:p>
          <a:p>
            <a:pPr algn="ctr"/>
            <a:r>
              <a:rPr lang="en-US" altLang="ko-KR" sz="2400" kern="0">
                <a:solidFill>
                  <a:srgbClr val="000000"/>
                </a:solidFill>
                <a:latin typeface="맑은 고딕" panose="020B0503020000020004" pitchFamily="50" charset="-127"/>
              </a:rPr>
              <a:t>20161400 </a:t>
            </a:r>
            <a:r>
              <a:rPr lang="ko-KR" altLang="en-US" sz="2400" kern="0">
                <a:solidFill>
                  <a:srgbClr val="000000"/>
                </a:solidFill>
                <a:latin typeface="맑은 고딕" panose="020B0503020000020004" pitchFamily="50" charset="-127"/>
              </a:rPr>
              <a:t>추선호</a:t>
            </a:r>
            <a:endParaRPr lang="en-US" altLang="ko-KR" sz="24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834CD-5C79-4A73-B1EC-472EEF0D1EEE}"/>
              </a:ext>
            </a:extLst>
          </p:cNvPr>
          <p:cNvSpPr/>
          <p:nvPr/>
        </p:nvSpPr>
        <p:spPr>
          <a:xfrm>
            <a:off x="1415712" y="38944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400" b="1"/>
              <a:t>20150600 </a:t>
            </a:r>
            <a:r>
              <a:rPr lang="ko-KR" altLang="en-US" sz="2400" b="1"/>
              <a:t>백한솔</a:t>
            </a:r>
            <a:endParaRPr lang="en-US" altLang="ko-KR" sz="2400" b="1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20130068 </a:t>
            </a:r>
            <a:r>
              <a:rPr lang="ko-KR" altLang="en-US" sz="2400"/>
              <a:t>권도영</a:t>
            </a:r>
            <a:endParaRPr lang="en-US" altLang="ko-KR" sz="2400"/>
          </a:p>
          <a:p>
            <a:pPr algn="ctr">
              <a:lnSpc>
                <a:spcPct val="100000"/>
              </a:lnSpc>
            </a:pPr>
            <a:r>
              <a:rPr lang="en-US" altLang="ko-KR" sz="2400"/>
              <a:t>20130895 </a:t>
            </a:r>
            <a:r>
              <a:rPr lang="ko-KR" altLang="en-US" sz="2400"/>
              <a:t>이도현</a:t>
            </a:r>
            <a:endParaRPr lang="en-US" altLang="ko-KR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9F7940-A595-467E-B4B7-2A563276618B}"/>
              </a:ext>
            </a:extLst>
          </p:cNvPr>
          <p:cNvGrpSpPr/>
          <p:nvPr/>
        </p:nvGrpSpPr>
        <p:grpSpPr>
          <a:xfrm>
            <a:off x="8335968" y="1392036"/>
            <a:ext cx="1672788" cy="1672788"/>
            <a:chOff x="9091552" y="1039476"/>
            <a:chExt cx="1672788" cy="1672788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78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646878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진행상황</a:t>
            </a:r>
            <a:endParaRPr lang="en-US" altLang="ko-KR" sz="48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C73A41-B07C-410C-9832-5147A34E52D8}"/>
              </a:ext>
            </a:extLst>
          </p:cNvPr>
          <p:cNvSpPr/>
          <p:nvPr/>
        </p:nvSpPr>
        <p:spPr>
          <a:xfrm>
            <a:off x="872245" y="1695796"/>
            <a:ext cx="4445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/>
              <a:t>TTS</a:t>
            </a:r>
            <a:r>
              <a:rPr lang="ko-KR" altLang="en-US" sz="2400" b="1"/>
              <a:t>엔진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3CAE13-B0E6-47D6-BB5D-E4FEAD722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468" y="1493543"/>
            <a:ext cx="8776010" cy="42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차후 계획</a:t>
            </a:r>
            <a:endParaRPr lang="en-US" altLang="ko-KR" sz="4800" b="1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CE3BE986-545A-4E7C-810E-F2DBCD5F2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61469"/>
              </p:ext>
            </p:extLst>
          </p:nvPr>
        </p:nvGraphicFramePr>
        <p:xfrm>
          <a:off x="1205075" y="1593157"/>
          <a:ext cx="10090284" cy="442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0095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569C0-A1B0-4EC8-8CD5-0D8610434BBD}"/>
              </a:ext>
            </a:extLst>
          </p:cNvPr>
          <p:cNvSpPr/>
          <p:nvPr/>
        </p:nvSpPr>
        <p:spPr>
          <a:xfrm>
            <a:off x="4565773" y="2644170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b="1"/>
              <a:t>Q&amp;A</a:t>
            </a:r>
            <a:endParaRPr lang="ko-KR" altLang="en-US" sz="9600" b="1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EEC370-EB00-45C3-A9E2-868FC2065CE8}"/>
              </a:ext>
            </a:extLst>
          </p:cNvPr>
          <p:cNvGrpSpPr/>
          <p:nvPr/>
        </p:nvGrpSpPr>
        <p:grpSpPr>
          <a:xfrm>
            <a:off x="7626226" y="1486166"/>
            <a:ext cx="1672788" cy="1672788"/>
            <a:chOff x="9091552" y="1039476"/>
            <a:chExt cx="1672788" cy="1672788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860ED735-87CE-451C-A907-0201E810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9091552" y="1039476"/>
              <a:ext cx="1672788" cy="1672788"/>
            </a:xfrm>
            <a:prstGeom prst="rect">
              <a:avLst/>
            </a:prstGeom>
          </p:spPr>
        </p:pic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B2F67C7-1106-4149-AAF8-CEB424A5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179" y="1255603"/>
              <a:ext cx="1011533" cy="1011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7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F1053DB-BCF3-47AC-B3D1-DE422E4057EA}"/>
              </a:ext>
            </a:extLst>
          </p:cNvPr>
          <p:cNvSpPr txBox="1"/>
          <p:nvPr/>
        </p:nvSpPr>
        <p:spPr>
          <a:xfrm>
            <a:off x="1344942" y="1485487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0357E1-9E0E-4BED-82B4-147B2B525016}"/>
              </a:ext>
            </a:extLst>
          </p:cNvPr>
          <p:cNvCxnSpPr>
            <a:cxnSpLocks/>
          </p:cNvCxnSpPr>
          <p:nvPr/>
        </p:nvCxnSpPr>
        <p:spPr>
          <a:xfrm>
            <a:off x="4497089" y="1652079"/>
            <a:ext cx="0" cy="3605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364418-DDB1-4D3F-9624-F2D78E0F358E}"/>
              </a:ext>
            </a:extLst>
          </p:cNvPr>
          <p:cNvSpPr txBox="1"/>
          <p:nvPr/>
        </p:nvSpPr>
        <p:spPr>
          <a:xfrm>
            <a:off x="4811949" y="1485487"/>
            <a:ext cx="2568332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시스템 목표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역할분담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진행상황</a:t>
            </a:r>
            <a:endParaRPr lang="en-US" altLang="ko-KR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/>
              <a:t>차후계획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447FB3-B358-4184-85C8-43CE6A3ED5FA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20485D1-0DB6-46AB-BC4F-B81294439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3BAD1C43-8581-4E67-BFC5-49E9C480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2BAED83D-F6E4-42B9-A85D-EC169998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3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3478837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시스템 목표</a:t>
            </a:r>
            <a:endParaRPr lang="en-US" altLang="ko-KR" sz="4800" b="1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2FF0FA07-C697-4577-93DC-94E79F4B0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9188" y="2489470"/>
            <a:ext cx="2863285" cy="286328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F32A801-CCD0-48BE-8C56-DB5CA239E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592472" y="1955737"/>
            <a:ext cx="1440780" cy="1495171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245B7A3-1E9C-4965-B224-D3EC5710B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2285" y="3249532"/>
            <a:ext cx="861799" cy="861799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511B2F7-BCC3-475C-AFB2-BDDFCFCAC9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5780" y="2141949"/>
            <a:ext cx="695041" cy="6950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1EA6F-7B86-4CA0-9EEC-EF126F7D875E}"/>
              </a:ext>
            </a:extLst>
          </p:cNvPr>
          <p:cNvSpPr/>
          <p:nvPr/>
        </p:nvSpPr>
        <p:spPr>
          <a:xfrm>
            <a:off x="4346812" y="3572065"/>
            <a:ext cx="742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/>
              <a:t>약품</a:t>
            </a:r>
            <a:r>
              <a:rPr lang="en-US" altLang="ko-KR" sz="3000" b="1"/>
              <a:t>(Pharmacy)</a:t>
            </a:r>
            <a:r>
              <a:rPr lang="ko-KR" altLang="en-US" sz="2500"/>
              <a:t>의 유효기간이 도래되었을 때</a:t>
            </a:r>
            <a:endParaRPr lang="en-US" altLang="ko-KR" sz="2500"/>
          </a:p>
          <a:p>
            <a:pPr algn="ctr"/>
            <a:r>
              <a:rPr lang="ko-KR" altLang="en-US" sz="3000" b="1"/>
              <a:t>음성</a:t>
            </a:r>
            <a:r>
              <a:rPr lang="ko-KR" altLang="en-US" sz="2500"/>
              <a:t>으로 알려주는</a:t>
            </a:r>
            <a:r>
              <a:rPr lang="en-US" altLang="ko-KR" sz="2500" b="1"/>
              <a:t>(Notification)</a:t>
            </a:r>
            <a:r>
              <a:rPr lang="ko-KR" altLang="en-US" sz="2500" b="1"/>
              <a:t> </a:t>
            </a:r>
            <a:r>
              <a:rPr lang="ko-KR" altLang="en-US" sz="2500"/>
              <a:t>시스템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41068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3478837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시스템 목표</a:t>
            </a:r>
            <a:endParaRPr lang="en-US" altLang="ko-KR" sz="4800" b="1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72F9B2-B2C3-4307-AA9A-70249C131118}"/>
              </a:ext>
            </a:extLst>
          </p:cNvPr>
          <p:cNvGrpSpPr/>
          <p:nvPr/>
        </p:nvGrpSpPr>
        <p:grpSpPr>
          <a:xfrm>
            <a:off x="489370" y="1548512"/>
            <a:ext cx="2267096" cy="1994880"/>
            <a:chOff x="2159118" y="1943810"/>
            <a:chExt cx="2717220" cy="2330799"/>
          </a:xfrm>
        </p:grpSpPr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22E5F670-E3C4-440C-8C59-886438F6006C}"/>
                </a:ext>
              </a:extLst>
            </p:cNvPr>
            <p:cNvSpPr/>
            <p:nvPr/>
          </p:nvSpPr>
          <p:spPr>
            <a:xfrm>
              <a:off x="2159118" y="1943810"/>
              <a:ext cx="2717220" cy="2330799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5DF3325-3828-445B-A048-60E722F1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4065" y="2406363"/>
              <a:ext cx="1376810" cy="13768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B9A6FD-C80A-4DCA-AE57-5032479DAAF9}"/>
                </a:ext>
              </a:extLst>
            </p:cNvPr>
            <p:cNvSpPr txBox="1"/>
            <p:nvPr/>
          </p:nvSpPr>
          <p:spPr>
            <a:xfrm>
              <a:off x="2733034" y="2695666"/>
              <a:ext cx="1658872" cy="82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의약품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관리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BB76AA-08A7-4D3F-88FE-4459F35F3B24}"/>
              </a:ext>
            </a:extLst>
          </p:cNvPr>
          <p:cNvGrpSpPr/>
          <p:nvPr/>
        </p:nvGrpSpPr>
        <p:grpSpPr>
          <a:xfrm>
            <a:off x="2775630" y="3763177"/>
            <a:ext cx="2267097" cy="1994346"/>
            <a:chOff x="3735529" y="3194092"/>
            <a:chExt cx="2717220" cy="2330799"/>
          </a:xfrm>
        </p:grpSpPr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180D5F80-D45A-425F-B1FC-F8A48F47B5AF}"/>
                </a:ext>
              </a:extLst>
            </p:cNvPr>
            <p:cNvSpPr/>
            <p:nvPr/>
          </p:nvSpPr>
          <p:spPr>
            <a:xfrm>
              <a:off x="3735529" y="3194092"/>
              <a:ext cx="2717220" cy="2330799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060EA388-3FFA-4647-BE53-15912D1C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4241" y="3768156"/>
              <a:ext cx="1239294" cy="12392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DF1063-B1C1-42F9-A629-1495D8FC6C32}"/>
                </a:ext>
              </a:extLst>
            </p:cNvPr>
            <p:cNvSpPr txBox="1"/>
            <p:nvPr/>
          </p:nvSpPr>
          <p:spPr>
            <a:xfrm>
              <a:off x="4242997" y="3903608"/>
              <a:ext cx="1745667" cy="827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음성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정보 관리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0F23A91-3263-41B2-932F-2BA8C652A376}"/>
              </a:ext>
            </a:extLst>
          </p:cNvPr>
          <p:cNvGrpSpPr/>
          <p:nvPr/>
        </p:nvGrpSpPr>
        <p:grpSpPr>
          <a:xfrm>
            <a:off x="4978211" y="1490456"/>
            <a:ext cx="2267096" cy="2063703"/>
            <a:chOff x="5237427" y="1927570"/>
            <a:chExt cx="2717220" cy="2330799"/>
          </a:xfrm>
        </p:grpSpPr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E3C0F1B6-188E-4FD8-9FAF-D6BB4AF2756F}"/>
                </a:ext>
              </a:extLst>
            </p:cNvPr>
            <p:cNvSpPr/>
            <p:nvPr/>
          </p:nvSpPr>
          <p:spPr>
            <a:xfrm>
              <a:off x="5237427" y="1927570"/>
              <a:ext cx="2717220" cy="2330799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4FFEA8AE-1285-4225-A32C-943BB66C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6593" y="2512376"/>
              <a:ext cx="1359372" cy="135937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1803C1-2D15-4CFB-88F4-2C26677E482C}"/>
                </a:ext>
              </a:extLst>
            </p:cNvPr>
            <p:cNvSpPr txBox="1"/>
            <p:nvPr/>
          </p:nvSpPr>
          <p:spPr>
            <a:xfrm>
              <a:off x="5777461" y="2713206"/>
              <a:ext cx="1704853" cy="818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의약품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재고 관리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A58510-F2D2-4C0C-A97F-B4A06790BA77}"/>
              </a:ext>
            </a:extLst>
          </p:cNvPr>
          <p:cNvGrpSpPr/>
          <p:nvPr/>
        </p:nvGrpSpPr>
        <p:grpSpPr>
          <a:xfrm>
            <a:off x="9602071" y="1496077"/>
            <a:ext cx="2267096" cy="2063703"/>
            <a:chOff x="6714895" y="3151845"/>
            <a:chExt cx="2717220" cy="2330799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294250C6-2864-43C1-9A00-687112CB104A}"/>
                </a:ext>
              </a:extLst>
            </p:cNvPr>
            <p:cNvSpPr/>
            <p:nvPr/>
          </p:nvSpPr>
          <p:spPr>
            <a:xfrm>
              <a:off x="6714895" y="3151845"/>
              <a:ext cx="2717220" cy="233079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A199FCCF-3EB6-4143-91E2-4A5A82387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55342" y="3627486"/>
              <a:ext cx="1368803" cy="13688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BD3DDB-A453-4314-9F0B-249B9A7534C3}"/>
                </a:ext>
              </a:extLst>
            </p:cNvPr>
            <p:cNvSpPr txBox="1"/>
            <p:nvPr/>
          </p:nvSpPr>
          <p:spPr>
            <a:xfrm>
              <a:off x="7176485" y="3992728"/>
              <a:ext cx="1794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의약품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판매 관리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F519D2-637C-4D9D-A340-6B52BF4D8E6F}"/>
              </a:ext>
            </a:extLst>
          </p:cNvPr>
          <p:cNvGrpSpPr/>
          <p:nvPr/>
        </p:nvGrpSpPr>
        <p:grpSpPr>
          <a:xfrm>
            <a:off x="7469379" y="3728724"/>
            <a:ext cx="2267097" cy="1994880"/>
            <a:chOff x="7002191" y="1898015"/>
            <a:chExt cx="2717220" cy="2330799"/>
          </a:xfrm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C5B422AB-CF22-405F-9A6E-AFEF5E6E6B6E}"/>
                </a:ext>
              </a:extLst>
            </p:cNvPr>
            <p:cNvSpPr/>
            <p:nvPr/>
          </p:nvSpPr>
          <p:spPr>
            <a:xfrm>
              <a:off x="7002191" y="1898015"/>
              <a:ext cx="2717220" cy="2330799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21852777-4B13-4CDA-A4B2-96A1F6B6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7327" y="2472941"/>
              <a:ext cx="1207333" cy="12073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5D944A-726B-4A4A-90D3-0E5C8E426C39}"/>
                </a:ext>
              </a:extLst>
            </p:cNvPr>
            <p:cNvSpPr txBox="1"/>
            <p:nvPr/>
          </p:nvSpPr>
          <p:spPr>
            <a:xfrm>
              <a:off x="7480750" y="2798582"/>
              <a:ext cx="1854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의약품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입고 관리</a:t>
              </a:r>
              <a:endParaRPr lang="en-US" altLang="ko-KR" sz="2000" b="1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4C25500-8D9D-422C-A2B0-6DF485BD338E}"/>
              </a:ext>
            </a:extLst>
          </p:cNvPr>
          <p:cNvCxnSpPr/>
          <p:nvPr/>
        </p:nvCxnSpPr>
        <p:spPr>
          <a:xfrm>
            <a:off x="352926" y="3673409"/>
            <a:ext cx="11516241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68003C-54EA-417D-8C0B-51664830B8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22918" y="3543392"/>
            <a:ext cx="0" cy="64349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85C52E-A8AF-4AFF-9888-9FEFE63D573B}"/>
              </a:ext>
            </a:extLst>
          </p:cNvPr>
          <p:cNvSpPr txBox="1"/>
          <p:nvPr/>
        </p:nvSpPr>
        <p:spPr>
          <a:xfrm>
            <a:off x="984951" y="434240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</a:t>
            </a:r>
            <a:r>
              <a:rPr lang="en-US" altLang="ko-KR"/>
              <a:t>, </a:t>
            </a:r>
            <a:r>
              <a:rPr lang="ko-KR" altLang="en-US"/>
              <a:t>조회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813E9B-0DBC-4CA5-864A-D1A9C6ED05C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09179" y="3122783"/>
            <a:ext cx="0" cy="640394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E1E58A-E470-4AC6-9EB5-E4E9A8A3921E}"/>
              </a:ext>
            </a:extLst>
          </p:cNvPr>
          <p:cNvSpPr txBox="1"/>
          <p:nvPr/>
        </p:nvSpPr>
        <p:spPr>
          <a:xfrm>
            <a:off x="3036589" y="1781154"/>
            <a:ext cx="1702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등록</a:t>
            </a:r>
            <a:r>
              <a:rPr lang="en-US" altLang="ko-KR"/>
              <a:t>, </a:t>
            </a:r>
            <a:r>
              <a:rPr lang="ko-KR" altLang="en-US"/>
              <a:t>조회</a:t>
            </a:r>
            <a:endParaRPr lang="en-US" altLang="ko-KR"/>
          </a:p>
          <a:p>
            <a:pPr algn="ctr"/>
            <a:r>
              <a:rPr lang="ko-KR" altLang="en-US"/>
              <a:t>듣기</a:t>
            </a:r>
            <a:r>
              <a:rPr lang="en-US" altLang="ko-KR"/>
              <a:t>, </a:t>
            </a:r>
            <a:r>
              <a:rPr lang="ko-KR" altLang="en-US"/>
              <a:t>수정</a:t>
            </a:r>
            <a:endParaRPr lang="en-US" altLang="ko-KR"/>
          </a:p>
          <a:p>
            <a:pPr algn="ctr"/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이력조회</a:t>
            </a:r>
            <a:endParaRPr lang="en-US" altLang="ko-KR"/>
          </a:p>
          <a:p>
            <a:pPr algn="ctr"/>
            <a:r>
              <a:rPr lang="ko-KR" altLang="en-US"/>
              <a:t>유효기간 관리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67437D3-6F7B-4F1F-B4DA-09C81BB0979F}"/>
              </a:ext>
            </a:extLst>
          </p:cNvPr>
          <p:cNvCxnSpPr>
            <a:cxnSpLocks/>
          </p:cNvCxnSpPr>
          <p:nvPr/>
        </p:nvCxnSpPr>
        <p:spPr>
          <a:xfrm>
            <a:off x="6112008" y="3543392"/>
            <a:ext cx="0" cy="486488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C621E7-FA71-48E2-81FC-882E60D59201}"/>
              </a:ext>
            </a:extLst>
          </p:cNvPr>
          <p:cNvSpPr txBox="1"/>
          <p:nvPr/>
        </p:nvSpPr>
        <p:spPr>
          <a:xfrm>
            <a:off x="5474041" y="4342406"/>
            <a:ext cx="12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조회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DCB0C3F-9A75-494C-ABF0-3727803D6AA5}"/>
              </a:ext>
            </a:extLst>
          </p:cNvPr>
          <p:cNvCxnSpPr>
            <a:cxnSpLocks/>
          </p:cNvCxnSpPr>
          <p:nvPr/>
        </p:nvCxnSpPr>
        <p:spPr>
          <a:xfrm>
            <a:off x="10723796" y="3543392"/>
            <a:ext cx="0" cy="486488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AA6C92-7DE1-43F0-8177-4DB15E3DA366}"/>
              </a:ext>
            </a:extLst>
          </p:cNvPr>
          <p:cNvSpPr txBox="1"/>
          <p:nvPr/>
        </p:nvSpPr>
        <p:spPr>
          <a:xfrm>
            <a:off x="9868915" y="4220791"/>
            <a:ext cx="173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등록</a:t>
            </a:r>
            <a:r>
              <a:rPr lang="en-US" altLang="ko-KR"/>
              <a:t>, </a:t>
            </a:r>
            <a:r>
              <a:rPr lang="ko-KR" altLang="en-US"/>
              <a:t>삭제</a:t>
            </a:r>
            <a:endParaRPr lang="en-US" altLang="ko-KR"/>
          </a:p>
          <a:p>
            <a:pPr algn="ctr"/>
            <a:r>
              <a:rPr lang="ko-KR" altLang="en-US"/>
              <a:t>내역 조회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EAB526-A7AC-4435-AC86-35069E853212}"/>
              </a:ext>
            </a:extLst>
          </p:cNvPr>
          <p:cNvSpPr txBox="1"/>
          <p:nvPr/>
        </p:nvSpPr>
        <p:spPr>
          <a:xfrm>
            <a:off x="7966938" y="2387619"/>
            <a:ext cx="12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등록</a:t>
            </a:r>
            <a:r>
              <a:rPr lang="en-US" altLang="ko-KR"/>
              <a:t>, </a:t>
            </a:r>
            <a:r>
              <a:rPr lang="ko-KR" altLang="en-US"/>
              <a:t>조회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CFC82C-9630-467E-9B94-A165354B3FE6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593474" y="3122784"/>
            <a:ext cx="9454" cy="60594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863284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역할 분담</a:t>
            </a:r>
            <a:endParaRPr lang="en-US" altLang="ko-KR" sz="4800" b="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2DDD22-74E8-42D3-B7E9-95B71B450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01260"/>
              </p:ext>
            </p:extLst>
          </p:nvPr>
        </p:nvGraphicFramePr>
        <p:xfrm>
          <a:off x="1362839" y="1551151"/>
          <a:ext cx="9694923" cy="41657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2195">
                  <a:extLst>
                    <a:ext uri="{9D8B030D-6E8A-4147-A177-3AD203B41FA5}">
                      <a16:colId xmlns:a16="http://schemas.microsoft.com/office/drawing/2014/main" val="137293578"/>
                    </a:ext>
                  </a:extLst>
                </a:gridCol>
                <a:gridCol w="1657103">
                  <a:extLst>
                    <a:ext uri="{9D8B030D-6E8A-4147-A177-3AD203B41FA5}">
                      <a16:colId xmlns:a16="http://schemas.microsoft.com/office/drawing/2014/main" val="3624160891"/>
                    </a:ext>
                  </a:extLst>
                </a:gridCol>
                <a:gridCol w="6695625">
                  <a:extLst>
                    <a:ext uri="{9D8B030D-6E8A-4147-A177-3AD203B41FA5}">
                      <a16:colId xmlns:a16="http://schemas.microsoft.com/office/drawing/2014/main" val="544849674"/>
                    </a:ext>
                  </a:extLst>
                </a:gridCol>
              </a:tblGrid>
              <a:tr h="575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이름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학번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effectLst/>
                        </a:rPr>
                        <a:t>역할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41810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권도영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20130068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effectLst/>
                        </a:rPr>
                        <a:t>TTS </a:t>
                      </a:r>
                      <a:r>
                        <a:rPr lang="ko-KR" altLang="en-US" sz="1800" kern="0" spc="0">
                          <a:effectLst/>
                        </a:rPr>
                        <a:t>엔진 제작 개발지원</a:t>
                      </a:r>
                      <a:endParaRPr lang="en-US" altLang="ko-KR" sz="1800" kern="0" spc="0">
                        <a:effectLst/>
                      </a:endParaRPr>
                    </a:p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데이터베이스 설계 및 쿼리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799719"/>
                  </a:ext>
                </a:extLst>
              </a:tr>
              <a:tr h="509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이도현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20130895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effectLst/>
                        </a:rPr>
                        <a:t>TTS </a:t>
                      </a:r>
                      <a:r>
                        <a:rPr lang="ko-KR" altLang="en-US" sz="1800" kern="0" spc="0">
                          <a:effectLst/>
                        </a:rPr>
                        <a:t>엔진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22782"/>
                  </a:ext>
                </a:extLst>
              </a:tr>
              <a:tr h="4946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백한솔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20150600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웹 사용자 인터페이스 제작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50967"/>
                  </a:ext>
                </a:extLst>
              </a:tr>
              <a:tr h="509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정학수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20131128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의약품 안내 음성 데이터 구성 및 개발지원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228"/>
                  </a:ext>
                </a:extLst>
              </a:tr>
              <a:tr h="509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정지환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20160342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의약품 안내 음성 데이터 구성 및 개발지원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11429"/>
                  </a:ext>
                </a:extLst>
              </a:tr>
              <a:tr h="491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</a:rPr>
                        <a:t>김지윤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effectLst/>
                        </a:rPr>
                        <a:t>20161124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사용자 인터페이스 제작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458773"/>
                  </a:ext>
                </a:extLst>
              </a:tr>
              <a:tr h="390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추선호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 및 쿼리 제작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5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646878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진행상황</a:t>
            </a:r>
            <a:endParaRPr lang="en-US" altLang="ko-KR" sz="4800" b="1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B826270-74E9-4ACD-8BCE-B3D4AD675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8046"/>
              </p:ext>
            </p:extLst>
          </p:nvPr>
        </p:nvGraphicFramePr>
        <p:xfrm>
          <a:off x="1423405" y="1844134"/>
          <a:ext cx="9871954" cy="314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7188">
                  <a:extLst>
                    <a:ext uri="{9D8B030D-6E8A-4147-A177-3AD203B41FA5}">
                      <a16:colId xmlns:a16="http://schemas.microsoft.com/office/drawing/2014/main" val="862125480"/>
                    </a:ext>
                  </a:extLst>
                </a:gridCol>
                <a:gridCol w="2247090">
                  <a:extLst>
                    <a:ext uri="{9D8B030D-6E8A-4147-A177-3AD203B41FA5}">
                      <a16:colId xmlns:a16="http://schemas.microsoft.com/office/drawing/2014/main" val="1072882182"/>
                    </a:ext>
                  </a:extLst>
                </a:gridCol>
                <a:gridCol w="1663430">
                  <a:extLst>
                    <a:ext uri="{9D8B030D-6E8A-4147-A177-3AD203B41FA5}">
                      <a16:colId xmlns:a16="http://schemas.microsoft.com/office/drawing/2014/main" val="3331185348"/>
                    </a:ext>
                  </a:extLst>
                </a:gridCol>
                <a:gridCol w="1634246">
                  <a:extLst>
                    <a:ext uri="{9D8B030D-6E8A-4147-A177-3AD203B41FA5}">
                      <a16:colId xmlns:a16="http://schemas.microsoft.com/office/drawing/2014/main" val="2043498148"/>
                    </a:ext>
                  </a:extLst>
                </a:gridCol>
              </a:tblGrid>
              <a:tr h="538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데이터베이스 </a:t>
                      </a:r>
                      <a:endParaRPr lang="en-US" altLang="ko-KR" sz="2000"/>
                    </a:p>
                    <a:p>
                      <a:pPr algn="ctr" latinLnBrk="1"/>
                      <a:r>
                        <a:rPr lang="ko-KR" altLang="en-US" sz="2000"/>
                        <a:t>설계 및 쿼리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사용자</a:t>
                      </a:r>
                      <a:endParaRPr lang="en-US" altLang="ko-KR" sz="2000"/>
                    </a:p>
                    <a:p>
                      <a:pPr algn="ctr" latinLnBrk="1"/>
                      <a:r>
                        <a:rPr lang="ko-KR" altLang="en-US" sz="2000"/>
                        <a:t> 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TTS</a:t>
                      </a:r>
                      <a:r>
                        <a:rPr lang="ko-KR" altLang="en-US" sz="2000"/>
                        <a:t> 엔진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3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의약품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△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96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판매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X</a:t>
                      </a:r>
                      <a:endParaRPr lang="ko-KR" altLang="en-US" sz="2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9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입고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X</a:t>
                      </a:r>
                      <a:endParaRPr lang="ko-KR" altLang="en-US" sz="2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0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재고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X</a:t>
                      </a:r>
                      <a:endParaRPr lang="ko-KR" altLang="en-US" sz="2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음성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/>
                        <a:t>X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/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6500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834AF5E-1DE4-458B-A8D8-6EF0C921F099}"/>
              </a:ext>
            </a:extLst>
          </p:cNvPr>
          <p:cNvSpPr txBox="1"/>
          <p:nvPr/>
        </p:nvSpPr>
        <p:spPr>
          <a:xfrm>
            <a:off x="8982333" y="5536049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○ 완료 △ 진행중 </a:t>
            </a:r>
            <a:r>
              <a:rPr lang="en-US" altLang="ko-KR"/>
              <a:t>X </a:t>
            </a:r>
            <a:r>
              <a:rPr lang="ko-KR" altLang="en-US"/>
              <a:t>미완료</a:t>
            </a:r>
          </a:p>
        </p:txBody>
      </p:sp>
    </p:spTree>
    <p:extLst>
      <p:ext uri="{BB962C8B-B14F-4D97-AF65-F5344CB8AC3E}">
        <p14:creationId xmlns:p14="http://schemas.microsoft.com/office/powerpoint/2010/main" val="29195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646878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진행상황</a:t>
            </a:r>
            <a:endParaRPr lang="en-US" altLang="ko-KR" sz="4800" b="1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E120F978-2605-41A5-B396-1F18A6A96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381319"/>
              </p:ext>
            </p:extLst>
          </p:nvPr>
        </p:nvGraphicFramePr>
        <p:xfrm>
          <a:off x="985529" y="1309013"/>
          <a:ext cx="10309829" cy="4761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095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646878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진행상황</a:t>
            </a:r>
            <a:endParaRPr lang="en-US" altLang="ko-KR" sz="48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A2BB1-46AF-4327-A5D8-A656C2884854}"/>
              </a:ext>
            </a:extLst>
          </p:cNvPr>
          <p:cNvSpPr/>
          <p:nvPr/>
        </p:nvSpPr>
        <p:spPr>
          <a:xfrm>
            <a:off x="616751" y="1550519"/>
            <a:ext cx="4482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/>
              <a:t>사용자 인터페이스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6C96AC-23BD-401F-94C0-3BC08BA2ED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98"/>
          <a:stretch/>
        </p:blipFill>
        <p:spPr>
          <a:xfrm>
            <a:off x="518810" y="2089663"/>
            <a:ext cx="8551058" cy="4264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5F1FE-A063-4E67-9A77-541DB37D1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463" y="1490708"/>
            <a:ext cx="7435727" cy="39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6B10CAC-B5CB-4077-899C-710A8223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8" y="2108137"/>
            <a:ext cx="7611329" cy="3378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9CB2-6B22-4E8B-9B09-66A4B3E874F1}"/>
              </a:ext>
            </a:extLst>
          </p:cNvPr>
          <p:cNvSpPr/>
          <p:nvPr/>
        </p:nvSpPr>
        <p:spPr>
          <a:xfrm>
            <a:off x="0" y="0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0A57-1DEE-4BD4-9044-E5D0799B97A5}"/>
              </a:ext>
            </a:extLst>
          </p:cNvPr>
          <p:cNvSpPr/>
          <p:nvPr/>
        </p:nvSpPr>
        <p:spPr>
          <a:xfrm>
            <a:off x="0" y="6010102"/>
            <a:ext cx="12192000" cy="847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847D8B-D66A-4C85-9098-54241F78C457}"/>
              </a:ext>
            </a:extLst>
          </p:cNvPr>
          <p:cNvGrpSpPr/>
          <p:nvPr/>
        </p:nvGrpSpPr>
        <p:grpSpPr>
          <a:xfrm>
            <a:off x="11152736" y="6077337"/>
            <a:ext cx="775840" cy="689367"/>
            <a:chOff x="237836" y="6114515"/>
            <a:chExt cx="775840" cy="68936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F6F5744-3247-4EE6-983F-1AEC37FD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8651">
              <a:off x="237836" y="6114515"/>
              <a:ext cx="775840" cy="689367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5908F82-370F-4DAB-9A9B-0455921F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459" y="6224094"/>
              <a:ext cx="472586" cy="41991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445E89-4F44-4BED-B854-7237E58D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619" y="6131259"/>
            <a:ext cx="1456381" cy="446440"/>
          </a:xfrm>
        </p:spPr>
        <p:txBody>
          <a:bodyPr>
            <a:noAutofit/>
          </a:bodyPr>
          <a:lstStyle/>
          <a:p>
            <a:r>
              <a:rPr lang="en-US" altLang="ko-KR" sz="1800" b="1">
                <a:latin typeface="+mj-ea"/>
              </a:rPr>
              <a:t>PharmNoti</a:t>
            </a:r>
            <a:endParaRPr lang="ko-KR" altLang="en-US" sz="1800" b="1"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6B582-EF94-491B-AF01-5871A70B09E6}"/>
              </a:ext>
            </a:extLst>
          </p:cNvPr>
          <p:cNvSpPr/>
          <p:nvPr/>
        </p:nvSpPr>
        <p:spPr>
          <a:xfrm>
            <a:off x="616751" y="338889"/>
            <a:ext cx="5109883" cy="116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214976-3DF9-4CFA-BB55-2F62B9BC161A}"/>
              </a:ext>
            </a:extLst>
          </p:cNvPr>
          <p:cNvSpPr/>
          <p:nvPr/>
        </p:nvSpPr>
        <p:spPr>
          <a:xfrm>
            <a:off x="872245" y="319131"/>
            <a:ext cx="2646878" cy="1057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/>
              <a:t>진행상황</a:t>
            </a:r>
            <a:endParaRPr lang="en-US" altLang="ko-KR" sz="48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80F82D-6ED6-4D88-8C16-1AC0ABD4F61B}"/>
              </a:ext>
            </a:extLst>
          </p:cNvPr>
          <p:cNvSpPr/>
          <p:nvPr/>
        </p:nvSpPr>
        <p:spPr>
          <a:xfrm>
            <a:off x="616751" y="1550519"/>
            <a:ext cx="4482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/>
              <a:t>데이터베이스 설계 및 쿼리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4293E4-CC41-4390-A612-4968348A4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441" y="2765484"/>
            <a:ext cx="7194109" cy="28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273</Words>
  <Application>Microsoft Office PowerPoint</Application>
  <PresentationFormat>와이드스크린</PresentationFormat>
  <Paragraphs>114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 ExtraBold</vt:lpstr>
      <vt:lpstr>맑은 고딕</vt:lpstr>
      <vt:lpstr>Arial</vt:lpstr>
      <vt:lpstr>Wingdings</vt:lpstr>
      <vt:lpstr>Office 테마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PharmNoti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PharmNoti</dc:title>
  <dc:creator>한솔 백</dc:creator>
  <cp:lastModifiedBy>한솔 백</cp:lastModifiedBy>
  <cp:revision>67</cp:revision>
  <dcterms:created xsi:type="dcterms:W3CDTF">2018-03-05T01:37:40Z</dcterms:created>
  <dcterms:modified xsi:type="dcterms:W3CDTF">2018-05-01T05:18:51Z</dcterms:modified>
</cp:coreProperties>
</file>