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8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0ADC6-535E-46EA-9CC7-BE1B5F05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5A53D-7F71-4075-96F9-BF4DEB24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B4D5-E9D3-4258-B4B4-AFCD15C8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D156A-DBDA-4977-A1E6-1BDF009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887D-CBCB-4B31-93C6-383DCF0A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9CA4-DA6E-44A3-8FFF-7D45EF5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1EA3E-969E-42A6-853D-57C56E45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3B1C-382F-4A11-8379-6F14C09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CB65E-9353-4235-9317-FA6E086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34A6E-69FB-4BCC-9398-945AC01E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F7738-052B-4DD9-9141-09D3B6A6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DB93D-DC4E-4DB8-A32E-73F597DD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9F552-110A-4DE1-AE20-40357AB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2C0B0-0393-47B3-9F5B-A93AE93B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AF89D-8918-4484-AC60-4A6E8D36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3ADF-8349-48BC-BF0C-FA5BB3C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1EBA-4D38-4BF4-A10A-E89B6D31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31D7F-45B8-4531-824C-5FA41B2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BA605-B1E0-4542-A2E4-0399ACD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4F55A-B0A6-4C4A-8014-1BED80DF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FBB1-E45F-4B59-BBC1-F7724C6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D4028-DF36-4A76-AC23-D40B311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88028-FCEA-4CD5-B2AC-3F782DE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E8D99-E704-4C8E-99EB-FD4A1AC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EDCA5-CAC6-4F1A-84D1-9E1AB04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0834-9FE3-4C5E-BF5D-3406B7E7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7F5B-16C8-476E-AA66-9A94D76B4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B7629-1C34-4755-9F86-A3BA5FE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C94F4-06B9-4846-8BA8-299EAF3B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0CCD0-2C59-496C-A52E-FD28B6D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52819-78AE-4D5B-8C9B-425BEB5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A917-D54C-436D-8969-BD601B20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CEF4B-92EA-4E6C-84CF-176CA392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8F5A4-CBFF-469D-8059-09BDA3B4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7C6E8-9AFA-42D8-A929-0B2164EA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C17A2E-5758-406E-A0C4-AF75DCE7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6DD73-2D68-4D47-9A14-B49B929C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29613-7E96-4691-9FB7-C720AD7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CBAD75-FFA9-4FB3-B6FC-59AE29DF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FD2D-00E0-4CF3-BFF4-4D6BF58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BB76E-5481-408E-9DC9-B224BE5E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AC5A6-1191-4466-86FE-74DC1DD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F718CB-B689-472C-A1F8-1CF07B5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DE9F9-0420-4BC7-8C31-BA3FF76D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39C16-B40B-4B05-A4C1-0420EDF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A8FF2-8CA8-44A5-A474-2EDE522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E2A6-2960-4452-98B4-4E4B390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5BACC-EEF1-4658-9BB1-303FF05C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B6E98-1744-4ED1-9F1D-6448EA29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1445-C541-4B5D-AD74-3B61C3D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B85D4-2326-4BD9-80ED-1F4981F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433BB-8AAD-4333-8C1B-95B6C3FA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4214-9DE4-4C3D-A3C2-4ADE0B2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9141B-9D7A-4AEF-B2DB-65609F39E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C0433-ACA9-43A9-BB3B-BDD6255A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F7762-8716-4751-82A8-EE8A9EE9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155B1-A974-485E-A5AA-9159A29D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4BB68-1CD6-4C14-AD7B-81EA0E5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9BBDD3-35A8-4934-8F40-9F85459B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CA8F2-EAFA-4DFF-BB8C-886B8A28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13A7C-86A9-4213-8A02-3B53DA3A3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1F00-EF55-41BD-9C5A-A8F08D5D3F11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879DF-222E-486B-A31C-5316941C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D0E16-A5F1-4103-B2EE-6621A2F5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84" y="2307366"/>
            <a:ext cx="9144000" cy="1041082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PharmNoti</a:t>
            </a:r>
            <a:endParaRPr lang="ko-KR" altLang="en-US" b="1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EC5B5-8359-4BED-A1AD-C0E20389BD95}"/>
              </a:ext>
            </a:extLst>
          </p:cNvPr>
          <p:cNvSpPr/>
          <p:nvPr/>
        </p:nvSpPr>
        <p:spPr>
          <a:xfrm>
            <a:off x="4439648" y="38944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/>
              <a:t>20131228 </a:t>
            </a:r>
            <a:r>
              <a:rPr lang="ko-KR" altLang="en-US" sz="2400"/>
              <a:t>정학수</a:t>
            </a:r>
            <a:endParaRPr lang="en-US" altLang="ko-KR" sz="2400"/>
          </a:p>
          <a:p>
            <a:pPr algn="ctr"/>
            <a:r>
              <a:rPr lang="en-US" altLang="ko-KR" sz="2400"/>
              <a:t>20161124 </a:t>
            </a:r>
            <a:r>
              <a:rPr lang="ko-KR" altLang="en-US" sz="2400"/>
              <a:t>정지환</a:t>
            </a:r>
            <a:endParaRPr lang="en-US" altLang="ko-KR" sz="2400"/>
          </a:p>
          <a:p>
            <a:pPr algn="ctr"/>
            <a:r>
              <a:rPr lang="en-US" altLang="ko-KR" sz="2400"/>
              <a:t>20160342 </a:t>
            </a:r>
            <a:r>
              <a:rPr lang="ko-KR" altLang="en-US" sz="2400"/>
              <a:t>김지윤</a:t>
            </a:r>
            <a:endParaRPr lang="en-US" altLang="ko-KR" sz="2400"/>
          </a:p>
          <a:p>
            <a:pPr algn="ctr"/>
            <a:r>
              <a:rPr lang="en-US" altLang="ko-KR" sz="2400"/>
              <a:t>20161400 </a:t>
            </a:r>
            <a:r>
              <a:rPr lang="ko-KR" altLang="en-US" sz="2400"/>
              <a:t>추선호</a:t>
            </a:r>
            <a:endParaRPr lang="en-US" altLang="ko-KR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834CD-5C79-4A73-B1EC-472EEF0D1EEE}"/>
              </a:ext>
            </a:extLst>
          </p:cNvPr>
          <p:cNvSpPr/>
          <p:nvPr/>
        </p:nvSpPr>
        <p:spPr>
          <a:xfrm>
            <a:off x="1415712" y="38944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400" b="1"/>
              <a:t>20150600 </a:t>
            </a:r>
            <a:r>
              <a:rPr lang="ko-KR" altLang="en-US" sz="2400" b="1"/>
              <a:t>백한솔</a:t>
            </a:r>
            <a:endParaRPr lang="en-US" altLang="ko-KR" sz="2400" b="1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20130068 </a:t>
            </a:r>
            <a:r>
              <a:rPr lang="ko-KR" altLang="en-US" sz="2400"/>
              <a:t>권도영</a:t>
            </a:r>
            <a:endParaRPr lang="en-US" altLang="ko-KR" sz="2400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20130895 </a:t>
            </a:r>
            <a:r>
              <a:rPr lang="ko-KR" altLang="en-US" sz="2400"/>
              <a:t>이도현</a:t>
            </a:r>
            <a:endParaRPr lang="en-US" altLang="ko-KR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9F7940-A595-467E-B4B7-2A563276618B}"/>
              </a:ext>
            </a:extLst>
          </p:cNvPr>
          <p:cNvGrpSpPr/>
          <p:nvPr/>
        </p:nvGrpSpPr>
        <p:grpSpPr>
          <a:xfrm>
            <a:off x="8335968" y="1392036"/>
            <a:ext cx="1672788" cy="1672788"/>
            <a:chOff x="9091552" y="1039476"/>
            <a:chExt cx="1672788" cy="1672788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78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F1053DB-BCF3-47AC-B3D1-DE422E4057EA}"/>
              </a:ext>
            </a:extLst>
          </p:cNvPr>
          <p:cNvSpPr txBox="1"/>
          <p:nvPr/>
        </p:nvSpPr>
        <p:spPr>
          <a:xfrm>
            <a:off x="1344942" y="1485487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0357E1-9E0E-4BED-82B4-147B2B525016}"/>
              </a:ext>
            </a:extLst>
          </p:cNvPr>
          <p:cNvCxnSpPr>
            <a:cxnSpLocks/>
          </p:cNvCxnSpPr>
          <p:nvPr/>
        </p:nvCxnSpPr>
        <p:spPr>
          <a:xfrm>
            <a:off x="4497089" y="1652079"/>
            <a:ext cx="0" cy="3605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364418-DDB1-4D3F-9624-F2D78E0F358E}"/>
              </a:ext>
            </a:extLst>
          </p:cNvPr>
          <p:cNvSpPr txBox="1"/>
          <p:nvPr/>
        </p:nvSpPr>
        <p:spPr>
          <a:xfrm>
            <a:off x="4811949" y="1485487"/>
            <a:ext cx="4131259" cy="324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문제 정의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기능 및 구현 진척도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사용도구 및 사용기술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시연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/>
              <a:t>Q&amp;A</a:t>
            </a:r>
            <a:endParaRPr lang="ko-KR" altLang="en-US" sz="2800" b="1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447FB3-B358-4184-85C8-43CE6A3ED5FA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20485D1-0DB6-46AB-BC4F-B81294439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3BAD1C43-8581-4E67-BFC5-49E9C480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2BAED83D-F6E4-42B9-A85D-EC169998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3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1858201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/>
              <a:t>문제 정의</a:t>
            </a:r>
            <a:endParaRPr lang="en-US" altLang="ko-KR" sz="3000" b="1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2FF0FA07-C697-4577-93DC-94E79F4B0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421" y="2160135"/>
            <a:ext cx="2863285" cy="286328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F32A801-CCD0-48BE-8C56-DB5CA239E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92705" y="1626402"/>
            <a:ext cx="1440780" cy="149517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245B7A3-1E9C-4965-B224-D3EC5710B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2518" y="2920197"/>
            <a:ext cx="861799" cy="861799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511B2F7-BCC3-475C-AFB2-BDDFCFCAC9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6013" y="1812614"/>
            <a:ext cx="695041" cy="6950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1EA6F-7B86-4CA0-9EEC-EF126F7D875E}"/>
              </a:ext>
            </a:extLst>
          </p:cNvPr>
          <p:cNvSpPr/>
          <p:nvPr/>
        </p:nvSpPr>
        <p:spPr>
          <a:xfrm>
            <a:off x="3747045" y="3242730"/>
            <a:ext cx="742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/>
              <a:t>약품</a:t>
            </a:r>
            <a:r>
              <a:rPr lang="en-US" altLang="ko-KR" sz="3000" b="1"/>
              <a:t>(Pharmacy)</a:t>
            </a:r>
            <a:r>
              <a:rPr lang="ko-KR" altLang="en-US" sz="2500"/>
              <a:t>의 유효기간이 도래되었을 때</a:t>
            </a:r>
            <a:endParaRPr lang="en-US" altLang="ko-KR" sz="2500"/>
          </a:p>
          <a:p>
            <a:pPr algn="ctr"/>
            <a:r>
              <a:rPr lang="ko-KR" altLang="en-US" sz="3000" b="1"/>
              <a:t>음성</a:t>
            </a:r>
            <a:r>
              <a:rPr lang="ko-KR" altLang="en-US" sz="2500"/>
              <a:t>으로 알려주는</a:t>
            </a:r>
            <a:r>
              <a:rPr lang="en-US" altLang="ko-KR" sz="2500" b="1"/>
              <a:t>(Notification)</a:t>
            </a:r>
            <a:r>
              <a:rPr lang="ko-KR" altLang="en-US" sz="2500" b="1"/>
              <a:t> </a:t>
            </a:r>
            <a:r>
              <a:rPr lang="ko-KR" altLang="en-US" sz="2500"/>
              <a:t>시스템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41068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796174" y="338889"/>
            <a:ext cx="4570482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/>
              <a:t>주요 기능 및 구현 진척도</a:t>
            </a:r>
            <a:endParaRPr lang="en-US" altLang="ko-KR" sz="3000" b="1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820F28-F621-4DB4-90F4-7E59BD11C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53564"/>
              </p:ext>
            </p:extLst>
          </p:nvPr>
        </p:nvGraphicFramePr>
        <p:xfrm>
          <a:off x="1389694" y="1627914"/>
          <a:ext cx="9386436" cy="3804708"/>
        </p:xfrm>
        <a:graphic>
          <a:graphicData uri="http://schemas.openxmlformats.org/drawingml/2006/table">
            <a:tbl>
              <a:tblPr/>
              <a:tblGrid>
                <a:gridCol w="3357514">
                  <a:extLst>
                    <a:ext uri="{9D8B030D-6E8A-4147-A177-3AD203B41FA5}">
                      <a16:colId xmlns:a16="http://schemas.microsoft.com/office/drawing/2014/main" val="3018715692"/>
                    </a:ext>
                  </a:extLst>
                </a:gridCol>
                <a:gridCol w="1967983">
                  <a:extLst>
                    <a:ext uri="{9D8B030D-6E8A-4147-A177-3AD203B41FA5}">
                      <a16:colId xmlns:a16="http://schemas.microsoft.com/office/drawing/2014/main" val="401374170"/>
                    </a:ext>
                  </a:extLst>
                </a:gridCol>
                <a:gridCol w="2015429">
                  <a:extLst>
                    <a:ext uri="{9D8B030D-6E8A-4147-A177-3AD203B41FA5}">
                      <a16:colId xmlns:a16="http://schemas.microsoft.com/office/drawing/2014/main" val="3401558531"/>
                    </a:ext>
                  </a:extLst>
                </a:gridCol>
                <a:gridCol w="2045510">
                  <a:extLst>
                    <a:ext uri="{9D8B030D-6E8A-4147-A177-3AD203B41FA5}">
                      <a16:colId xmlns:a16="http://schemas.microsoft.com/office/drawing/2014/main" val="3792562640"/>
                    </a:ext>
                  </a:extLst>
                </a:gridCol>
              </a:tblGrid>
              <a:tr h="873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대분류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데이터베이스</a:t>
                      </a:r>
                      <a:endParaRPr lang="en-US" altLang="ko-KR" sz="15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설계 및 쿼리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사용자</a:t>
                      </a:r>
                      <a:endParaRPr lang="en-US" altLang="ko-KR" sz="15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인터페이스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내부 기능 및 </a:t>
                      </a:r>
                      <a:r>
                        <a:rPr lang="en-US" altLang="ko-KR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TTS </a:t>
                      </a: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엔진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98930"/>
                  </a:ext>
                </a:extLst>
              </a:tr>
              <a:tr h="485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의약품 관리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06280"/>
                  </a:ext>
                </a:extLst>
              </a:tr>
              <a:tr h="485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입고 관리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331421"/>
                  </a:ext>
                </a:extLst>
              </a:tr>
              <a:tr h="485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판매 관리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36572"/>
                  </a:ext>
                </a:extLst>
              </a:tr>
              <a:tr h="4097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재고 관리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55290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음성정보관리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538268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9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7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796174" y="338889"/>
            <a:ext cx="3916457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/>
              <a:t>사용도구 및 사용기술</a:t>
            </a:r>
            <a:endParaRPr lang="en-US" altLang="ko-KR" sz="3000" b="1"/>
          </a:p>
        </p:txBody>
      </p:sp>
      <p:pic>
        <p:nvPicPr>
          <p:cNvPr id="1026" name="Picture 2" descr="HTML5ì ëí ì´ë¯¸ì§ ê²ìê²°ê³¼">
            <a:extLst>
              <a:ext uri="{FF2B5EF4-FFF2-40B4-BE49-F238E27FC236}">
                <a16:creationId xmlns:a16="http://schemas.microsoft.com/office/drawing/2014/main" id="{9D0430C1-AC3E-4D3B-9A91-8DBD61EA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47" y="1269667"/>
            <a:ext cx="2317071" cy="23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queryì ëí ì´ë¯¸ì§ ê²ìê²°ê³¼">
            <a:extLst>
              <a:ext uri="{FF2B5EF4-FFF2-40B4-BE49-F238E27FC236}">
                <a16:creationId xmlns:a16="http://schemas.microsoft.com/office/drawing/2014/main" id="{3241522C-B082-4386-B00F-9C22DF42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15" y="3109404"/>
            <a:ext cx="2599449" cy="11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JAXì ëí ì´ë¯¸ì§ ê²ìê²°ê³¼">
            <a:extLst>
              <a:ext uri="{FF2B5EF4-FFF2-40B4-BE49-F238E27FC236}">
                <a16:creationId xmlns:a16="http://schemas.microsoft.com/office/drawing/2014/main" id="{4A25E8A4-2CE0-4242-A8F4-C1B46600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7" y="2672635"/>
            <a:ext cx="1801498" cy="8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ì ëí ì´ë¯¸ì§ ê²ìê²°ê³¼">
            <a:extLst>
              <a:ext uri="{FF2B5EF4-FFF2-40B4-BE49-F238E27FC236}">
                <a16:creationId xmlns:a16="http://schemas.microsoft.com/office/drawing/2014/main" id="{9354F130-41AB-4CC7-8E4A-BF67C311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26" y="1235891"/>
            <a:ext cx="1438160" cy="26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B2459E-FFF5-4C83-87A8-B02129B1D8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4606" y="1428594"/>
            <a:ext cx="2724150" cy="1676400"/>
          </a:xfrm>
          <a:prstGeom prst="rect">
            <a:avLst/>
          </a:prstGeom>
        </p:spPr>
      </p:pic>
      <p:pic>
        <p:nvPicPr>
          <p:cNvPr id="1036" name="Picture 12" descr="TOMCATì ëí ì´ë¯¸ì§ ê²ìê²°ê³¼">
            <a:extLst>
              <a:ext uri="{FF2B5EF4-FFF2-40B4-BE49-F238E27FC236}">
                <a16:creationId xmlns:a16="http://schemas.microsoft.com/office/drawing/2014/main" id="{67B2515A-B887-4297-8D69-8FA43FBA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42" y="3569695"/>
            <a:ext cx="25527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BB2F67C7-1106-4149-AAF8-CEB424A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004" y="2196792"/>
            <a:ext cx="2464415" cy="24644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3569C0-A1B0-4EC8-8CD5-0D8610434BBD}"/>
              </a:ext>
            </a:extLst>
          </p:cNvPr>
          <p:cNvSpPr/>
          <p:nvPr/>
        </p:nvSpPr>
        <p:spPr>
          <a:xfrm>
            <a:off x="4565773" y="264417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3417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569C0-A1B0-4EC8-8CD5-0D8610434BBD}"/>
              </a:ext>
            </a:extLst>
          </p:cNvPr>
          <p:cNvSpPr/>
          <p:nvPr/>
        </p:nvSpPr>
        <p:spPr>
          <a:xfrm>
            <a:off x="4565773" y="2644170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/>
              <a:t>Q&amp;A</a:t>
            </a:r>
            <a:endParaRPr lang="ko-KR" altLang="en-US" sz="9600" b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EEC370-EB00-45C3-A9E2-868FC2065CE8}"/>
              </a:ext>
            </a:extLst>
          </p:cNvPr>
          <p:cNvGrpSpPr/>
          <p:nvPr/>
        </p:nvGrpSpPr>
        <p:grpSpPr>
          <a:xfrm>
            <a:off x="7626226" y="1486166"/>
            <a:ext cx="1672788" cy="1672788"/>
            <a:chOff x="9091552" y="1039476"/>
            <a:chExt cx="1672788" cy="1672788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860ED735-87CE-451C-A907-0201E810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B2F67C7-1106-4149-AAF8-CEB424A5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69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104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 ExtraBold</vt:lpstr>
      <vt:lpstr>맑은 고딕</vt:lpstr>
      <vt:lpstr>한양신명조</vt:lpstr>
      <vt:lpstr>Arial</vt:lpstr>
      <vt:lpstr>Wingdings</vt:lpstr>
      <vt:lpstr>Office 테마</vt:lpstr>
      <vt:lpstr>PharmNoti</vt:lpstr>
      <vt:lpstr>PharmNoti</vt:lpstr>
      <vt:lpstr>PharmNoti</vt:lpstr>
      <vt:lpstr>PharmNoti</vt:lpstr>
      <vt:lpstr>PharmNoti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PharmNoti</dc:title>
  <dc:creator>한솔 백</dc:creator>
  <cp:lastModifiedBy>백한솔</cp:lastModifiedBy>
  <cp:revision>44</cp:revision>
  <dcterms:created xsi:type="dcterms:W3CDTF">2018-03-05T01:37:40Z</dcterms:created>
  <dcterms:modified xsi:type="dcterms:W3CDTF">2018-06-11T09:21:42Z</dcterms:modified>
</cp:coreProperties>
</file>