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인혁" initials="백인" lastIdx="1" clrIdx="0">
    <p:extLst>
      <p:ext uri="{19B8F6BF-5375-455C-9EA6-DF929625EA0E}">
        <p15:presenceInfo xmlns:p15="http://schemas.microsoft.com/office/powerpoint/2012/main" userId="ca4dc2a6ca9f7f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7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3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0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E11B-26E9-43CE-87AA-51228BC19BD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7CA289-6A9F-4105-B75D-E883F80AD8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BD91-5A27-4DC0-AAC1-F415F6B07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인터넷 프로그래밍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8B93E-4139-41A3-A035-C30DE04A8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컴퓨터 소프트웨어공학과</a:t>
            </a:r>
            <a:endParaRPr lang="en-US" altLang="ko-KR" dirty="0"/>
          </a:p>
          <a:p>
            <a:r>
              <a:rPr lang="en-US" altLang="ko-KR" dirty="0"/>
              <a:t>20184053 </a:t>
            </a:r>
            <a:r>
              <a:rPr lang="ko-KR" altLang="en-US" dirty="0"/>
              <a:t>백인혁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3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1CCF-F56E-43C1-A143-CF6A7F4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A809-EFBC-4732-A4AB-7181C69E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및 주제 선정 이유</a:t>
            </a:r>
            <a:endParaRPr lang="en-US" altLang="ko-KR" dirty="0"/>
          </a:p>
          <a:p>
            <a:r>
              <a:rPr lang="ko-KR" altLang="en-US" dirty="0"/>
              <a:t>홈페이지 대문 디자인</a:t>
            </a:r>
            <a:endParaRPr lang="en-US" altLang="ko-KR" dirty="0"/>
          </a:p>
          <a:p>
            <a:r>
              <a:rPr lang="ko-KR" altLang="en-US" dirty="0"/>
              <a:t>첫 번째 파트 디자인 </a:t>
            </a:r>
            <a:r>
              <a:rPr lang="en-US" altLang="ko-KR" dirty="0"/>
              <a:t>- </a:t>
            </a:r>
            <a:r>
              <a:rPr lang="ko-KR" altLang="en-US" dirty="0"/>
              <a:t>커피의 역사</a:t>
            </a:r>
            <a:endParaRPr lang="en-US" altLang="ko-KR" dirty="0"/>
          </a:p>
          <a:p>
            <a:r>
              <a:rPr lang="ko-KR" altLang="en-US" dirty="0"/>
              <a:t>두 번째 파트 디자인 </a:t>
            </a:r>
            <a:r>
              <a:rPr lang="en-US" altLang="ko-KR" dirty="0"/>
              <a:t>– </a:t>
            </a:r>
            <a:r>
              <a:rPr lang="ko-KR" altLang="en-US" dirty="0"/>
              <a:t>커피 원두의 제조과정</a:t>
            </a:r>
            <a:endParaRPr lang="en-US" altLang="ko-KR" dirty="0"/>
          </a:p>
          <a:p>
            <a:r>
              <a:rPr lang="ko-KR" altLang="en-US" dirty="0"/>
              <a:t>세 번째 파트 디자인 </a:t>
            </a:r>
            <a:r>
              <a:rPr lang="en-US" altLang="ko-KR" dirty="0"/>
              <a:t>– </a:t>
            </a:r>
            <a:r>
              <a:rPr lang="ko-KR" altLang="en-US" dirty="0"/>
              <a:t>커피의 종류와 제조법</a:t>
            </a:r>
            <a:endParaRPr lang="en-US" altLang="ko-KR" dirty="0"/>
          </a:p>
          <a:p>
            <a:r>
              <a:rPr lang="ko-KR" altLang="en-US" dirty="0"/>
              <a:t>네 번째 파트 디자인 </a:t>
            </a:r>
            <a:r>
              <a:rPr lang="en-US" altLang="ko-KR" dirty="0"/>
              <a:t>– </a:t>
            </a:r>
            <a:r>
              <a:rPr lang="ko-KR" altLang="en-US" dirty="0"/>
              <a:t>바리스타가 되는 법</a:t>
            </a:r>
            <a:endParaRPr lang="en-US" altLang="ko-KR" dirty="0"/>
          </a:p>
          <a:p>
            <a:r>
              <a:rPr lang="ko-KR" altLang="en-US" dirty="0"/>
              <a:t>홈페이지 제작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51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29AE-1CDB-44FC-9A57-9DEBC0B2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및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229DB-E488-4A2F-9953-288E56CD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선정 주제 </a:t>
            </a:r>
            <a:r>
              <a:rPr lang="en-US" altLang="ko-KR" dirty="0"/>
              <a:t>: </a:t>
            </a:r>
            <a:r>
              <a:rPr lang="ko-KR" altLang="en-US" dirty="0"/>
              <a:t>커피의 세계에 대해 알려드립니다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A32F2-65F9-4875-A538-1053CB9B17AD}"/>
              </a:ext>
            </a:extLst>
          </p:cNvPr>
          <p:cNvSpPr txBox="1"/>
          <p:nvPr/>
        </p:nvSpPr>
        <p:spPr>
          <a:xfrm>
            <a:off x="1680035" y="2920441"/>
            <a:ext cx="937481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지금은 커피를 마시는 것이 일주일에 한두 번으로 그치는 편이지만</a:t>
            </a:r>
            <a:r>
              <a:rPr lang="en-US" altLang="ko-KR" dirty="0"/>
              <a:t>, 1</a:t>
            </a:r>
            <a:r>
              <a:rPr lang="ko-KR" altLang="en-US" dirty="0"/>
              <a:t>학기까지는 하루에 매일 커피 한 잔을 마셨습니다</a:t>
            </a:r>
            <a:r>
              <a:rPr lang="en-US" altLang="ko-KR" dirty="0"/>
              <a:t>. </a:t>
            </a:r>
            <a:r>
              <a:rPr lang="ko-KR" altLang="en-US" dirty="0"/>
              <a:t>하지만 그 때까지는 인스턴트 커피를 마시는 일이 대부분이었고</a:t>
            </a:r>
            <a:r>
              <a:rPr lang="en-US" altLang="ko-KR" dirty="0"/>
              <a:t>, </a:t>
            </a:r>
            <a:r>
              <a:rPr lang="ko-KR" altLang="en-US" dirty="0"/>
              <a:t>조금 비싼 커피를 마신다고 해봐야 카누 커피믹스 정도였습니다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대학에 들어오고 나서부터 친구들을 따라 대학 안이나 대학 밖에 자리하고 있는 커피점들에 자주 들르게 되었고</a:t>
            </a:r>
            <a:r>
              <a:rPr lang="en-US" altLang="ko-KR" dirty="0"/>
              <a:t>, </a:t>
            </a:r>
            <a:r>
              <a:rPr lang="ko-KR" altLang="en-US" dirty="0"/>
              <a:t>아메리카노 외에도 다양한 종류의 커피들을 마셔보게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맛의 커피들을 마셔보면서</a:t>
            </a:r>
            <a:r>
              <a:rPr lang="en-US" altLang="ko-KR" dirty="0"/>
              <a:t>, </a:t>
            </a:r>
            <a:r>
              <a:rPr lang="ko-KR" altLang="en-US" dirty="0"/>
              <a:t>각각의 커피들이 어떤 재료들과 방법들을 통해 만들어지는지 찾아보기도 했고</a:t>
            </a:r>
            <a:r>
              <a:rPr lang="en-US" altLang="ko-KR" dirty="0"/>
              <a:t>, </a:t>
            </a:r>
            <a:r>
              <a:rPr lang="ko-KR" altLang="en-US" dirty="0"/>
              <a:t>커피 원두가 어디서 오는지</a:t>
            </a:r>
            <a:r>
              <a:rPr lang="en-US" altLang="ko-KR" dirty="0"/>
              <a:t>, </a:t>
            </a:r>
            <a:r>
              <a:rPr lang="ko-KR" altLang="en-US" dirty="0"/>
              <a:t>어떤 가공을 거치는지도 알아보고</a:t>
            </a:r>
            <a:r>
              <a:rPr lang="en-US" altLang="ko-KR" dirty="0"/>
              <a:t>, </a:t>
            </a:r>
            <a:r>
              <a:rPr lang="ko-KR" altLang="en-US" dirty="0"/>
              <a:t>그 과정에서 생기는 문제도 찾아보기도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인터넷 프로그래밍 프로젝트를 계기로 제가 지금까지 찾아본 커피에 대한 정보들을 한 웹사이트에 정리하면 좋을 것이라고 생각해 주제로 선정하게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BC5A-5C5E-4957-A40F-66CC226F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대문 디자인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35F89B4E-D635-4C96-9CA1-521FA9B7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8518" y="2237173"/>
            <a:ext cx="5296538" cy="4057094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1600" b="1" dirty="0"/>
              <a:t>배경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연한 갈색 </a:t>
            </a:r>
            <a:r>
              <a:rPr lang="en-US" altLang="ko-KR" sz="1600" dirty="0"/>
              <a:t>or </a:t>
            </a:r>
            <a:r>
              <a:rPr lang="ko-KR" altLang="en-US" sz="1600" dirty="0"/>
              <a:t>커피잔 사진 바둑판식 배치</a:t>
            </a:r>
            <a:endParaRPr lang="en-US" altLang="ko-KR" sz="1600" dirty="0"/>
          </a:p>
          <a:p>
            <a:pPr marL="0" indent="0"/>
            <a:r>
              <a:rPr lang="en-US" altLang="ko-KR" sz="1600" b="1" dirty="0"/>
              <a:t>1) </a:t>
            </a:r>
            <a:r>
              <a:rPr lang="ko-KR" altLang="en-US" sz="1600" b="1" dirty="0"/>
              <a:t>제목 </a:t>
            </a:r>
            <a:r>
              <a:rPr lang="en-US" altLang="ko-KR" sz="1600" dirty="0"/>
              <a:t>: &lt;h1&gt;, </a:t>
            </a:r>
            <a:r>
              <a:rPr lang="ko-KR" altLang="en-US" sz="1600" dirty="0" err="1"/>
              <a:t>볼드체</a:t>
            </a:r>
            <a:r>
              <a:rPr lang="en-US" altLang="ko-KR" sz="1600" dirty="0"/>
              <a:t>, </a:t>
            </a:r>
            <a:r>
              <a:rPr lang="ko-KR" altLang="en-US" sz="1600" dirty="0"/>
              <a:t>이탤릭체</a:t>
            </a:r>
            <a:r>
              <a:rPr lang="en-US" altLang="ko-KR" sz="1600" dirty="0"/>
              <a:t>, . </a:t>
            </a:r>
            <a:r>
              <a:rPr lang="ko-KR" altLang="en-US" sz="1600" dirty="0"/>
              <a:t>배경과 비교해</a:t>
            </a:r>
            <a:r>
              <a:rPr lang="en-US" altLang="ko-KR" sz="1600" dirty="0"/>
              <a:t> </a:t>
            </a:r>
            <a:r>
              <a:rPr lang="ko-KR" altLang="en-US" sz="1600" dirty="0"/>
              <a:t>눈에 잘 띄는 색으로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2) </a:t>
            </a:r>
            <a:r>
              <a:rPr lang="ko-KR" altLang="en-US" sz="1600" b="1" dirty="0" err="1"/>
              <a:t>인트로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홈페이지에 대한 간략한 소개</a:t>
            </a:r>
            <a:r>
              <a:rPr lang="en-US" altLang="ko-KR" sz="1600" dirty="0"/>
              <a:t>. &lt;h4&gt;,</a:t>
            </a:r>
          </a:p>
          <a:p>
            <a:pPr marL="0" indent="0"/>
            <a:r>
              <a:rPr lang="en-US" altLang="ko-KR" sz="1600" b="1" dirty="0"/>
              <a:t>3)</a:t>
            </a:r>
            <a:r>
              <a:rPr lang="ko-KR" altLang="en-US" sz="1600" b="1" dirty="0"/>
              <a:t>리스트 </a:t>
            </a:r>
            <a:r>
              <a:rPr lang="en-US" altLang="ko-KR" sz="1600" dirty="0"/>
              <a:t>: </a:t>
            </a:r>
            <a:r>
              <a:rPr lang="ko-KR" altLang="en-US" sz="1600" dirty="0"/>
              <a:t>각 주제에 대한 간단 한 소개 겸 페이지 링크 역할</a:t>
            </a:r>
            <a:r>
              <a:rPr lang="en-US" altLang="ko-KR" sz="1600" dirty="0"/>
              <a:t>. &lt;p&gt;, </a:t>
            </a:r>
            <a:r>
              <a:rPr lang="ko-KR" altLang="en-US" sz="1600" dirty="0"/>
              <a:t>번호 리스트</a:t>
            </a:r>
            <a:r>
              <a:rPr lang="en-US" altLang="ko-KR" sz="1600" dirty="0"/>
              <a:t>+</a:t>
            </a:r>
            <a:r>
              <a:rPr lang="ko-KR" altLang="en-US" sz="1600" dirty="0"/>
              <a:t>정의 리스트 </a:t>
            </a:r>
            <a:r>
              <a:rPr lang="en-US" altLang="ko-KR" sz="1600" dirty="0"/>
              <a:t>,  </a:t>
            </a:r>
            <a:r>
              <a:rPr lang="ko-KR" altLang="en-US" sz="1600" dirty="0"/>
              <a:t>하이퍼링크 클릭 시 각 주제의 페이지로 이동</a:t>
            </a:r>
            <a:r>
              <a:rPr lang="en-US" altLang="ko-KR" sz="1600" dirty="0"/>
              <a:t>. </a:t>
            </a:r>
          </a:p>
          <a:p>
            <a:pPr marL="0" indent="0"/>
            <a:r>
              <a:rPr lang="en-US" altLang="ko-KR" sz="1600" b="1" dirty="0"/>
              <a:t>4)</a:t>
            </a:r>
            <a:r>
              <a:rPr lang="ko-KR" altLang="en-US" sz="1600" b="1" dirty="0"/>
              <a:t>글자체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디자인에 어울리게 선택</a:t>
            </a:r>
            <a:r>
              <a:rPr lang="en-US" altLang="ko-KR" sz="1600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A4BFB2-7831-4BCF-9D46-675DC4CDDBD1}"/>
              </a:ext>
            </a:extLst>
          </p:cNvPr>
          <p:cNvGrpSpPr/>
          <p:nvPr/>
        </p:nvGrpSpPr>
        <p:grpSpPr>
          <a:xfrm>
            <a:off x="943323" y="1966930"/>
            <a:ext cx="5585195" cy="4323425"/>
            <a:chOff x="1463864" y="1853754"/>
            <a:chExt cx="5585195" cy="43234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D5E761-5183-4493-9C1C-C5295B75FD93}"/>
                </a:ext>
              </a:extLst>
            </p:cNvPr>
            <p:cNvSpPr/>
            <p:nvPr/>
          </p:nvSpPr>
          <p:spPr>
            <a:xfrm>
              <a:off x="1463864" y="1853754"/>
              <a:ext cx="5585195" cy="4323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F318BF-D375-435E-A64C-BAB0954E54C0}"/>
                </a:ext>
              </a:extLst>
            </p:cNvPr>
            <p:cNvSpPr txBox="1"/>
            <p:nvPr/>
          </p:nvSpPr>
          <p:spPr>
            <a:xfrm>
              <a:off x="1979339" y="2095129"/>
              <a:ext cx="4554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커피의 세계에 오신 것을 환영합니다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782519-D846-41A1-B2FF-86AAFBB61DF7}"/>
                </a:ext>
              </a:extLst>
            </p:cNvPr>
            <p:cNvSpPr txBox="1"/>
            <p:nvPr/>
          </p:nvSpPr>
          <p:spPr>
            <a:xfrm>
              <a:off x="1645022" y="2553239"/>
              <a:ext cx="51413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당신은 하루에 몇 잔의 커피를 마시나요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400" dirty="0"/>
                <a:t>어떤 종류의 커피를 주로 마시나요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en-US" altLang="ko-KR" sz="1400" dirty="0"/>
                <a:t>…..</a:t>
              </a:r>
            </a:p>
            <a:p>
              <a:pPr algn="ctr"/>
              <a:r>
                <a:rPr lang="ko-KR" altLang="en-US" sz="1400" dirty="0"/>
                <a:t>커피에 대한 모든 것을 알려드립니다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BCEFA1-8F2E-43AB-BB08-E1AB4C7F991D}"/>
                </a:ext>
              </a:extLst>
            </p:cNvPr>
            <p:cNvSpPr txBox="1"/>
            <p:nvPr/>
          </p:nvSpPr>
          <p:spPr>
            <a:xfrm>
              <a:off x="1677499" y="2139518"/>
              <a:ext cx="30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1)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5AB9A2-60B3-4C1C-94F5-9D352151D775}"/>
                </a:ext>
              </a:extLst>
            </p:cNvPr>
            <p:cNvSpPr txBox="1"/>
            <p:nvPr/>
          </p:nvSpPr>
          <p:spPr>
            <a:xfrm>
              <a:off x="2148015" y="2675185"/>
              <a:ext cx="30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A98636-F89C-465F-AC83-5452665E9857}"/>
                </a:ext>
              </a:extLst>
            </p:cNvPr>
            <p:cNvSpPr txBox="1"/>
            <p:nvPr/>
          </p:nvSpPr>
          <p:spPr>
            <a:xfrm>
              <a:off x="2279337" y="3503435"/>
              <a:ext cx="42542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</a:t>
              </a:r>
              <a:r>
                <a:rPr lang="ko-KR" altLang="en-US" sz="1200" dirty="0"/>
                <a:t>커피의 역사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ko-KR" altLang="en-US" sz="1200" dirty="0"/>
                <a:t>커피를 처음 발견한 사람은 </a:t>
              </a:r>
              <a:r>
                <a:rPr lang="ko-KR" altLang="en-US" sz="1200" dirty="0" err="1"/>
                <a:t>누구일까요</a:t>
              </a:r>
              <a:r>
                <a:rPr lang="en-US" altLang="ko-KR" sz="1200" dirty="0"/>
                <a:t>….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2.</a:t>
              </a:r>
              <a:r>
                <a:rPr lang="ko-KR" altLang="en-US" sz="1200" dirty="0"/>
                <a:t>커피 원두의 제조 과정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ko-KR" altLang="en-US" sz="1200" dirty="0"/>
                <a:t>커피원두는 어디서 재배되고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어떻게 가공될까요</a:t>
              </a:r>
              <a:r>
                <a:rPr lang="en-US" altLang="ko-KR" sz="1200" dirty="0"/>
                <a:t>….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3.</a:t>
              </a:r>
              <a:r>
                <a:rPr lang="ko-KR" altLang="en-US" sz="1200" dirty="0"/>
                <a:t>커피의 종류와 제조법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ko-KR" altLang="en-US" sz="1200" dirty="0"/>
                <a:t>여러 커피들은 어떤 재료와 방법으로 만들어질</a:t>
              </a:r>
              <a:r>
                <a:rPr lang="en-US" altLang="ko-KR" sz="1200" dirty="0"/>
                <a:t>….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4.</a:t>
              </a:r>
              <a:r>
                <a:rPr lang="ko-KR" altLang="en-US" sz="1200" dirty="0"/>
                <a:t>바리스타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ko-KR" altLang="en-US" sz="1200" dirty="0"/>
                <a:t>바리스타가 되려면</a:t>
              </a:r>
              <a:r>
                <a:rPr lang="en-US" altLang="ko-KR" sz="1200" dirty="0"/>
                <a:t>….</a:t>
              </a:r>
            </a:p>
            <a:p>
              <a:endParaRPr lang="en-US" altLang="ko-KR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925CC5-4B9E-4741-983A-BF0E465B7CFC}"/>
                </a:ext>
              </a:extLst>
            </p:cNvPr>
            <p:cNvSpPr txBox="1"/>
            <p:nvPr/>
          </p:nvSpPr>
          <p:spPr>
            <a:xfrm>
              <a:off x="1756846" y="4371915"/>
              <a:ext cx="30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92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A92A-C0DD-433B-B7CF-912BF9F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디자인</a:t>
            </a:r>
            <a:r>
              <a:rPr lang="en-US" altLang="ko-KR" dirty="0"/>
              <a:t>-</a:t>
            </a:r>
            <a:r>
              <a:rPr lang="ko-KR" altLang="en-US" dirty="0"/>
              <a:t>커피의 </a:t>
            </a:r>
            <a:r>
              <a:rPr lang="ko-KR" altLang="en-US"/>
              <a:t>역사 디자인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6079E812-1355-44E9-936F-E3536B95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951" y="2256076"/>
            <a:ext cx="4604130" cy="3797035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1600" b="1" dirty="0"/>
              <a:t>배경</a:t>
            </a:r>
            <a:r>
              <a:rPr lang="en-US" altLang="ko-KR" sz="1600" dirty="0"/>
              <a:t> : </a:t>
            </a:r>
            <a:r>
              <a:rPr lang="ko-KR" altLang="en-US" sz="1600" dirty="0"/>
              <a:t>커피잔 </a:t>
            </a:r>
            <a:r>
              <a:rPr lang="en-US" altLang="ko-KR" sz="1600" dirty="0"/>
              <a:t>+ </a:t>
            </a:r>
            <a:r>
              <a:rPr lang="ko-KR" altLang="en-US" sz="1600" dirty="0"/>
              <a:t>커피원두</a:t>
            </a:r>
            <a:r>
              <a:rPr lang="en-US" altLang="ko-KR" sz="1600" dirty="0"/>
              <a:t> </a:t>
            </a:r>
            <a:r>
              <a:rPr lang="ko-KR" altLang="en-US" sz="1600" dirty="0"/>
              <a:t>사진</a:t>
            </a:r>
            <a:r>
              <a:rPr lang="en-US" altLang="ko-KR" sz="1600" dirty="0"/>
              <a:t>. </a:t>
            </a:r>
            <a:r>
              <a:rPr lang="ko-KR" altLang="en-US" sz="1600" dirty="0"/>
              <a:t>바둑판 </a:t>
            </a:r>
            <a:r>
              <a:rPr lang="en-US" altLang="ko-KR" sz="1600" dirty="0"/>
              <a:t>or </a:t>
            </a:r>
            <a:r>
              <a:rPr lang="ko-KR" altLang="en-US" sz="1600" dirty="0"/>
              <a:t>큰 사</a:t>
            </a:r>
            <a:r>
              <a:rPr lang="en-US" altLang="ko-KR" sz="1600" dirty="0"/>
              <a:t>    </a:t>
            </a:r>
            <a:r>
              <a:rPr lang="ko-KR" altLang="en-US" sz="1600" dirty="0"/>
              <a:t>진 하나로</a:t>
            </a:r>
            <a:r>
              <a:rPr lang="en-US" altLang="ko-KR" sz="1600" dirty="0"/>
              <a:t>. </a:t>
            </a:r>
            <a:r>
              <a:rPr lang="ko-KR" altLang="en-US" sz="1600" dirty="0"/>
              <a:t>연한 갈색으로 대체 가능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1)</a:t>
            </a:r>
            <a:r>
              <a:rPr lang="ko-KR" altLang="en-US" sz="1600" b="1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볼드체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이텔릭체</a:t>
            </a:r>
            <a:r>
              <a:rPr lang="en-US" altLang="ko-KR" sz="1600" dirty="0"/>
              <a:t>. &lt;h3&gt;</a:t>
            </a:r>
          </a:p>
          <a:p>
            <a:pPr marL="0" indent="0"/>
            <a:r>
              <a:rPr lang="en-US" altLang="ko-KR" sz="1600" b="1" dirty="0"/>
              <a:t>2)</a:t>
            </a:r>
            <a:r>
              <a:rPr lang="ko-KR" altLang="en-US" sz="1600" b="1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커피의 역사를 분할하여 설명</a:t>
            </a:r>
            <a:r>
              <a:rPr lang="en-US" altLang="ko-KR" sz="1600" dirty="0"/>
              <a:t>. </a:t>
            </a:r>
            <a:r>
              <a:rPr lang="ko-KR" altLang="en-US" sz="1600" dirty="0"/>
              <a:t>각 파트마다 대표할 사진 첨부</a:t>
            </a:r>
            <a:r>
              <a:rPr lang="en-US" altLang="ko-KR" sz="1600" dirty="0"/>
              <a:t>. </a:t>
            </a:r>
            <a:r>
              <a:rPr lang="ko-KR" altLang="en-US" sz="1600" dirty="0"/>
              <a:t>소제목은 </a:t>
            </a:r>
            <a:r>
              <a:rPr lang="en-US" altLang="ko-KR" sz="1600" dirty="0"/>
              <a:t>&lt;h5&gt; or &lt;h4&gt;, </a:t>
            </a:r>
            <a:r>
              <a:rPr lang="ko-KR" altLang="en-US" sz="1600" dirty="0"/>
              <a:t>내용은</a:t>
            </a:r>
            <a:r>
              <a:rPr lang="en-US" altLang="ko-KR" sz="1600" dirty="0"/>
              <a:t> &lt;p&gt;.</a:t>
            </a:r>
          </a:p>
          <a:p>
            <a:pPr marL="0" indent="0"/>
            <a:r>
              <a:rPr lang="en-US" altLang="ko-KR" sz="1600" b="1" dirty="0"/>
              <a:t>3)</a:t>
            </a:r>
            <a:r>
              <a:rPr lang="ko-KR" altLang="en-US" sz="1600" b="1" dirty="0"/>
              <a:t>동영상</a:t>
            </a:r>
            <a:r>
              <a:rPr lang="en-US" altLang="ko-KR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유투브 동영상 첨부</a:t>
            </a:r>
            <a:r>
              <a:rPr lang="en-US" altLang="ko-KR" sz="1600" dirty="0"/>
              <a:t> or </a:t>
            </a:r>
            <a:r>
              <a:rPr lang="ko-KR" altLang="en-US" sz="1600" dirty="0"/>
              <a:t>동영상 첨부</a:t>
            </a:r>
            <a:r>
              <a:rPr lang="en-US" altLang="ko-KR" sz="1600" dirty="0"/>
              <a:t>. [</a:t>
            </a:r>
            <a:r>
              <a:rPr lang="ko-KR" altLang="en-US" sz="1600" dirty="0"/>
              <a:t>커피의 역사에 대한 영상</a:t>
            </a:r>
            <a:r>
              <a:rPr lang="en-US" altLang="ko-KR" sz="1600" dirty="0"/>
              <a:t>] </a:t>
            </a:r>
            <a:r>
              <a:rPr lang="ko-KR" altLang="en-US" sz="1600" dirty="0"/>
              <a:t>찾아 첨부</a:t>
            </a:r>
            <a:r>
              <a:rPr lang="en-US" altLang="ko-KR" sz="1600" dirty="0"/>
              <a:t>. </a:t>
            </a:r>
            <a:r>
              <a:rPr lang="ko-KR" altLang="en-US" sz="1600" dirty="0"/>
              <a:t>영상 썸네일 </a:t>
            </a:r>
            <a:r>
              <a:rPr lang="en-US" altLang="ko-KR" sz="1600" dirty="0"/>
              <a:t>: </a:t>
            </a:r>
            <a:r>
              <a:rPr lang="ko-KR" altLang="en-US" sz="1600" dirty="0"/>
              <a:t>커피잔 사진</a:t>
            </a:r>
            <a:endParaRPr lang="en-US" altLang="ko-KR" sz="1600" dirty="0"/>
          </a:p>
          <a:p>
            <a:pPr marL="0" indent="0"/>
            <a:r>
              <a:rPr lang="en-US" altLang="ko-KR" sz="1600" b="1" dirty="0"/>
              <a:t>4)</a:t>
            </a:r>
            <a:r>
              <a:rPr lang="ko-KR" altLang="en-US" sz="1600" b="1" dirty="0"/>
              <a:t>글자체 </a:t>
            </a:r>
            <a:r>
              <a:rPr lang="en-US" altLang="ko-KR" sz="1600" dirty="0"/>
              <a:t>: </a:t>
            </a:r>
            <a:r>
              <a:rPr lang="ko-KR" altLang="en-US" sz="1600" dirty="0"/>
              <a:t>각 내용에 맞춰 적절히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DAB4-8178-49B7-AE33-2694AF5EDB83}"/>
              </a:ext>
            </a:extLst>
          </p:cNvPr>
          <p:cNvSpPr/>
          <p:nvPr/>
        </p:nvSpPr>
        <p:spPr>
          <a:xfrm>
            <a:off x="1000756" y="1982899"/>
            <a:ext cx="5585195" cy="432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96F19-123F-4BE1-BB6B-C924F144734F}"/>
              </a:ext>
            </a:extLst>
          </p:cNvPr>
          <p:cNvSpPr txBox="1"/>
          <p:nvPr/>
        </p:nvSpPr>
        <p:spPr>
          <a:xfrm>
            <a:off x="1489765" y="2168663"/>
            <a:ext cx="4554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커피의 역사에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20164-2FB5-4F7E-817D-5DEF3CA871B8}"/>
              </a:ext>
            </a:extLst>
          </p:cNvPr>
          <p:cNvSpPr txBox="1"/>
          <p:nvPr/>
        </p:nvSpPr>
        <p:spPr>
          <a:xfrm>
            <a:off x="1161117" y="2291230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0D7B-B971-41B7-8AC8-46ADB65BFA55}"/>
              </a:ext>
            </a:extLst>
          </p:cNvPr>
          <p:cNvSpPr txBox="1"/>
          <p:nvPr/>
        </p:nvSpPr>
        <p:spPr>
          <a:xfrm>
            <a:off x="1328767" y="3111476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6FAE9-4F14-4E32-9254-3533C91F69FE}"/>
              </a:ext>
            </a:extLst>
          </p:cNvPr>
          <p:cNvSpPr txBox="1"/>
          <p:nvPr/>
        </p:nvSpPr>
        <p:spPr>
          <a:xfrm>
            <a:off x="1630607" y="4999375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337A0-771D-4DAE-9D6E-CDED0E29BECF}"/>
              </a:ext>
            </a:extLst>
          </p:cNvPr>
          <p:cNvSpPr/>
          <p:nvPr/>
        </p:nvSpPr>
        <p:spPr>
          <a:xfrm>
            <a:off x="1715948" y="2660562"/>
            <a:ext cx="4154813" cy="532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커피의 발견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263BE-50A5-4228-806E-7CBA2E17A213}"/>
              </a:ext>
            </a:extLst>
          </p:cNvPr>
          <p:cNvSpPr/>
          <p:nvPr/>
        </p:nvSpPr>
        <p:spPr>
          <a:xfrm>
            <a:off x="1847106" y="2726242"/>
            <a:ext cx="552485" cy="39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28F2C-36F4-4F0D-9DD4-4C5534F8DD6C}"/>
              </a:ext>
            </a:extLst>
          </p:cNvPr>
          <p:cNvSpPr/>
          <p:nvPr/>
        </p:nvSpPr>
        <p:spPr>
          <a:xfrm>
            <a:off x="2001199" y="4736446"/>
            <a:ext cx="3444536" cy="97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CA7E2095-52B4-43DB-8EC4-8F1D3D5B5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83" y="4999375"/>
            <a:ext cx="642630" cy="446735"/>
          </a:xfr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864EED-4CD8-4B83-924F-F3D6944715DF}"/>
              </a:ext>
            </a:extLst>
          </p:cNvPr>
          <p:cNvSpPr/>
          <p:nvPr/>
        </p:nvSpPr>
        <p:spPr>
          <a:xfrm>
            <a:off x="1715948" y="3296142"/>
            <a:ext cx="4154813" cy="532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커피의 전</a:t>
            </a:r>
            <a:r>
              <a:rPr lang="ko-KR" alt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97B24D-1322-4A02-A049-F7150E0A1EEF}"/>
              </a:ext>
            </a:extLst>
          </p:cNvPr>
          <p:cNvSpPr/>
          <p:nvPr/>
        </p:nvSpPr>
        <p:spPr>
          <a:xfrm>
            <a:off x="1847106" y="3361822"/>
            <a:ext cx="552485" cy="39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CEB54BB8-E0B3-4606-A39E-35369FCD545D}"/>
              </a:ext>
            </a:extLst>
          </p:cNvPr>
          <p:cNvSpPr/>
          <p:nvPr/>
        </p:nvSpPr>
        <p:spPr>
          <a:xfrm>
            <a:off x="3624438" y="3945930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975F83B3-91A5-4CF1-8698-49B52AF1A8BB}"/>
              </a:ext>
            </a:extLst>
          </p:cNvPr>
          <p:cNvSpPr/>
          <p:nvPr/>
        </p:nvSpPr>
        <p:spPr>
          <a:xfrm>
            <a:off x="3624438" y="4144612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1CFD27F3-6EAB-4FCA-8E7F-3E0E2FF07290}"/>
              </a:ext>
            </a:extLst>
          </p:cNvPr>
          <p:cNvSpPr/>
          <p:nvPr/>
        </p:nvSpPr>
        <p:spPr>
          <a:xfrm>
            <a:off x="3624438" y="4357650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86113D-9C54-4168-9DD7-34753FA2A146}"/>
              </a:ext>
            </a:extLst>
          </p:cNvPr>
          <p:cNvSpPr/>
          <p:nvPr/>
        </p:nvSpPr>
        <p:spPr>
          <a:xfrm>
            <a:off x="3624438" y="4547048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A92A-C0DD-433B-B7CF-912BF9F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디자인</a:t>
            </a:r>
            <a:r>
              <a:rPr lang="en-US" altLang="ko-KR" dirty="0"/>
              <a:t>-</a:t>
            </a:r>
            <a:r>
              <a:rPr lang="ko-KR" altLang="en-US" dirty="0"/>
              <a:t> 커피 원두의 제조 과정 디자인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6079E812-1355-44E9-936F-E3536B95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951" y="2256076"/>
            <a:ext cx="4604130" cy="3797035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1600" b="1" dirty="0"/>
              <a:t>배경</a:t>
            </a:r>
            <a:r>
              <a:rPr lang="en-US" altLang="ko-KR" sz="1600" dirty="0"/>
              <a:t> : </a:t>
            </a:r>
            <a:r>
              <a:rPr lang="ko-KR" altLang="en-US" sz="1600" dirty="0"/>
              <a:t>커피원두</a:t>
            </a:r>
            <a:r>
              <a:rPr lang="en-US" altLang="ko-KR" sz="1600" dirty="0"/>
              <a:t> </a:t>
            </a:r>
            <a:r>
              <a:rPr lang="ko-KR" altLang="en-US" sz="1600" dirty="0"/>
              <a:t>사진</a:t>
            </a:r>
            <a:r>
              <a:rPr lang="en-US" altLang="ko-KR" sz="1600" dirty="0"/>
              <a:t>. </a:t>
            </a:r>
            <a:r>
              <a:rPr lang="ko-KR" altLang="en-US" sz="1600" dirty="0"/>
              <a:t>바둑판 </a:t>
            </a:r>
            <a:r>
              <a:rPr lang="en-US" altLang="ko-KR" sz="1600" dirty="0"/>
              <a:t>or </a:t>
            </a:r>
            <a:r>
              <a:rPr lang="ko-KR" altLang="en-US" sz="1600" dirty="0"/>
              <a:t>큰 사진 하나로</a:t>
            </a:r>
            <a:r>
              <a:rPr lang="en-US" altLang="ko-KR" sz="1600" dirty="0"/>
              <a:t>. </a:t>
            </a:r>
            <a:r>
              <a:rPr lang="ko-KR" altLang="en-US" sz="1600" dirty="0"/>
              <a:t>연한 갈색으로 대체 가능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1)</a:t>
            </a:r>
            <a:r>
              <a:rPr lang="ko-KR" altLang="en-US" sz="1600" b="1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볼드체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이텔릭체</a:t>
            </a:r>
            <a:r>
              <a:rPr lang="en-US" altLang="ko-KR" sz="1600" dirty="0"/>
              <a:t>. &lt;h3&gt;</a:t>
            </a:r>
          </a:p>
          <a:p>
            <a:pPr marL="0" indent="0"/>
            <a:r>
              <a:rPr lang="en-US" altLang="ko-KR" sz="1600" b="1" dirty="0"/>
              <a:t>2)</a:t>
            </a:r>
            <a:r>
              <a:rPr lang="ko-KR" altLang="en-US" sz="1600" b="1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커피 원두 제조과정을 분할하여 설명</a:t>
            </a:r>
            <a:r>
              <a:rPr lang="en-US" altLang="ko-KR" sz="1600" dirty="0"/>
              <a:t>.</a:t>
            </a:r>
            <a:r>
              <a:rPr lang="ko-KR" altLang="en-US" sz="1600" dirty="0"/>
              <a:t>각 파트마다 대표할 사진 첨부</a:t>
            </a:r>
            <a:r>
              <a:rPr lang="en-US" altLang="ko-KR" sz="1600" dirty="0"/>
              <a:t>. </a:t>
            </a:r>
            <a:r>
              <a:rPr lang="ko-KR" altLang="en-US" sz="1600" dirty="0"/>
              <a:t>소제목은 </a:t>
            </a:r>
            <a:r>
              <a:rPr lang="en-US" altLang="ko-KR" sz="1600" dirty="0"/>
              <a:t>&lt;h5&gt; or &lt;h4&gt;, </a:t>
            </a:r>
            <a:r>
              <a:rPr lang="ko-KR" altLang="en-US" sz="1600" dirty="0"/>
              <a:t>내용은</a:t>
            </a:r>
            <a:r>
              <a:rPr lang="en-US" altLang="ko-KR" sz="1600" dirty="0"/>
              <a:t> &lt;p&gt;.</a:t>
            </a:r>
          </a:p>
          <a:p>
            <a:pPr marL="0" indent="0"/>
            <a:r>
              <a:rPr lang="en-US" altLang="ko-KR" sz="1600" b="1" dirty="0"/>
              <a:t>3)</a:t>
            </a:r>
            <a:r>
              <a:rPr lang="ko-KR" altLang="en-US" sz="1600" b="1" dirty="0"/>
              <a:t>동영상</a:t>
            </a:r>
            <a:r>
              <a:rPr lang="en-US" altLang="ko-KR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유투브 동영상 첨부</a:t>
            </a:r>
            <a:r>
              <a:rPr lang="en-US" altLang="ko-KR" sz="1600" dirty="0"/>
              <a:t> or </a:t>
            </a:r>
            <a:r>
              <a:rPr lang="ko-KR" altLang="en-US" sz="1600" dirty="0"/>
              <a:t>동영상 첨부</a:t>
            </a:r>
            <a:r>
              <a:rPr lang="en-US" altLang="ko-KR" sz="1600" dirty="0"/>
              <a:t>, [</a:t>
            </a:r>
            <a:r>
              <a:rPr lang="ko-KR" altLang="en-US" sz="1600" dirty="0"/>
              <a:t>커피 원두 제조 과정 영상</a:t>
            </a:r>
            <a:r>
              <a:rPr lang="en-US" altLang="ko-KR" sz="1600" dirty="0"/>
              <a:t>] </a:t>
            </a:r>
            <a:r>
              <a:rPr lang="ko-KR" altLang="en-US" sz="1600" dirty="0"/>
              <a:t>영상 썸네일 </a:t>
            </a:r>
            <a:r>
              <a:rPr lang="en-US" altLang="ko-KR" sz="1600" dirty="0"/>
              <a:t>: </a:t>
            </a:r>
            <a:r>
              <a:rPr lang="ko-KR" altLang="en-US" sz="1600" dirty="0"/>
              <a:t>커피원두 사진</a:t>
            </a:r>
            <a:endParaRPr lang="en-US" altLang="ko-KR" sz="1600" dirty="0"/>
          </a:p>
          <a:p>
            <a:pPr marL="0" indent="0"/>
            <a:r>
              <a:rPr lang="en-US" altLang="ko-KR" sz="1600" b="1" dirty="0"/>
              <a:t>4)</a:t>
            </a:r>
            <a:r>
              <a:rPr lang="ko-KR" altLang="en-US" sz="1600" b="1" dirty="0"/>
              <a:t>글자체 </a:t>
            </a:r>
            <a:r>
              <a:rPr lang="en-US" altLang="ko-KR" sz="1600" dirty="0"/>
              <a:t>: </a:t>
            </a:r>
            <a:r>
              <a:rPr lang="ko-KR" altLang="en-US" sz="1600" dirty="0"/>
              <a:t>각 내용에 맞춰 적절히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DAB4-8178-49B7-AE33-2694AF5EDB83}"/>
              </a:ext>
            </a:extLst>
          </p:cNvPr>
          <p:cNvSpPr/>
          <p:nvPr/>
        </p:nvSpPr>
        <p:spPr>
          <a:xfrm>
            <a:off x="1000756" y="1992880"/>
            <a:ext cx="5585195" cy="432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96F19-123F-4BE1-BB6B-C924F144734F}"/>
              </a:ext>
            </a:extLst>
          </p:cNvPr>
          <p:cNvSpPr txBox="1"/>
          <p:nvPr/>
        </p:nvSpPr>
        <p:spPr>
          <a:xfrm>
            <a:off x="1420362" y="2159786"/>
            <a:ext cx="4554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커피 원두는 어떻게 만들어질까요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20164-2FB5-4F7E-817D-5DEF3CA871B8}"/>
              </a:ext>
            </a:extLst>
          </p:cNvPr>
          <p:cNvSpPr txBox="1"/>
          <p:nvPr/>
        </p:nvSpPr>
        <p:spPr>
          <a:xfrm>
            <a:off x="1091714" y="2282353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0D7B-B971-41B7-8AC8-46ADB65BFA55}"/>
              </a:ext>
            </a:extLst>
          </p:cNvPr>
          <p:cNvSpPr txBox="1"/>
          <p:nvPr/>
        </p:nvSpPr>
        <p:spPr>
          <a:xfrm>
            <a:off x="1230914" y="3077424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6FAE9-4F14-4E32-9254-3533C91F69FE}"/>
              </a:ext>
            </a:extLst>
          </p:cNvPr>
          <p:cNvSpPr txBox="1"/>
          <p:nvPr/>
        </p:nvSpPr>
        <p:spPr>
          <a:xfrm>
            <a:off x="1561204" y="506425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337A0-771D-4DAE-9D6E-CDED0E29BECF}"/>
              </a:ext>
            </a:extLst>
          </p:cNvPr>
          <p:cNvSpPr/>
          <p:nvPr/>
        </p:nvSpPr>
        <p:spPr>
          <a:xfrm>
            <a:off x="1646545" y="2725446"/>
            <a:ext cx="4154813" cy="532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커피 수확과 껍질 제거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263BE-50A5-4228-806E-7CBA2E17A213}"/>
              </a:ext>
            </a:extLst>
          </p:cNvPr>
          <p:cNvSpPr/>
          <p:nvPr/>
        </p:nvSpPr>
        <p:spPr>
          <a:xfrm>
            <a:off x="1777703" y="2791126"/>
            <a:ext cx="552485" cy="39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28F2C-36F4-4F0D-9DD4-4C5534F8DD6C}"/>
              </a:ext>
            </a:extLst>
          </p:cNvPr>
          <p:cNvSpPr/>
          <p:nvPr/>
        </p:nvSpPr>
        <p:spPr>
          <a:xfrm>
            <a:off x="1931796" y="4801330"/>
            <a:ext cx="3444536" cy="97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CA7E2095-52B4-43DB-8EC4-8F1D3D5B5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80" y="5064259"/>
            <a:ext cx="642630" cy="446735"/>
          </a:xfr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864EED-4CD8-4B83-924F-F3D6944715DF}"/>
              </a:ext>
            </a:extLst>
          </p:cNvPr>
          <p:cNvSpPr/>
          <p:nvPr/>
        </p:nvSpPr>
        <p:spPr>
          <a:xfrm>
            <a:off x="1646545" y="3361026"/>
            <a:ext cx="4154813" cy="532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커피 건식 가공 및 습식 가공</a:t>
            </a:r>
            <a:endParaRPr lang="ko-KR" altLang="en-US" sz="1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97B24D-1322-4A02-A049-F7150E0A1EEF}"/>
              </a:ext>
            </a:extLst>
          </p:cNvPr>
          <p:cNvSpPr/>
          <p:nvPr/>
        </p:nvSpPr>
        <p:spPr>
          <a:xfrm>
            <a:off x="1777703" y="3426706"/>
            <a:ext cx="552485" cy="39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CEB54BB8-E0B3-4606-A39E-35369FCD545D}"/>
              </a:ext>
            </a:extLst>
          </p:cNvPr>
          <p:cNvSpPr/>
          <p:nvPr/>
        </p:nvSpPr>
        <p:spPr>
          <a:xfrm>
            <a:off x="3555035" y="4010814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975F83B3-91A5-4CF1-8698-49B52AF1A8BB}"/>
              </a:ext>
            </a:extLst>
          </p:cNvPr>
          <p:cNvSpPr/>
          <p:nvPr/>
        </p:nvSpPr>
        <p:spPr>
          <a:xfrm>
            <a:off x="3555035" y="4209496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1CFD27F3-6EAB-4FCA-8E7F-3E0E2FF07290}"/>
              </a:ext>
            </a:extLst>
          </p:cNvPr>
          <p:cNvSpPr/>
          <p:nvPr/>
        </p:nvSpPr>
        <p:spPr>
          <a:xfrm>
            <a:off x="3555035" y="4422534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8386113D-9C54-4168-9DD7-34753FA2A146}"/>
              </a:ext>
            </a:extLst>
          </p:cNvPr>
          <p:cNvSpPr/>
          <p:nvPr/>
        </p:nvSpPr>
        <p:spPr>
          <a:xfrm>
            <a:off x="3555035" y="4611932"/>
            <a:ext cx="99029" cy="9902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A92A-C0DD-433B-B7CF-912BF9F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디자인</a:t>
            </a:r>
            <a:r>
              <a:rPr lang="en-US" altLang="ko-KR" dirty="0"/>
              <a:t>-</a:t>
            </a:r>
            <a:r>
              <a:rPr lang="ko-KR" altLang="en-US" dirty="0"/>
              <a:t> 커피의 종류와 제조법 디자인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6079E812-1355-44E9-936F-E3536B95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951" y="2256076"/>
            <a:ext cx="4604130" cy="3797035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1600" b="1" dirty="0"/>
              <a:t>배경</a:t>
            </a:r>
            <a:r>
              <a:rPr lang="en-US" altLang="ko-KR" sz="1600" dirty="0"/>
              <a:t> : </a:t>
            </a:r>
            <a:r>
              <a:rPr lang="ko-KR" altLang="en-US" sz="1600" dirty="0"/>
              <a:t>커피 담긴 커피잔 사진</a:t>
            </a:r>
            <a:r>
              <a:rPr lang="en-US" altLang="ko-KR" sz="1600" dirty="0"/>
              <a:t>. </a:t>
            </a:r>
            <a:r>
              <a:rPr lang="ko-KR" altLang="en-US" sz="1600" dirty="0"/>
              <a:t>바둑판 </a:t>
            </a:r>
            <a:r>
              <a:rPr lang="en-US" altLang="ko-KR" sz="1600" dirty="0"/>
              <a:t>or </a:t>
            </a:r>
            <a:r>
              <a:rPr lang="ko-KR" altLang="en-US" sz="1600" dirty="0"/>
              <a:t>큰 사진 하나로</a:t>
            </a:r>
            <a:r>
              <a:rPr lang="en-US" altLang="ko-KR" sz="1600" dirty="0"/>
              <a:t>. </a:t>
            </a:r>
            <a:r>
              <a:rPr lang="ko-KR" altLang="en-US" sz="1600" dirty="0"/>
              <a:t>연한 갈색으로 대체 가능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1)</a:t>
            </a:r>
            <a:r>
              <a:rPr lang="ko-KR" altLang="en-US" sz="1600" b="1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볼드체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이텔릭체</a:t>
            </a:r>
            <a:r>
              <a:rPr lang="en-US" altLang="ko-KR" sz="1600" dirty="0"/>
              <a:t>. &lt;h3&gt;</a:t>
            </a:r>
          </a:p>
          <a:p>
            <a:pPr marL="0" indent="0"/>
            <a:r>
              <a:rPr lang="en-US" altLang="ko-KR" sz="1600" b="1" dirty="0"/>
              <a:t>2)</a:t>
            </a:r>
            <a:r>
              <a:rPr lang="ko-KR" altLang="en-US" sz="1600" b="1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각 커피별로 제조법</a:t>
            </a:r>
            <a:r>
              <a:rPr lang="en-US" altLang="ko-KR" sz="1600" dirty="0"/>
              <a:t>, </a:t>
            </a:r>
            <a:r>
              <a:rPr lang="ko-KR" altLang="en-US" sz="1600" dirty="0"/>
              <a:t>각 커피 사진 첨부</a:t>
            </a:r>
            <a:r>
              <a:rPr lang="en-US" altLang="ko-KR" sz="1600" dirty="0"/>
              <a:t>. </a:t>
            </a:r>
            <a:r>
              <a:rPr lang="ko-KR" altLang="en-US" sz="1600" dirty="0"/>
              <a:t>제목은 </a:t>
            </a:r>
            <a:r>
              <a:rPr lang="en-US" altLang="ko-KR" sz="1600" dirty="0"/>
              <a:t>&lt;h5&gt; or &lt;h4&gt;, </a:t>
            </a:r>
            <a:r>
              <a:rPr lang="ko-KR" altLang="en-US" sz="1600" dirty="0"/>
              <a:t>내용은</a:t>
            </a:r>
            <a:r>
              <a:rPr lang="en-US" altLang="ko-KR" sz="1600" dirty="0"/>
              <a:t> &lt;p&gt;.</a:t>
            </a:r>
          </a:p>
          <a:p>
            <a:pPr marL="0" indent="0"/>
            <a:r>
              <a:rPr lang="en-US" altLang="ko-KR" sz="1600" b="1" dirty="0"/>
              <a:t>3)</a:t>
            </a:r>
            <a:r>
              <a:rPr lang="ko-KR" altLang="en-US" sz="1600" b="1" dirty="0"/>
              <a:t>글자체 </a:t>
            </a:r>
            <a:r>
              <a:rPr lang="en-US" altLang="ko-KR" sz="1600" dirty="0"/>
              <a:t>: </a:t>
            </a:r>
            <a:r>
              <a:rPr lang="ko-KR" altLang="en-US" sz="1600" dirty="0"/>
              <a:t>각 내용에 맞춰 적절히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DAB4-8178-49B7-AE33-2694AF5EDB83}"/>
              </a:ext>
            </a:extLst>
          </p:cNvPr>
          <p:cNvSpPr/>
          <p:nvPr/>
        </p:nvSpPr>
        <p:spPr>
          <a:xfrm>
            <a:off x="1001919" y="1944093"/>
            <a:ext cx="5585195" cy="4692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96F19-123F-4BE1-BB6B-C924F144734F}"/>
              </a:ext>
            </a:extLst>
          </p:cNvPr>
          <p:cNvSpPr txBox="1"/>
          <p:nvPr/>
        </p:nvSpPr>
        <p:spPr>
          <a:xfrm>
            <a:off x="1466051" y="2204944"/>
            <a:ext cx="4870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다양한 커피들의 특징과 제조법을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20164-2FB5-4F7E-817D-5DEF3CA871B8}"/>
              </a:ext>
            </a:extLst>
          </p:cNvPr>
          <p:cNvSpPr txBox="1"/>
          <p:nvPr/>
        </p:nvSpPr>
        <p:spPr>
          <a:xfrm>
            <a:off x="1173297" y="2274933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0D7B-B971-41B7-8AC8-46ADB65BFA55}"/>
              </a:ext>
            </a:extLst>
          </p:cNvPr>
          <p:cNvSpPr txBox="1"/>
          <p:nvPr/>
        </p:nvSpPr>
        <p:spPr>
          <a:xfrm>
            <a:off x="1404116" y="4368140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337A0-771D-4DAE-9D6E-CDED0E29BECF}"/>
              </a:ext>
            </a:extLst>
          </p:cNvPr>
          <p:cNvSpPr/>
          <p:nvPr/>
        </p:nvSpPr>
        <p:spPr>
          <a:xfrm>
            <a:off x="1779222" y="2736949"/>
            <a:ext cx="2015295" cy="179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제조법 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263BE-50A5-4228-806E-7CBA2E17A213}"/>
              </a:ext>
            </a:extLst>
          </p:cNvPr>
          <p:cNvSpPr/>
          <p:nvPr/>
        </p:nvSpPr>
        <p:spPr>
          <a:xfrm>
            <a:off x="1803846" y="2758242"/>
            <a:ext cx="691014" cy="70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F5F2EA-5B3C-44A3-9B96-415CB98309F4}"/>
              </a:ext>
            </a:extLst>
          </p:cNvPr>
          <p:cNvSpPr/>
          <p:nvPr/>
        </p:nvSpPr>
        <p:spPr>
          <a:xfrm>
            <a:off x="3901524" y="2736949"/>
            <a:ext cx="2015295" cy="179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제조법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938A59-99C6-4627-907E-5E8E6C2FF5A8}"/>
              </a:ext>
            </a:extLst>
          </p:cNvPr>
          <p:cNvSpPr/>
          <p:nvPr/>
        </p:nvSpPr>
        <p:spPr>
          <a:xfrm>
            <a:off x="3925115" y="2764835"/>
            <a:ext cx="682629" cy="699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2B1E94-9449-426B-B892-180EB7732F7D}"/>
              </a:ext>
            </a:extLst>
          </p:cNvPr>
          <p:cNvSpPr/>
          <p:nvPr/>
        </p:nvSpPr>
        <p:spPr>
          <a:xfrm>
            <a:off x="1779222" y="4647443"/>
            <a:ext cx="2015295" cy="179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제조법 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1C9E7-5BA2-425E-AD3F-ACDDD2134E15}"/>
              </a:ext>
            </a:extLst>
          </p:cNvPr>
          <p:cNvSpPr/>
          <p:nvPr/>
        </p:nvSpPr>
        <p:spPr>
          <a:xfrm>
            <a:off x="1803846" y="4668736"/>
            <a:ext cx="691014" cy="68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5C1F35-B851-4B7F-8B4C-D1665C4B0853}"/>
              </a:ext>
            </a:extLst>
          </p:cNvPr>
          <p:cNvSpPr/>
          <p:nvPr/>
        </p:nvSpPr>
        <p:spPr>
          <a:xfrm>
            <a:off x="3901524" y="4647443"/>
            <a:ext cx="2015295" cy="179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제조법 내용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7CAEA-4571-438B-A671-C420D57DF772}"/>
              </a:ext>
            </a:extLst>
          </p:cNvPr>
          <p:cNvSpPr/>
          <p:nvPr/>
        </p:nvSpPr>
        <p:spPr>
          <a:xfrm>
            <a:off x="3925113" y="4666448"/>
            <a:ext cx="682631" cy="68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3897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A92A-C0DD-433B-B7CF-912BF9F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디자인</a:t>
            </a:r>
            <a:r>
              <a:rPr lang="en-US" altLang="ko-KR" dirty="0"/>
              <a:t>-</a:t>
            </a:r>
            <a:r>
              <a:rPr lang="ko-KR" altLang="en-US" dirty="0"/>
              <a:t> 바리스타가 되는 법 디자인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6079E812-1355-44E9-936F-E3536B95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951" y="2256076"/>
            <a:ext cx="4604130" cy="3797035"/>
          </a:xfrm>
        </p:spPr>
        <p:txBody>
          <a:bodyPr>
            <a:normAutofit/>
          </a:bodyPr>
          <a:lstStyle/>
          <a:p>
            <a:pPr marL="0" indent="0"/>
            <a:r>
              <a:rPr lang="ko-KR" altLang="en-US" sz="1600" b="1" dirty="0"/>
              <a:t>배경</a:t>
            </a:r>
            <a:r>
              <a:rPr lang="en-US" altLang="ko-KR" sz="1600" dirty="0"/>
              <a:t> : </a:t>
            </a:r>
            <a:r>
              <a:rPr lang="ko-KR" altLang="en-US" sz="1600" dirty="0"/>
              <a:t>연한 갈색으로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1)</a:t>
            </a:r>
            <a:r>
              <a:rPr lang="ko-KR" altLang="en-US" sz="1600" b="1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볼드체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이텔릭체</a:t>
            </a:r>
            <a:r>
              <a:rPr lang="en-US" altLang="ko-KR" sz="1600" dirty="0"/>
              <a:t>. &lt;h3&gt;</a:t>
            </a:r>
          </a:p>
          <a:p>
            <a:pPr marL="0" indent="0"/>
            <a:r>
              <a:rPr lang="en-US" altLang="ko-KR" sz="1600" b="1" dirty="0"/>
              <a:t>2)</a:t>
            </a:r>
            <a:r>
              <a:rPr lang="ko-KR" altLang="en-US" sz="1600" b="1" dirty="0"/>
              <a:t>표 </a:t>
            </a:r>
            <a:r>
              <a:rPr lang="en-US" altLang="ko-KR" sz="1600" dirty="0"/>
              <a:t>: 1</a:t>
            </a:r>
            <a:r>
              <a:rPr lang="ko-KR" altLang="en-US" sz="1600" dirty="0"/>
              <a:t>급</a:t>
            </a:r>
            <a:r>
              <a:rPr lang="en-US" altLang="ko-KR" sz="1600" dirty="0"/>
              <a:t>, 2</a:t>
            </a:r>
            <a:r>
              <a:rPr lang="ko-KR" altLang="en-US" sz="1600" dirty="0"/>
              <a:t>급 자격증 발급 기관 나열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3)</a:t>
            </a:r>
            <a:r>
              <a:rPr lang="ko-KR" altLang="en-US" sz="1600" b="1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바리스타 자격 시험에 대한 설명</a:t>
            </a:r>
            <a:r>
              <a:rPr lang="en-US" altLang="ko-KR" sz="1600" dirty="0"/>
              <a:t>, </a:t>
            </a:r>
            <a:r>
              <a:rPr lang="ko-KR" altLang="en-US" sz="1600" dirty="0"/>
              <a:t>현황</a:t>
            </a:r>
            <a:r>
              <a:rPr lang="en-US" altLang="ko-KR" sz="1600" dirty="0"/>
              <a:t>, </a:t>
            </a:r>
            <a:r>
              <a:rPr lang="ko-KR" altLang="en-US" sz="1600" dirty="0"/>
              <a:t>주의점</a:t>
            </a:r>
            <a:r>
              <a:rPr lang="en-US" altLang="ko-KR" sz="1600" dirty="0"/>
              <a:t>, </a:t>
            </a:r>
            <a:r>
              <a:rPr lang="ko-KR" altLang="en-US" sz="1600" dirty="0"/>
              <a:t>추천 도서 등 소개</a:t>
            </a:r>
            <a:r>
              <a:rPr lang="en-US" altLang="ko-KR" sz="1600" dirty="0"/>
              <a:t>.</a:t>
            </a:r>
          </a:p>
          <a:p>
            <a:pPr marL="0" indent="0"/>
            <a:r>
              <a:rPr lang="en-US" altLang="ko-KR" sz="1600" b="1" dirty="0"/>
              <a:t>4)</a:t>
            </a:r>
            <a:r>
              <a:rPr lang="ko-KR" altLang="en-US" sz="1600" b="1" dirty="0"/>
              <a:t>글자체 </a:t>
            </a:r>
            <a:r>
              <a:rPr lang="en-US" altLang="ko-KR" sz="1600" dirty="0"/>
              <a:t>: </a:t>
            </a:r>
            <a:r>
              <a:rPr lang="ko-KR" altLang="en-US" sz="1600" dirty="0"/>
              <a:t>각 내용에 맞춰서 적절히 선정</a:t>
            </a:r>
            <a:endParaRPr lang="en-US" altLang="ko-KR" sz="1600" dirty="0"/>
          </a:p>
          <a:p>
            <a:pPr marL="0" indent="0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DAB4-8178-49B7-AE33-2694AF5EDB83}"/>
              </a:ext>
            </a:extLst>
          </p:cNvPr>
          <p:cNvSpPr/>
          <p:nvPr/>
        </p:nvSpPr>
        <p:spPr>
          <a:xfrm>
            <a:off x="1029030" y="1937721"/>
            <a:ext cx="5585195" cy="4692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96F19-123F-4BE1-BB6B-C924F144734F}"/>
              </a:ext>
            </a:extLst>
          </p:cNvPr>
          <p:cNvSpPr txBox="1"/>
          <p:nvPr/>
        </p:nvSpPr>
        <p:spPr>
          <a:xfrm>
            <a:off x="1466051" y="2204944"/>
            <a:ext cx="4870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바리스타가 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20164-2FB5-4F7E-817D-5DEF3CA871B8}"/>
              </a:ext>
            </a:extLst>
          </p:cNvPr>
          <p:cNvSpPr txBox="1"/>
          <p:nvPr/>
        </p:nvSpPr>
        <p:spPr>
          <a:xfrm>
            <a:off x="1173297" y="2274933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0D7B-B971-41B7-8AC8-46ADB65BFA55}"/>
              </a:ext>
            </a:extLst>
          </p:cNvPr>
          <p:cNvSpPr txBox="1"/>
          <p:nvPr/>
        </p:nvSpPr>
        <p:spPr>
          <a:xfrm>
            <a:off x="3599684" y="272890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38B86B-80C8-4DCF-8C18-E90C62376E87}"/>
              </a:ext>
            </a:extLst>
          </p:cNvPr>
          <p:cNvSpPr/>
          <p:nvPr/>
        </p:nvSpPr>
        <p:spPr>
          <a:xfrm>
            <a:off x="1475137" y="2767509"/>
            <a:ext cx="1969399" cy="1516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바리스타 사진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80F71A-92EB-435A-9CF1-891F5246D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85542"/>
              </p:ext>
            </p:extLst>
          </p:nvPr>
        </p:nvGraphicFramePr>
        <p:xfrm>
          <a:off x="3618552" y="3038526"/>
          <a:ext cx="2673950" cy="12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64">
                  <a:extLst>
                    <a:ext uri="{9D8B030D-6E8A-4147-A177-3AD203B41FA5}">
                      <a16:colId xmlns:a16="http://schemas.microsoft.com/office/drawing/2014/main" val="2112583138"/>
                    </a:ext>
                  </a:extLst>
                </a:gridCol>
                <a:gridCol w="2112886">
                  <a:extLst>
                    <a:ext uri="{9D8B030D-6E8A-4147-A177-3AD203B41FA5}">
                      <a16:colId xmlns:a16="http://schemas.microsoft.com/office/drawing/2014/main" val="1889601038"/>
                    </a:ext>
                  </a:extLst>
                </a:gridCol>
              </a:tblGrid>
              <a:tr h="415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자격검정기관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319"/>
                  </a:ext>
                </a:extLst>
              </a:tr>
              <a:tr h="415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16787"/>
                  </a:ext>
                </a:extLst>
              </a:tr>
              <a:tr h="415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6872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AD7D02-D20B-4AB5-A11E-6FB8DAD8C3C8}"/>
              </a:ext>
            </a:extLst>
          </p:cNvPr>
          <p:cNvSpPr/>
          <p:nvPr/>
        </p:nvSpPr>
        <p:spPr>
          <a:xfrm>
            <a:off x="1686757" y="4408675"/>
            <a:ext cx="4332303" cy="1850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A64609-F573-4D25-A5DC-7FD44B623CEF}"/>
              </a:ext>
            </a:extLst>
          </p:cNvPr>
          <p:cNvSpPr txBox="1"/>
          <p:nvPr/>
        </p:nvSpPr>
        <p:spPr>
          <a:xfrm>
            <a:off x="1232855" y="5103896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78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A92A-C0DD-433B-B7CF-912BF9F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제작 일정</a:t>
            </a:r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80060DEA-FEDF-4325-A6DB-FAA48664EE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3034867"/>
              </p:ext>
            </p:extLst>
          </p:nvPr>
        </p:nvGraphicFramePr>
        <p:xfrm>
          <a:off x="1838387" y="2102405"/>
          <a:ext cx="7873784" cy="39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352">
                  <a:extLst>
                    <a:ext uri="{9D8B030D-6E8A-4147-A177-3AD203B41FA5}">
                      <a16:colId xmlns:a16="http://schemas.microsoft.com/office/drawing/2014/main" val="1040941572"/>
                    </a:ext>
                  </a:extLst>
                </a:gridCol>
                <a:gridCol w="6007432">
                  <a:extLst>
                    <a:ext uri="{9D8B030D-6E8A-4147-A177-3AD203B41FA5}">
                      <a16:colId xmlns:a16="http://schemas.microsoft.com/office/drawing/2014/main" val="2658020889"/>
                    </a:ext>
                  </a:extLst>
                </a:gridCol>
              </a:tblGrid>
              <a:tr h="987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10/28~11/11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Html5 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각 페이지 별 평균 소모일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18778"/>
                  </a:ext>
                </a:extLst>
              </a:tr>
              <a:tr h="987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11/12~11/20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CSS </a:t>
                      </a:r>
                      <a:r>
                        <a:rPr lang="ko-KR" altLang="en-US" dirty="0"/>
                        <a:t>입력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 페이지 별 평균 소모일 </a:t>
                      </a:r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4698"/>
                  </a:ext>
                </a:extLst>
              </a:tr>
              <a:tr h="987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11/21~12/5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Script </a:t>
                      </a:r>
                      <a:r>
                        <a:rPr lang="ko-KR" altLang="en-US" dirty="0"/>
                        <a:t>입력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 페이지 별 평균 소모일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74593"/>
                  </a:ext>
                </a:extLst>
              </a:tr>
              <a:tr h="987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12/6~12/13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오류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디자인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최종 제출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86583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1155</TotalTime>
  <Words>803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Palatino Linotype</vt:lpstr>
      <vt:lpstr>갤러리</vt:lpstr>
      <vt:lpstr> 인터넷 프로그래밍 프로젝트 계획서</vt:lpstr>
      <vt:lpstr>목차</vt:lpstr>
      <vt:lpstr>주제 선정 및 선정 이유</vt:lpstr>
      <vt:lpstr>홈페이지 대문 디자인</vt:lpstr>
      <vt:lpstr>첫 번째 디자인-커피의 역사 디자인</vt:lpstr>
      <vt:lpstr>두 번째 디자인- 커피 원두의 제조 과정 디자인</vt:lpstr>
      <vt:lpstr>세 번째 디자인- 커피의 종류와 제조법 디자인</vt:lpstr>
      <vt:lpstr>네 번째 디자인- 바리스타가 되는 법 디자인</vt:lpstr>
      <vt:lpstr>홈페이지 제작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계획서</dc:title>
  <dc:creator>백 인혁</dc:creator>
  <cp:lastModifiedBy>인혁 백</cp:lastModifiedBy>
  <cp:revision>82</cp:revision>
  <dcterms:created xsi:type="dcterms:W3CDTF">2018-10-12T14:20:15Z</dcterms:created>
  <dcterms:modified xsi:type="dcterms:W3CDTF">2018-12-05T14:40:33Z</dcterms:modified>
</cp:coreProperties>
</file>