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6" r:id="rId23"/>
    <p:sldId id="277" r:id="rId24"/>
    <p:sldId id="281" r:id="rId25"/>
    <p:sldId id="280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24" autoAdjust="0"/>
  </p:normalViewPr>
  <p:slideViewPr>
    <p:cSldViewPr snapToGrid="0">
      <p:cViewPr varScale="1">
        <p:scale>
          <a:sx n="62" d="100"/>
          <a:sy n="62" d="100"/>
        </p:scale>
        <p:origin x="14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826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1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46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7272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25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40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2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474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829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B65B3C2-4001-49C4-90E1-D4137AC9A6F6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0521B0-0E1A-4551-89C9-1DC255C35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DAC99-8B15-C42D-B457-3E74C79FC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아파트 단지 전산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058A7-EDC3-E9B7-C572-3D792E29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2834640"/>
            <a:ext cx="8583168" cy="822960"/>
          </a:xfrm>
        </p:spPr>
        <p:txBody>
          <a:bodyPr>
            <a:normAutofit lnSpcReduction="10000"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[</a:t>
            </a:r>
            <a:r>
              <a:rPr lang="ko-KR" altLang="en-US" sz="2400" b="1" dirty="0">
                <a:latin typeface="+mj-ea"/>
                <a:ea typeface="+mj-ea"/>
              </a:rPr>
              <a:t>신한</a:t>
            </a:r>
            <a:r>
              <a:rPr lang="en-US" altLang="ko-KR" sz="2400" b="1" dirty="0">
                <a:latin typeface="+mj-ea"/>
                <a:ea typeface="+mj-ea"/>
              </a:rPr>
              <a:t>DS]</a:t>
            </a:r>
            <a:r>
              <a:rPr lang="ko-KR" altLang="en-US" sz="2400" b="1" dirty="0">
                <a:latin typeface="+mj-ea"/>
                <a:ea typeface="+mj-ea"/>
              </a:rPr>
              <a:t>금융</a:t>
            </a:r>
            <a:r>
              <a:rPr lang="en-US" altLang="ko-KR" sz="2400" b="1" dirty="0">
                <a:latin typeface="+mj-ea"/>
                <a:ea typeface="+mj-ea"/>
              </a:rPr>
              <a:t>SW </a:t>
            </a:r>
            <a:r>
              <a:rPr lang="ko-KR" altLang="en-US" sz="2400" b="1" dirty="0">
                <a:latin typeface="+mj-ea"/>
                <a:ea typeface="+mj-ea"/>
              </a:rPr>
              <a:t>아카데미 </a:t>
            </a:r>
            <a:r>
              <a:rPr lang="en-US" altLang="ko-KR" sz="2400" b="1" dirty="0">
                <a:latin typeface="+mj-ea"/>
                <a:ea typeface="+mj-ea"/>
              </a:rPr>
              <a:t>3</a:t>
            </a:r>
            <a:r>
              <a:rPr lang="ko-KR" altLang="en-US" sz="2400" b="1" dirty="0">
                <a:latin typeface="+mj-ea"/>
                <a:ea typeface="+mj-ea"/>
              </a:rPr>
              <a:t>기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백인혁</a:t>
            </a:r>
          </a:p>
        </p:txBody>
      </p:sp>
    </p:spTree>
    <p:extLst>
      <p:ext uri="{BB962C8B-B14F-4D97-AF65-F5344CB8AC3E}">
        <p14:creationId xmlns:p14="http://schemas.microsoft.com/office/powerpoint/2010/main" val="79013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476E7-4446-53DA-28F4-1D1C85E2E3C3}"/>
              </a:ext>
            </a:extLst>
          </p:cNvPr>
          <p:cNvSpPr txBox="1"/>
          <p:nvPr/>
        </p:nvSpPr>
        <p:spPr>
          <a:xfrm>
            <a:off x="1987632" y="1334156"/>
            <a:ext cx="300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주민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 err="1">
                <a:latin typeface="+mj-ea"/>
                <a:ea typeface="+mj-ea"/>
              </a:rPr>
              <a:t>동별</a:t>
            </a:r>
            <a:r>
              <a:rPr lang="ko-KR" altLang="en-US" sz="2000" b="1" dirty="0">
                <a:latin typeface="+mj-ea"/>
                <a:ea typeface="+mj-ea"/>
              </a:rPr>
              <a:t> 주민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7F3EBA-53EE-127B-CCB6-C0F07938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47" y="1845471"/>
            <a:ext cx="7332467" cy="1789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FA722-5BCE-998E-BA40-B10E14A90B37}"/>
              </a:ext>
            </a:extLst>
          </p:cNvPr>
          <p:cNvSpPr txBox="1"/>
          <p:nvPr/>
        </p:nvSpPr>
        <p:spPr>
          <a:xfrm>
            <a:off x="1987632" y="3803571"/>
            <a:ext cx="300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주민이 없는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F41302-9725-80D7-2C4F-DC986607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47" y="4314886"/>
            <a:ext cx="7373008" cy="11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476E7-4446-53DA-28F4-1D1C85E2E3C3}"/>
              </a:ext>
            </a:extLst>
          </p:cNvPr>
          <p:cNvSpPr txBox="1"/>
          <p:nvPr/>
        </p:nvSpPr>
        <p:spPr>
          <a:xfrm>
            <a:off x="1987632" y="1124605"/>
            <a:ext cx="55752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주민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주민 정보 입력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(1) </a:t>
            </a:r>
            <a:r>
              <a:rPr lang="ko-KR" altLang="en-US" sz="2000" b="1" dirty="0">
                <a:latin typeface="+mj-ea"/>
                <a:ea typeface="+mj-ea"/>
              </a:rPr>
              <a:t>세대주 </a:t>
            </a:r>
            <a:r>
              <a:rPr lang="en-US" altLang="ko-KR" sz="2000" b="1" dirty="0">
                <a:latin typeface="+mj-ea"/>
                <a:ea typeface="+mj-ea"/>
              </a:rPr>
              <a:t>-&gt; </a:t>
            </a:r>
            <a:r>
              <a:rPr lang="ko-KR" altLang="en-US" sz="2000" b="1" dirty="0">
                <a:latin typeface="+mj-ea"/>
                <a:ea typeface="+mj-ea"/>
              </a:rPr>
              <a:t>보유 차량 수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관리비 입력 요구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ABD3E2-8F84-9C2A-EC20-88CB3CF7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39" y="2097584"/>
            <a:ext cx="7787920" cy="30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8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476E7-4446-53DA-28F4-1D1C85E2E3C3}"/>
              </a:ext>
            </a:extLst>
          </p:cNvPr>
          <p:cNvSpPr txBox="1"/>
          <p:nvPr/>
        </p:nvSpPr>
        <p:spPr>
          <a:xfrm>
            <a:off x="1987632" y="1124605"/>
            <a:ext cx="62229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주민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주민 정보 입력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(2) </a:t>
            </a:r>
            <a:r>
              <a:rPr lang="ko-KR" altLang="en-US" sz="2000" b="1" dirty="0" err="1">
                <a:latin typeface="+mj-ea"/>
                <a:ea typeface="+mj-ea"/>
              </a:rPr>
              <a:t>세대원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-&gt; </a:t>
            </a:r>
            <a:r>
              <a:rPr lang="ko-KR" altLang="en-US" sz="2000" b="1" dirty="0">
                <a:latin typeface="+mj-ea"/>
                <a:ea typeface="+mj-ea"/>
              </a:rPr>
              <a:t>보유 차량 수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관리비 입력 요구 안함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587A6E-5129-3150-6772-7B098B1E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14" y="2097584"/>
            <a:ext cx="8123969" cy="27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476E7-4446-53DA-28F4-1D1C85E2E3C3}"/>
              </a:ext>
            </a:extLst>
          </p:cNvPr>
          <p:cNvSpPr txBox="1"/>
          <p:nvPr/>
        </p:nvSpPr>
        <p:spPr>
          <a:xfrm>
            <a:off x="1806656" y="1248430"/>
            <a:ext cx="428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Trigger</a:t>
            </a:r>
            <a:r>
              <a:rPr lang="ko-KR" altLang="en-US" sz="2000" b="1" dirty="0">
                <a:latin typeface="+mj-ea"/>
                <a:ea typeface="+mj-ea"/>
              </a:rPr>
              <a:t>를 이용한 세대주 중복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4A27A0-9B0B-8E02-04EE-46D20706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43" y="1724740"/>
            <a:ext cx="6968111" cy="42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476E7-4446-53DA-28F4-1D1C85E2E3C3}"/>
              </a:ext>
            </a:extLst>
          </p:cNvPr>
          <p:cNvSpPr txBox="1"/>
          <p:nvPr/>
        </p:nvSpPr>
        <p:spPr>
          <a:xfrm>
            <a:off x="1806656" y="1248430"/>
            <a:ext cx="711826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Trigger</a:t>
            </a:r>
            <a:r>
              <a:rPr lang="ko-KR" altLang="en-US" sz="2000" b="1" dirty="0">
                <a:latin typeface="+mj-ea"/>
                <a:ea typeface="+mj-ea"/>
              </a:rPr>
              <a:t>를 이용한 세대주 중복 처리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CASE. 106</a:t>
            </a:r>
            <a:r>
              <a:rPr lang="ko-KR" altLang="en-US" sz="2000" b="1" dirty="0">
                <a:latin typeface="+mj-ea"/>
                <a:ea typeface="+mj-ea"/>
              </a:rPr>
              <a:t>동 </a:t>
            </a:r>
            <a:r>
              <a:rPr lang="en-US" altLang="ko-KR" sz="2000" b="1" dirty="0">
                <a:latin typeface="+mj-ea"/>
                <a:ea typeface="+mj-ea"/>
              </a:rPr>
              <a:t>4001</a:t>
            </a:r>
            <a:r>
              <a:rPr lang="ko-KR" altLang="en-US" sz="2000" b="1" dirty="0">
                <a:latin typeface="+mj-ea"/>
                <a:ea typeface="+mj-ea"/>
              </a:rPr>
              <a:t>호에 이미 세대주인 주민이 있는 상태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865BC-F56E-690C-AA17-4A905708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89" y="2209684"/>
            <a:ext cx="8422020" cy="3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6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128264"/>
            <a:ext cx="6096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주민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주민 정보 수정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ko-KR" altLang="en-US" sz="2000" b="1" dirty="0">
                <a:latin typeface="+mj-ea"/>
                <a:ea typeface="+mj-ea"/>
              </a:rPr>
              <a:t>수정 대상 항목 선택 후 정보를 입력하면 변경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3E711D-6AA2-71EA-9AE7-730F06C0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40" y="2199287"/>
            <a:ext cx="8635317" cy="28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128264"/>
            <a:ext cx="6096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주민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주민 정보 수정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ko-KR" altLang="en-US" sz="2000" b="1" dirty="0">
                <a:latin typeface="+mj-ea"/>
                <a:ea typeface="+mj-ea"/>
              </a:rPr>
              <a:t>변경 전 </a:t>
            </a:r>
            <a:r>
              <a:rPr lang="en-US" altLang="ko-KR" sz="2000" b="1" dirty="0">
                <a:latin typeface="+mj-ea"/>
                <a:ea typeface="+mj-ea"/>
              </a:rPr>
              <a:t>vs </a:t>
            </a:r>
            <a:r>
              <a:rPr lang="ko-KR" altLang="en-US" sz="2000" b="1" dirty="0">
                <a:latin typeface="+mj-ea"/>
                <a:ea typeface="+mj-ea"/>
              </a:rPr>
              <a:t>변경 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28E008-25C1-ECB8-EFEB-2CC8623FF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96"/>
          <a:stretch/>
        </p:blipFill>
        <p:spPr>
          <a:xfrm>
            <a:off x="1846274" y="2256437"/>
            <a:ext cx="3529521" cy="2972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E64FD-96DD-2153-6257-5DDB4EC99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43"/>
          <a:stretch/>
        </p:blipFill>
        <p:spPr>
          <a:xfrm>
            <a:off x="6629088" y="2256437"/>
            <a:ext cx="3555380" cy="297278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48A4D47-F1BC-028A-4D5E-BC4C0119F203}"/>
              </a:ext>
            </a:extLst>
          </p:cNvPr>
          <p:cNvSpPr/>
          <p:nvPr/>
        </p:nvSpPr>
        <p:spPr>
          <a:xfrm>
            <a:off x="5471045" y="3429000"/>
            <a:ext cx="720204" cy="438150"/>
          </a:xfrm>
          <a:prstGeom prst="rightArrow">
            <a:avLst>
              <a:gd name="adj1" fmla="val 23913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D08A79-9495-DB7D-27F5-F5B2A4A60348}"/>
              </a:ext>
            </a:extLst>
          </p:cNvPr>
          <p:cNvSpPr/>
          <p:nvPr/>
        </p:nvSpPr>
        <p:spPr>
          <a:xfrm>
            <a:off x="6556812" y="3648075"/>
            <a:ext cx="1154628" cy="27717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4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352550" y="1385439"/>
            <a:ext cx="6096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주민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주민 정보 삭제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ko-KR" altLang="en-US" sz="2000" b="1" dirty="0">
                <a:latin typeface="+mj-ea"/>
                <a:ea typeface="+mj-ea"/>
              </a:rPr>
              <a:t>삭제하려는 주민의 </a:t>
            </a:r>
            <a:r>
              <a:rPr lang="en-US" altLang="ko-KR" sz="2000" b="1" dirty="0">
                <a:latin typeface="+mj-ea"/>
                <a:ea typeface="+mj-ea"/>
              </a:rPr>
              <a:t>ID</a:t>
            </a:r>
            <a:r>
              <a:rPr lang="ko-KR" altLang="en-US" sz="2000" b="1" dirty="0">
                <a:latin typeface="+mj-ea"/>
                <a:ea typeface="+mj-ea"/>
              </a:rPr>
              <a:t>를 입력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DD4C16-5065-AA78-DDD5-78A018D9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13" y="2474564"/>
            <a:ext cx="9288564" cy="12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5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128264"/>
            <a:ext cx="6096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주민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주민 정보 삭제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ko-KR" altLang="en-US" sz="2000" b="1" dirty="0">
                <a:latin typeface="+mj-ea"/>
                <a:ea typeface="+mj-ea"/>
              </a:rPr>
              <a:t>삭제 전 </a:t>
            </a:r>
            <a:r>
              <a:rPr lang="en-US" altLang="ko-KR" sz="2000" b="1" dirty="0">
                <a:latin typeface="+mj-ea"/>
                <a:ea typeface="+mj-ea"/>
              </a:rPr>
              <a:t>vs </a:t>
            </a:r>
            <a:r>
              <a:rPr lang="ko-KR" altLang="en-US" sz="2000" b="1" dirty="0">
                <a:latin typeface="+mj-ea"/>
                <a:ea typeface="+mj-ea"/>
              </a:rPr>
              <a:t>삭제 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BA0732-D826-615E-1BBD-F12D6395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4" y="2247798"/>
            <a:ext cx="9091448" cy="1181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098209-EDF6-2470-9CB7-0536749A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92" y="4392880"/>
            <a:ext cx="9152413" cy="115834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92C0F49-5285-0E90-CCA7-9D2D58CBCDBC}"/>
              </a:ext>
            </a:extLst>
          </p:cNvPr>
          <p:cNvSpPr/>
          <p:nvPr/>
        </p:nvSpPr>
        <p:spPr>
          <a:xfrm rot="5400000">
            <a:off x="5272087" y="3720441"/>
            <a:ext cx="638174" cy="3714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6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128264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공용시설 </a:t>
            </a:r>
            <a:r>
              <a:rPr lang="en-US" altLang="ko-KR" sz="2000" b="1" dirty="0">
                <a:latin typeface="+mj-ea"/>
                <a:ea typeface="+mj-ea"/>
              </a:rPr>
              <a:t>&gt;&gt; ID </a:t>
            </a:r>
            <a:r>
              <a:rPr lang="ko-KR" altLang="en-US" sz="2000" b="1" dirty="0">
                <a:latin typeface="+mj-ea"/>
                <a:ea typeface="+mj-ea"/>
              </a:rPr>
              <a:t>기반 검색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E1C0F9-672B-E10A-4750-199A010B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5" y="1737622"/>
            <a:ext cx="8078327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5495E-522E-B588-0F5E-02DDF623500F}"/>
              </a:ext>
            </a:extLst>
          </p:cNvPr>
          <p:cNvSpPr txBox="1"/>
          <p:nvPr/>
        </p:nvSpPr>
        <p:spPr>
          <a:xfrm>
            <a:off x="1543050" y="3912693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테이블에 일치하는 데이터가 없을 경우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9BD326-0EDE-1DBB-130B-2DD6390E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92" y="4505518"/>
            <a:ext cx="814501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7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1" y="428625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CONTENTS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2488F-A82A-57E4-FCA2-2E43B3A96526}"/>
              </a:ext>
            </a:extLst>
          </p:cNvPr>
          <p:cNvSpPr txBox="1"/>
          <p:nvPr/>
        </p:nvSpPr>
        <p:spPr>
          <a:xfrm>
            <a:off x="3467100" y="1295399"/>
            <a:ext cx="52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001. </a:t>
            </a:r>
            <a:r>
              <a:rPr lang="ko-KR" altLang="en-US" sz="3200" b="1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187B0-297B-1513-09E3-D7F628452D3E}"/>
              </a:ext>
            </a:extLst>
          </p:cNvPr>
          <p:cNvSpPr txBox="1"/>
          <p:nvPr/>
        </p:nvSpPr>
        <p:spPr>
          <a:xfrm>
            <a:off x="3467100" y="2069812"/>
            <a:ext cx="52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002. </a:t>
            </a:r>
            <a:r>
              <a:rPr lang="ko-KR" altLang="en-US" sz="3200" b="1" dirty="0"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7BE98-A9B7-C0F7-DAE6-0BE3DA80FB8B}"/>
              </a:ext>
            </a:extLst>
          </p:cNvPr>
          <p:cNvSpPr txBox="1"/>
          <p:nvPr/>
        </p:nvSpPr>
        <p:spPr>
          <a:xfrm>
            <a:off x="3467100" y="2844225"/>
            <a:ext cx="52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003. </a:t>
            </a:r>
            <a:r>
              <a:rPr lang="ko-KR" altLang="en-US" sz="3200" b="1" dirty="0">
                <a:latin typeface="+mj-ea"/>
                <a:ea typeface="+mj-ea"/>
              </a:rPr>
              <a:t>프로그램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AFC6C-F3C5-679F-8E59-0AFF6A45D1A8}"/>
              </a:ext>
            </a:extLst>
          </p:cNvPr>
          <p:cNvSpPr txBox="1"/>
          <p:nvPr/>
        </p:nvSpPr>
        <p:spPr>
          <a:xfrm>
            <a:off x="3467100" y="3618638"/>
            <a:ext cx="52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004. </a:t>
            </a:r>
            <a:r>
              <a:rPr lang="ko-KR" altLang="en-US" sz="3200" b="1" dirty="0">
                <a:latin typeface="+mj-ea"/>
                <a:ea typeface="+mj-ea"/>
              </a:rPr>
              <a:t>테이블</a:t>
            </a:r>
            <a:r>
              <a:rPr lang="en-US" altLang="ko-KR" sz="3200" b="1" dirty="0">
                <a:latin typeface="+mj-ea"/>
                <a:ea typeface="+mj-ea"/>
              </a:rPr>
              <a:t>&amp;</a:t>
            </a:r>
            <a:r>
              <a:rPr lang="ko-KR" altLang="en-US" sz="3200" b="1" dirty="0">
                <a:latin typeface="+mj-ea"/>
                <a:ea typeface="+mj-ea"/>
              </a:rPr>
              <a:t>시스템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899E9-D117-974A-4C62-5D37ADBC50E1}"/>
              </a:ext>
            </a:extLst>
          </p:cNvPr>
          <p:cNvSpPr txBox="1"/>
          <p:nvPr/>
        </p:nvSpPr>
        <p:spPr>
          <a:xfrm>
            <a:off x="3467100" y="4393051"/>
            <a:ext cx="52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CDC99-7964-4A9B-D9BB-15AD3A4D4981}"/>
              </a:ext>
            </a:extLst>
          </p:cNvPr>
          <p:cNvSpPr txBox="1"/>
          <p:nvPr/>
        </p:nvSpPr>
        <p:spPr>
          <a:xfrm>
            <a:off x="3467100" y="5167464"/>
            <a:ext cx="52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006. </a:t>
            </a:r>
            <a:r>
              <a:rPr lang="ko-KR" altLang="en-US" sz="3200" b="1">
                <a:latin typeface="+mj-ea"/>
                <a:ea typeface="+mj-ea"/>
              </a:rPr>
              <a:t>개선 </a:t>
            </a:r>
            <a:r>
              <a:rPr lang="ko-KR" altLang="en-US" sz="3200" b="1" dirty="0">
                <a:latin typeface="+mj-ea"/>
                <a:ea typeface="+mj-ea"/>
              </a:rPr>
              <a:t>사항</a:t>
            </a:r>
          </a:p>
        </p:txBody>
      </p:sp>
    </p:spTree>
    <p:extLst>
      <p:ext uri="{BB962C8B-B14F-4D97-AF65-F5344CB8AC3E}">
        <p14:creationId xmlns:p14="http://schemas.microsoft.com/office/powerpoint/2010/main" val="345605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393539" y="1094478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공용시설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시설 근무자 목록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75E023-9E5F-512A-C372-ED72A83F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39" y="1737622"/>
            <a:ext cx="9092058" cy="15580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B259BD-1F74-5A97-4BA8-3F06F1F3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39" y="3802220"/>
            <a:ext cx="9404919" cy="9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211228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공용시설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공용시설 정보 입력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B1A2F0-8B58-C6FE-E454-AF6F45CE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6" y="1903550"/>
            <a:ext cx="8488519" cy="2192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075623-383B-718F-9451-BDB2F94BD31D}"/>
              </a:ext>
            </a:extLst>
          </p:cNvPr>
          <p:cNvSpPr txBox="1"/>
          <p:nvPr/>
        </p:nvSpPr>
        <p:spPr>
          <a:xfrm>
            <a:off x="1637736" y="4293578"/>
            <a:ext cx="6858564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준공일은 </a:t>
            </a:r>
            <a:r>
              <a:rPr lang="en-US" altLang="ko-KR" sz="2000" b="1" dirty="0" err="1">
                <a:latin typeface="+mj-ea"/>
                <a:ea typeface="+mj-ea"/>
              </a:rPr>
              <a:t>java.sql.Date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형식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운영시작시각</a:t>
            </a:r>
            <a:r>
              <a:rPr lang="en-US" altLang="ko-KR" sz="2000" b="1" dirty="0">
                <a:latin typeface="+mj-ea"/>
                <a:ea typeface="+mj-ea"/>
              </a:rPr>
              <a:t>/</a:t>
            </a:r>
            <a:r>
              <a:rPr lang="ko-KR" altLang="en-US" sz="2000" b="1" dirty="0">
                <a:latin typeface="+mj-ea"/>
                <a:ea typeface="+mj-ea"/>
              </a:rPr>
              <a:t>운영종료시각은 </a:t>
            </a:r>
            <a:r>
              <a:rPr lang="en-US" altLang="ko-KR" sz="2000" b="1" dirty="0">
                <a:latin typeface="+mj-ea"/>
                <a:ea typeface="+mj-ea"/>
              </a:rPr>
              <a:t>String &gt;&gt; varchar2(20)</a:t>
            </a:r>
          </a:p>
        </p:txBody>
      </p:sp>
    </p:spTree>
    <p:extLst>
      <p:ext uri="{BB962C8B-B14F-4D97-AF65-F5344CB8AC3E}">
        <p14:creationId xmlns:p14="http://schemas.microsoft.com/office/powerpoint/2010/main" val="135835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010063"/>
            <a:ext cx="6096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공용시설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시설 정보 수정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ko-KR" altLang="en-US" sz="2000" b="1" dirty="0">
                <a:latin typeface="+mj-ea"/>
                <a:ea typeface="+mj-ea"/>
              </a:rPr>
              <a:t>수정 대상 항목 선택 후 정보를 입력하면 변경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E5D450-0019-F098-B6A2-19C6CB44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27" y="5495591"/>
            <a:ext cx="7430145" cy="8154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34DA11-D177-1ABF-6D49-1CB98E57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59" y="4228409"/>
            <a:ext cx="7407282" cy="800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78D039-9C54-9E38-C204-494F65549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59" y="2054487"/>
            <a:ext cx="7429519" cy="194041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BF65B8E-0E5F-56B0-DDA3-2E6E7BC80FEB}"/>
              </a:ext>
            </a:extLst>
          </p:cNvPr>
          <p:cNvSpPr/>
          <p:nvPr/>
        </p:nvSpPr>
        <p:spPr>
          <a:xfrm rot="5400000">
            <a:off x="5778505" y="5131428"/>
            <a:ext cx="400050" cy="2571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9F7ADBD-D5E4-D80A-2B81-59A75833DB40}"/>
              </a:ext>
            </a:extLst>
          </p:cNvPr>
          <p:cNvSpPr/>
          <p:nvPr/>
        </p:nvSpPr>
        <p:spPr>
          <a:xfrm>
            <a:off x="7239001" y="6065520"/>
            <a:ext cx="807719" cy="2683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5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010063"/>
            <a:ext cx="6096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공용시설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공용시설 정보 삭제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ko-KR" altLang="en-US" sz="2000" b="1" dirty="0">
                <a:latin typeface="+mj-ea"/>
                <a:ea typeface="+mj-ea"/>
              </a:rPr>
              <a:t>삭제 대상 시설 </a:t>
            </a:r>
            <a:r>
              <a:rPr lang="en-US" altLang="ko-KR" sz="2000" b="1" dirty="0">
                <a:latin typeface="+mj-ea"/>
                <a:ea typeface="+mj-ea"/>
              </a:rPr>
              <a:t>ID</a:t>
            </a:r>
            <a:r>
              <a:rPr lang="ko-KR" altLang="en-US" sz="2000" b="1" dirty="0">
                <a:latin typeface="+mj-ea"/>
                <a:ea typeface="+mj-ea"/>
              </a:rPr>
              <a:t>를 입력하여 삭제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3712CB-30F5-7021-5E9B-772C1A55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68" y="3534218"/>
            <a:ext cx="8712661" cy="956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CF6A7F-E37E-D147-0157-C02CBD49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8" y="5024499"/>
            <a:ext cx="8671511" cy="7315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AB282A-EC6A-223B-0614-CDEB04CAB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27" y="2043937"/>
            <a:ext cx="8821344" cy="95615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54DF5FF-AC14-4ACD-BEFF-DE1F8719A4F5}"/>
              </a:ext>
            </a:extLst>
          </p:cNvPr>
          <p:cNvSpPr/>
          <p:nvPr/>
        </p:nvSpPr>
        <p:spPr>
          <a:xfrm rot="5400000">
            <a:off x="5875397" y="4628851"/>
            <a:ext cx="400050" cy="2571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1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14475" y="1157915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근로자 </a:t>
            </a:r>
            <a:r>
              <a:rPr lang="en-US" altLang="ko-KR" sz="2000" b="1" dirty="0">
                <a:latin typeface="+mj-ea"/>
                <a:ea typeface="+mj-ea"/>
              </a:rPr>
              <a:t>&gt;&gt; ID </a:t>
            </a:r>
            <a:r>
              <a:rPr lang="ko-KR" altLang="en-US" sz="2000" b="1" dirty="0">
                <a:latin typeface="+mj-ea"/>
                <a:ea typeface="+mj-ea"/>
              </a:rPr>
              <a:t>기반 검색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92A726-E9D5-22D2-CDF7-22638532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44" y="1803203"/>
            <a:ext cx="6791309" cy="22091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79B092-08D4-8B4B-56AB-0EF25309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4" y="4808402"/>
            <a:ext cx="7214683" cy="1293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404BB1-554E-7960-19CF-158BF1FE3A22}"/>
              </a:ext>
            </a:extLst>
          </p:cNvPr>
          <p:cNvSpPr txBox="1"/>
          <p:nvPr/>
        </p:nvSpPr>
        <p:spPr>
          <a:xfrm>
            <a:off x="1514475" y="4163114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테이블에 일치하는 데이터가 없을 경우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11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232487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근로자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업무별 근로자 목록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22DA2-FC31-D4AE-B85E-8FADE482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946068"/>
            <a:ext cx="8549359" cy="1588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E95EE2-405D-B0D4-D8D8-7E01C3E6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082378"/>
            <a:ext cx="8571268" cy="10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0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543050" y="1232487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근로자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근로자 정보 입력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A9C990-9939-45BD-6477-1D4F1323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40" y="2107620"/>
            <a:ext cx="8902517" cy="26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44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466850" y="938535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근로자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근로자 정보 수정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484601-6C7F-6EF5-53E4-AD0839D8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15" y="3773763"/>
            <a:ext cx="9891617" cy="9678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8267D0-A4EF-493D-9F91-D747E06C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433" y="1433029"/>
            <a:ext cx="7723132" cy="2116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BD783F-D6EE-6AB5-5B10-15C4D1F16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015" y="5341628"/>
            <a:ext cx="9960203" cy="96782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5EA74E1-2846-A611-E8A5-1188EDEA3259}"/>
              </a:ext>
            </a:extLst>
          </p:cNvPr>
          <p:cNvSpPr/>
          <p:nvPr/>
        </p:nvSpPr>
        <p:spPr>
          <a:xfrm rot="5400000">
            <a:off x="5891210" y="4930207"/>
            <a:ext cx="400050" cy="2571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09F1C6D-9A77-1269-C4D2-2A4062BD973A}"/>
              </a:ext>
            </a:extLst>
          </p:cNvPr>
          <p:cNvSpPr/>
          <p:nvPr/>
        </p:nvSpPr>
        <p:spPr>
          <a:xfrm>
            <a:off x="10584181" y="6076984"/>
            <a:ext cx="800099" cy="24770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14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353350" y="1257023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근로자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근로자 정보 삭제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BD783F-D6EE-6AB5-5B10-15C4D1F1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21" y="3429000"/>
            <a:ext cx="9960203" cy="96782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5EA74E1-2846-A611-E8A5-1188EDEA3259}"/>
              </a:ext>
            </a:extLst>
          </p:cNvPr>
          <p:cNvSpPr/>
          <p:nvPr/>
        </p:nvSpPr>
        <p:spPr>
          <a:xfrm rot="5400000">
            <a:off x="5891209" y="4543941"/>
            <a:ext cx="400050" cy="2571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7BF60-5AE8-4084-F51D-112AAD79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50" y="1751517"/>
            <a:ext cx="9485298" cy="10898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229060-75C5-F442-FE4E-C126BFF8B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21" y="4948233"/>
            <a:ext cx="9906859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7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EF15-12FD-AFD3-1F42-D24838C79259}"/>
              </a:ext>
            </a:extLst>
          </p:cNvPr>
          <p:cNvSpPr txBox="1"/>
          <p:nvPr/>
        </p:nvSpPr>
        <p:spPr>
          <a:xfrm>
            <a:off x="1486700" y="1013400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상가 </a:t>
            </a:r>
            <a:r>
              <a:rPr lang="en-US" altLang="ko-KR" sz="2000" b="1" dirty="0">
                <a:latin typeface="+mj-ea"/>
                <a:ea typeface="+mj-ea"/>
              </a:rPr>
              <a:t>&gt;&gt; ID </a:t>
            </a:r>
            <a:r>
              <a:rPr lang="ko-KR" altLang="en-US" sz="2000" b="1" dirty="0">
                <a:latin typeface="+mj-ea"/>
                <a:ea typeface="+mj-ea"/>
              </a:rPr>
              <a:t>기반 검색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FEE1D-9268-31C9-FD0E-56427406F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85" y="1507894"/>
            <a:ext cx="7673227" cy="26450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6A3CF9-7048-00C2-FE71-40F35A9B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85" y="4687148"/>
            <a:ext cx="7719376" cy="1325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92854-A560-A9EB-88F3-58A1C007C5E8}"/>
              </a:ext>
            </a:extLst>
          </p:cNvPr>
          <p:cNvSpPr txBox="1"/>
          <p:nvPr/>
        </p:nvSpPr>
        <p:spPr>
          <a:xfrm>
            <a:off x="1514475" y="4163114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테이블에 일치하는 데이터가 없을 경우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96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1" y="428625"/>
            <a:ext cx="374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001</a:t>
            </a:r>
            <a:r>
              <a:rPr lang="en-US" altLang="ko-KR" sz="3200" b="1">
                <a:latin typeface="+mj-ea"/>
                <a:ea typeface="+mj-ea"/>
              </a:rPr>
              <a:t>. </a:t>
            </a:r>
            <a:r>
              <a:rPr lang="ko-KR" altLang="en-US" sz="3200" b="1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13575-3A61-FAAF-B461-AFC83C883392}"/>
              </a:ext>
            </a:extLst>
          </p:cNvPr>
          <p:cNvSpPr txBox="1"/>
          <p:nvPr/>
        </p:nvSpPr>
        <p:spPr>
          <a:xfrm>
            <a:off x="2595563" y="1781175"/>
            <a:ext cx="7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1.Oracle DB</a:t>
            </a:r>
            <a:r>
              <a:rPr lang="ko-KR" altLang="en-US" sz="2400" b="1" dirty="0">
                <a:latin typeface="+mj-ea"/>
                <a:ea typeface="+mj-ea"/>
              </a:rPr>
              <a:t> 기반의 </a:t>
            </a:r>
            <a:r>
              <a:rPr lang="en-US" altLang="ko-KR" sz="2400" b="1" dirty="0">
                <a:latin typeface="+mj-ea"/>
                <a:ea typeface="+mj-ea"/>
              </a:rPr>
              <a:t>JAVA, SQL </a:t>
            </a:r>
            <a:r>
              <a:rPr lang="ko-KR" altLang="en-US" sz="2400" b="1" dirty="0">
                <a:latin typeface="+mj-ea"/>
                <a:ea typeface="+mj-ea"/>
              </a:rPr>
              <a:t>문법 숙련도 측정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4259D-813F-1863-2CF1-A94CEA803F73}"/>
              </a:ext>
            </a:extLst>
          </p:cNvPr>
          <p:cNvSpPr txBox="1"/>
          <p:nvPr/>
        </p:nvSpPr>
        <p:spPr>
          <a:xfrm>
            <a:off x="2595563" y="2667000"/>
            <a:ext cx="70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</a:t>
            </a:r>
            <a:r>
              <a:rPr lang="ko-KR" altLang="en-US" sz="2400" b="1" dirty="0">
                <a:latin typeface="+mj-ea"/>
                <a:ea typeface="+mj-ea"/>
              </a:rPr>
              <a:t>아파트 단지 전산시스템을 간략하게 구현</a:t>
            </a:r>
          </a:p>
        </p:txBody>
      </p:sp>
    </p:spTree>
    <p:extLst>
      <p:ext uri="{BB962C8B-B14F-4D97-AF65-F5344CB8AC3E}">
        <p14:creationId xmlns:p14="http://schemas.microsoft.com/office/powerpoint/2010/main" val="2455137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3CDF6-5E89-5946-C6CD-26DCDBD1EA56}"/>
              </a:ext>
            </a:extLst>
          </p:cNvPr>
          <p:cNvSpPr txBox="1"/>
          <p:nvPr/>
        </p:nvSpPr>
        <p:spPr>
          <a:xfrm>
            <a:off x="1524800" y="1451550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상가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업종별 상가 목록 조회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98B3C8-9558-2DB0-D7CE-2C9AB95C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40" y="2092669"/>
            <a:ext cx="8981917" cy="15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27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ABFC6-76E7-92FD-1773-AE724E8CBC7E}"/>
              </a:ext>
            </a:extLst>
          </p:cNvPr>
          <p:cNvSpPr txBox="1"/>
          <p:nvPr/>
        </p:nvSpPr>
        <p:spPr>
          <a:xfrm>
            <a:off x="1486700" y="1013400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상가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상가 정보 추가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D92378-120C-D301-F42C-12B41031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0" y="1598175"/>
            <a:ext cx="8210637" cy="246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CC7A9B-2E33-07CE-7A42-B93C387A5178}"/>
              </a:ext>
            </a:extLst>
          </p:cNvPr>
          <p:cNvSpPr txBox="1"/>
          <p:nvPr/>
        </p:nvSpPr>
        <p:spPr>
          <a:xfrm>
            <a:off x="1990680" y="4303666"/>
            <a:ext cx="6858564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개업일은 </a:t>
            </a:r>
            <a:r>
              <a:rPr lang="en-US" altLang="ko-KR" sz="2000" b="1" dirty="0" err="1">
                <a:latin typeface="+mj-ea"/>
                <a:ea typeface="+mj-ea"/>
              </a:rPr>
              <a:t>java.sql.Date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형식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영업시작시각</a:t>
            </a:r>
            <a:r>
              <a:rPr lang="en-US" altLang="ko-KR" sz="2000" b="1" dirty="0">
                <a:latin typeface="+mj-ea"/>
                <a:ea typeface="+mj-ea"/>
              </a:rPr>
              <a:t>/</a:t>
            </a:r>
            <a:r>
              <a:rPr lang="ko-KR" altLang="en-US" sz="2000" b="1" dirty="0">
                <a:latin typeface="+mj-ea"/>
                <a:ea typeface="+mj-ea"/>
              </a:rPr>
              <a:t>영업종료시각은 </a:t>
            </a:r>
            <a:r>
              <a:rPr lang="en-US" altLang="ko-KR" sz="2000" b="1" dirty="0">
                <a:latin typeface="+mj-ea"/>
                <a:ea typeface="+mj-ea"/>
              </a:rPr>
              <a:t>String &gt;&gt; varchar2(20)</a:t>
            </a:r>
          </a:p>
        </p:txBody>
      </p:sp>
    </p:spTree>
    <p:extLst>
      <p:ext uri="{BB962C8B-B14F-4D97-AF65-F5344CB8AC3E}">
        <p14:creationId xmlns:p14="http://schemas.microsoft.com/office/powerpoint/2010/main" val="2151687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A561D-AFF8-C8F1-D2CB-74206DD951CA}"/>
              </a:ext>
            </a:extLst>
          </p:cNvPr>
          <p:cNvSpPr txBox="1"/>
          <p:nvPr/>
        </p:nvSpPr>
        <p:spPr>
          <a:xfrm>
            <a:off x="1486700" y="1013400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상가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상가 정보 수정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E73918-9B08-912F-8539-007688F4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0" y="4009997"/>
            <a:ext cx="9883997" cy="6477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4B538A-1FAA-9071-4F49-4E391E73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00" y="5284442"/>
            <a:ext cx="9906859" cy="63251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8F88BA7-30B8-0A30-26BC-788D16398C88}"/>
              </a:ext>
            </a:extLst>
          </p:cNvPr>
          <p:cNvSpPr/>
          <p:nvPr/>
        </p:nvSpPr>
        <p:spPr>
          <a:xfrm rot="5400000">
            <a:off x="5895972" y="4842510"/>
            <a:ext cx="400050" cy="2571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8689B6A-0808-8D0E-29F1-91C50E0845BB}"/>
              </a:ext>
            </a:extLst>
          </p:cNvPr>
          <p:cNvSpPr/>
          <p:nvPr/>
        </p:nvSpPr>
        <p:spPr>
          <a:xfrm>
            <a:off x="8625841" y="5722620"/>
            <a:ext cx="887730" cy="27717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8CF32B-99B4-AA51-8931-F03C8287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462" y="1621213"/>
            <a:ext cx="8429893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A561D-AFF8-C8F1-D2CB-74206DD951CA}"/>
              </a:ext>
            </a:extLst>
          </p:cNvPr>
          <p:cNvSpPr txBox="1"/>
          <p:nvPr/>
        </p:nvSpPr>
        <p:spPr>
          <a:xfrm>
            <a:off x="1202542" y="1416775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상가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상가 정보 삭제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4B538A-1FAA-9071-4F49-4E391E73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7" y="3692641"/>
            <a:ext cx="9906859" cy="63251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8F88BA7-30B8-0A30-26BC-788D16398C88}"/>
              </a:ext>
            </a:extLst>
          </p:cNvPr>
          <p:cNvSpPr/>
          <p:nvPr/>
        </p:nvSpPr>
        <p:spPr>
          <a:xfrm rot="5400000">
            <a:off x="5895972" y="4574831"/>
            <a:ext cx="400050" cy="2571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E0E01-8374-193A-DD5C-425D321B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67" y="5104440"/>
            <a:ext cx="9883997" cy="472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0A48AD-E0DF-03C5-4A82-20D79D2F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542" y="2112265"/>
            <a:ext cx="9786913" cy="10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1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A561D-AFF8-C8F1-D2CB-74206DD951CA}"/>
              </a:ext>
            </a:extLst>
          </p:cNvPr>
          <p:cNvSpPr txBox="1"/>
          <p:nvPr/>
        </p:nvSpPr>
        <p:spPr>
          <a:xfrm>
            <a:off x="1002681" y="1319413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상가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현재 영업 중인 상점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72C50-AEA7-8B6A-02FE-CBE53B0E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7" y="5214838"/>
            <a:ext cx="9271364" cy="100113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B750CE-F1A8-7E17-B003-738350242F9A}"/>
              </a:ext>
            </a:extLst>
          </p:cNvPr>
          <p:cNvGrpSpPr/>
          <p:nvPr/>
        </p:nvGrpSpPr>
        <p:grpSpPr>
          <a:xfrm>
            <a:off x="790574" y="1972289"/>
            <a:ext cx="3356395" cy="1329350"/>
            <a:chOff x="714374" y="1791314"/>
            <a:chExt cx="3356395" cy="13293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D051F1D-1E26-641B-0296-B6216E6C92FB}"/>
                </a:ext>
              </a:extLst>
            </p:cNvPr>
            <p:cNvSpPr/>
            <p:nvPr/>
          </p:nvSpPr>
          <p:spPr>
            <a:xfrm>
              <a:off x="714374" y="1791314"/>
              <a:ext cx="3356395" cy="132935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22AEC8-6771-D407-4852-75C2F79A4A51}"/>
                </a:ext>
              </a:extLst>
            </p:cNvPr>
            <p:cNvSpPr txBox="1"/>
            <p:nvPr/>
          </p:nvSpPr>
          <p:spPr>
            <a:xfrm>
              <a:off x="767986" y="1980579"/>
              <a:ext cx="3302783" cy="956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+mj-ea"/>
                  <a:ea typeface="+mj-ea"/>
                </a:rPr>
                <a:t>오늘 날짜</a:t>
              </a:r>
              <a:r>
                <a:rPr lang="en-US" altLang="ko-KR" sz="2000" b="1" dirty="0">
                  <a:latin typeface="+mj-ea"/>
                  <a:ea typeface="+mj-ea"/>
                </a:rPr>
                <a:t>+</a:t>
              </a:r>
              <a:r>
                <a:rPr lang="ko-KR" altLang="en-US" sz="2000" b="1" dirty="0">
                  <a:latin typeface="+mj-ea"/>
                  <a:ea typeface="+mj-ea"/>
                </a:rPr>
                <a:t>영업시작시각</a:t>
              </a:r>
              <a:endParaRPr lang="en-US" altLang="ko-KR" sz="2000" b="1" dirty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&gt;&gt; </a:t>
              </a:r>
              <a:r>
                <a:rPr lang="ko-KR" altLang="en-US" sz="2000" b="1" dirty="0">
                  <a:latin typeface="+mj-ea"/>
                  <a:ea typeface="+mj-ea"/>
                </a:rPr>
                <a:t>오늘 영업시작시각 </a:t>
              </a:r>
              <a:endParaRPr lang="en-US" altLang="ko-KR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9C0978-5784-3C9A-38A8-37C3AE74C76D}"/>
              </a:ext>
            </a:extLst>
          </p:cNvPr>
          <p:cNvGrpSpPr/>
          <p:nvPr/>
        </p:nvGrpSpPr>
        <p:grpSpPr>
          <a:xfrm>
            <a:off x="7853634" y="1972289"/>
            <a:ext cx="3356395" cy="1329350"/>
            <a:chOff x="7777434" y="1791314"/>
            <a:chExt cx="3356395" cy="132935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2ACAF3-1707-69E6-81FB-033C25767FC4}"/>
                </a:ext>
              </a:extLst>
            </p:cNvPr>
            <p:cNvSpPr/>
            <p:nvPr/>
          </p:nvSpPr>
          <p:spPr>
            <a:xfrm>
              <a:off x="7777434" y="1791314"/>
              <a:ext cx="3356395" cy="132935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01B1A-B082-64D3-EDCB-38AA763FECE2}"/>
                </a:ext>
              </a:extLst>
            </p:cNvPr>
            <p:cNvSpPr txBox="1"/>
            <p:nvPr/>
          </p:nvSpPr>
          <p:spPr>
            <a:xfrm>
              <a:off x="7794716" y="1980579"/>
              <a:ext cx="3321832" cy="956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+mj-ea"/>
                  <a:ea typeface="+mj-ea"/>
                </a:rPr>
                <a:t>오늘 날짜</a:t>
              </a:r>
              <a:r>
                <a:rPr lang="en-US" altLang="ko-KR" sz="2000" b="1" dirty="0">
                  <a:latin typeface="+mj-ea"/>
                  <a:ea typeface="+mj-ea"/>
                </a:rPr>
                <a:t>+</a:t>
              </a:r>
              <a:r>
                <a:rPr lang="ko-KR" altLang="en-US" sz="2000" b="1" dirty="0">
                  <a:latin typeface="+mj-ea"/>
                  <a:ea typeface="+mj-ea"/>
                </a:rPr>
                <a:t>영업종료시각</a:t>
              </a:r>
              <a:endParaRPr lang="en-US" altLang="ko-KR" sz="2000" b="1" dirty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&gt;&gt; </a:t>
              </a:r>
              <a:r>
                <a:rPr lang="ko-KR" altLang="en-US" sz="2000" b="1" dirty="0">
                  <a:latin typeface="+mj-ea"/>
                  <a:ea typeface="+mj-ea"/>
                </a:rPr>
                <a:t>오늘 영업종료시각 </a:t>
              </a:r>
              <a:endParaRPr lang="en-US" altLang="ko-KR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2CA2CF-B342-E660-E2E6-83FEB0099AF6}"/>
              </a:ext>
            </a:extLst>
          </p:cNvPr>
          <p:cNvGrpSpPr/>
          <p:nvPr/>
        </p:nvGrpSpPr>
        <p:grpSpPr>
          <a:xfrm>
            <a:off x="4344439" y="2358630"/>
            <a:ext cx="3329007" cy="562004"/>
            <a:chOff x="4268239" y="2177655"/>
            <a:chExt cx="3329007" cy="562004"/>
          </a:xfrm>
        </p:grpSpPr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2677F891-FA4A-3233-AFB2-712952CF8A07}"/>
                </a:ext>
              </a:extLst>
            </p:cNvPr>
            <p:cNvSpPr/>
            <p:nvPr/>
          </p:nvSpPr>
          <p:spPr>
            <a:xfrm rot="16200000">
              <a:off x="5651741" y="794153"/>
              <a:ext cx="562004" cy="3329007"/>
            </a:xfrm>
            <a:prstGeom prst="upDownArrow">
              <a:avLst>
                <a:gd name="adj1" fmla="val 50000"/>
                <a:gd name="adj2" fmla="val 63136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71D7D-6B3D-7A08-86CE-E85BBF3D7628}"/>
                </a:ext>
              </a:extLst>
            </p:cNvPr>
            <p:cNvSpPr txBox="1"/>
            <p:nvPr/>
          </p:nvSpPr>
          <p:spPr>
            <a:xfrm>
              <a:off x="4941848" y="2258602"/>
              <a:ext cx="19817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+mj-ea"/>
                  <a:ea typeface="+mj-ea"/>
                </a:rPr>
                <a:t>현재 날짜</a:t>
              </a:r>
              <a:r>
                <a:rPr lang="en-US" altLang="ko-KR" sz="2000" b="1" dirty="0">
                  <a:latin typeface="+mj-ea"/>
                  <a:ea typeface="+mj-ea"/>
                </a:rPr>
                <a:t>+</a:t>
              </a:r>
              <a:r>
                <a:rPr lang="ko-KR" altLang="en-US" sz="2000" b="1" dirty="0">
                  <a:latin typeface="+mj-ea"/>
                  <a:ea typeface="+mj-ea"/>
                </a:rPr>
                <a:t>시각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AFECA15-290D-2848-A6E6-3FB9FC6D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17" y="3667896"/>
            <a:ext cx="9077362" cy="1150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7DCC7-BAB1-B316-7898-DC3C42E79F64}"/>
              </a:ext>
            </a:extLst>
          </p:cNvPr>
          <p:cNvSpPr txBox="1"/>
          <p:nvPr/>
        </p:nvSpPr>
        <p:spPr>
          <a:xfrm>
            <a:off x="1288431" y="4776315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CASE 2. 00:53:26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4D9E7-CCFE-3CBC-300D-40FC1A814AC3}"/>
              </a:ext>
            </a:extLst>
          </p:cNvPr>
          <p:cNvSpPr txBox="1"/>
          <p:nvPr/>
        </p:nvSpPr>
        <p:spPr>
          <a:xfrm>
            <a:off x="1288431" y="3262721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CASE 1. 11:05:32</a:t>
            </a:r>
          </a:p>
        </p:txBody>
      </p:sp>
    </p:spTree>
    <p:extLst>
      <p:ext uri="{BB962C8B-B14F-4D97-AF65-F5344CB8AC3E}">
        <p14:creationId xmlns:p14="http://schemas.microsoft.com/office/powerpoint/2010/main" val="1699960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A561D-AFF8-C8F1-D2CB-74206DD951CA}"/>
              </a:ext>
            </a:extLst>
          </p:cNvPr>
          <p:cNvSpPr txBox="1"/>
          <p:nvPr/>
        </p:nvSpPr>
        <p:spPr>
          <a:xfrm>
            <a:off x="1164442" y="1074955"/>
            <a:ext cx="609600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문자열을 </a:t>
            </a:r>
            <a:r>
              <a:rPr lang="en-US" altLang="ko-KR" sz="2000" b="1" dirty="0">
                <a:latin typeface="+mj-ea"/>
                <a:ea typeface="+mj-ea"/>
              </a:rPr>
              <a:t>Timestamp</a:t>
            </a:r>
            <a:r>
              <a:rPr lang="ko-KR" altLang="en-US" sz="2000" b="1" dirty="0">
                <a:latin typeface="+mj-ea"/>
                <a:ea typeface="+mj-ea"/>
              </a:rPr>
              <a:t>로 변경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DateUtill.getSQLDateTime</a:t>
            </a:r>
            <a:r>
              <a:rPr lang="en-US" altLang="ko-KR" sz="2000" b="1" dirty="0">
                <a:latin typeface="+mj-ea"/>
                <a:ea typeface="+mj-ea"/>
              </a:rPr>
              <a:t>(String)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DE72E-79BF-549E-9296-9ECB5151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84" y="2092669"/>
            <a:ext cx="9132083" cy="34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48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E37D4-0A7D-6650-025E-391A2B59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89" y="2442412"/>
            <a:ext cx="8418886" cy="37135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188B51-BF19-0DA1-42CE-138B6DEA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14" y="1212424"/>
            <a:ext cx="6348567" cy="9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5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006. </a:t>
            </a:r>
            <a:r>
              <a:rPr lang="ko-KR" altLang="en-US" sz="3200" b="1" dirty="0">
                <a:latin typeface="+mj-ea"/>
                <a:ea typeface="+mj-ea"/>
              </a:rPr>
              <a:t>개선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A5462-AEDE-0CAB-B666-14F073DB8012}"/>
              </a:ext>
            </a:extLst>
          </p:cNvPr>
          <p:cNvSpPr txBox="1"/>
          <p:nvPr/>
        </p:nvSpPr>
        <p:spPr>
          <a:xfrm>
            <a:off x="948932" y="1417855"/>
            <a:ext cx="1029413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  <a:ea typeface="+mj-ea"/>
              </a:rPr>
              <a:t>시스템 구성요소들의 입력</a:t>
            </a:r>
            <a:r>
              <a:rPr lang="en-US" altLang="ko-KR" sz="2000" b="1" dirty="0">
                <a:latin typeface="+mj-ea"/>
                <a:ea typeface="+mj-ea"/>
              </a:rPr>
              <a:t>/</a:t>
            </a:r>
            <a:r>
              <a:rPr lang="ko-KR" altLang="en-US" sz="2000" b="1" dirty="0">
                <a:latin typeface="+mj-ea"/>
                <a:ea typeface="+mj-ea"/>
              </a:rPr>
              <a:t>수정</a:t>
            </a:r>
            <a:r>
              <a:rPr lang="en-US" altLang="ko-KR" sz="2000" b="1" dirty="0">
                <a:latin typeface="+mj-ea"/>
                <a:ea typeface="+mj-ea"/>
              </a:rPr>
              <a:t>/</a:t>
            </a:r>
            <a:r>
              <a:rPr lang="ko-KR" altLang="en-US" sz="2000" b="1" dirty="0">
                <a:latin typeface="+mj-ea"/>
                <a:ea typeface="+mj-ea"/>
              </a:rPr>
              <a:t>삭제 중 발생할 오류들에 대한 커스텀 예외처리 구현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37E60-8CC8-4F67-04B8-7887D5546FB7}"/>
              </a:ext>
            </a:extLst>
          </p:cNvPr>
          <p:cNvSpPr txBox="1"/>
          <p:nvPr/>
        </p:nvSpPr>
        <p:spPr>
          <a:xfrm>
            <a:off x="948932" y="1971742"/>
            <a:ext cx="1029413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2. </a:t>
            </a:r>
            <a:r>
              <a:rPr lang="ko-KR" altLang="en-US" sz="2000" b="1" dirty="0">
                <a:latin typeface="+mj-ea"/>
                <a:ea typeface="+mj-ea"/>
              </a:rPr>
              <a:t>회원기능 구현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주민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근로자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점주에게 데이터 접근 권한 부여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148B-FEA8-1AEB-9741-9E57A0D56AB0}"/>
              </a:ext>
            </a:extLst>
          </p:cNvPr>
          <p:cNvSpPr txBox="1"/>
          <p:nvPr/>
        </p:nvSpPr>
        <p:spPr>
          <a:xfrm>
            <a:off x="948932" y="3034924"/>
            <a:ext cx="1029413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4. </a:t>
            </a:r>
            <a:r>
              <a:rPr lang="ko-KR" altLang="en-US" sz="2000" b="1" dirty="0">
                <a:latin typeface="+mj-ea"/>
                <a:ea typeface="+mj-ea"/>
              </a:rPr>
              <a:t>공용시설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r>
              <a:rPr lang="ko-KR" altLang="en-US" sz="2000" b="1" dirty="0">
                <a:latin typeface="+mj-ea"/>
                <a:ea typeface="+mj-ea"/>
              </a:rPr>
              <a:t>책임자</a:t>
            </a:r>
            <a:r>
              <a:rPr lang="en-US" altLang="ko-KR" sz="2000" b="1" dirty="0">
                <a:latin typeface="+mj-ea"/>
                <a:ea typeface="+mj-ea"/>
              </a:rPr>
              <a:t>ID ↔ </a:t>
            </a:r>
            <a:r>
              <a:rPr lang="ko-KR" altLang="en-US" sz="2000" b="1" dirty="0">
                <a:latin typeface="+mj-ea"/>
                <a:ea typeface="+mj-ea"/>
              </a:rPr>
              <a:t>근로자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r>
              <a:rPr lang="ko-KR" altLang="en-US" sz="2000" b="1" dirty="0">
                <a:latin typeface="+mj-ea"/>
                <a:ea typeface="+mj-ea"/>
              </a:rPr>
              <a:t>담당시설</a:t>
            </a:r>
            <a:r>
              <a:rPr lang="en-US" altLang="ko-KR" sz="2000" b="1" dirty="0">
                <a:latin typeface="+mj-ea"/>
                <a:ea typeface="+mj-ea"/>
              </a:rPr>
              <a:t>ID </a:t>
            </a:r>
            <a:r>
              <a:rPr lang="ko-KR" altLang="en-US" sz="2000" b="1" dirty="0">
                <a:latin typeface="+mj-ea"/>
                <a:ea typeface="+mj-ea"/>
              </a:rPr>
              <a:t>연동 </a:t>
            </a:r>
            <a:r>
              <a:rPr lang="en-US" altLang="ko-KR" sz="2000" b="1" dirty="0"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latin typeface="+mj-ea"/>
                <a:ea typeface="+mj-ea"/>
              </a:rPr>
              <a:t>근로자 자동 생성 기능 추가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DD2AA6-DA15-4C20-1BB5-5CA833075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64" r="9780"/>
          <a:stretch/>
        </p:blipFill>
        <p:spPr>
          <a:xfrm>
            <a:off x="3092894" y="3738967"/>
            <a:ext cx="4320286" cy="2557057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112979E-25E4-34C9-FE96-88C1832A7956}"/>
              </a:ext>
            </a:extLst>
          </p:cNvPr>
          <p:cNvCxnSpPr>
            <a:cxnSpLocks/>
          </p:cNvCxnSpPr>
          <p:nvPr/>
        </p:nvCxnSpPr>
        <p:spPr>
          <a:xfrm>
            <a:off x="3981450" y="5667375"/>
            <a:ext cx="2114549" cy="266700"/>
          </a:xfrm>
          <a:prstGeom prst="bentConnector3">
            <a:avLst>
              <a:gd name="adj1" fmla="val 576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804E12-83D8-4FAE-2A48-37588CCE1FF8}"/>
              </a:ext>
            </a:extLst>
          </p:cNvPr>
          <p:cNvSpPr txBox="1"/>
          <p:nvPr/>
        </p:nvSpPr>
        <p:spPr>
          <a:xfrm>
            <a:off x="948932" y="2500353"/>
            <a:ext cx="1029413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3. </a:t>
            </a:r>
            <a:r>
              <a:rPr lang="ko-KR" altLang="en-US" sz="2000" b="1" dirty="0">
                <a:latin typeface="+mj-ea"/>
                <a:ea typeface="+mj-ea"/>
              </a:rPr>
              <a:t>금일</a:t>
            </a:r>
            <a:r>
              <a:rPr lang="en-US" altLang="ko-KR" sz="2000" b="1" dirty="0">
                <a:latin typeface="+mj-ea"/>
                <a:ea typeface="+mj-ea"/>
              </a:rPr>
              <a:t>~</a:t>
            </a:r>
            <a:r>
              <a:rPr lang="ko-KR" altLang="en-US" sz="2000" b="1" dirty="0">
                <a:latin typeface="+mj-ea"/>
                <a:ea typeface="+mj-ea"/>
              </a:rPr>
              <a:t>익일까지 야간 영업을 하는 상점에 대한 영업여부 판정 개선   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46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1" y="428625"/>
            <a:ext cx="374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002. </a:t>
            </a:r>
            <a:r>
              <a:rPr lang="ko-KR" altLang="en-US" sz="3200" b="1" dirty="0">
                <a:latin typeface="+mj-ea"/>
                <a:ea typeface="+mj-ea"/>
              </a:rPr>
              <a:t>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13575-3A61-FAAF-B461-AFC83C883392}"/>
              </a:ext>
            </a:extLst>
          </p:cNvPr>
          <p:cNvSpPr txBox="1"/>
          <p:nvPr/>
        </p:nvSpPr>
        <p:spPr>
          <a:xfrm>
            <a:off x="2595563" y="1781175"/>
            <a:ext cx="7000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1.</a:t>
            </a:r>
            <a:r>
              <a:rPr lang="ko-KR" altLang="en-US" sz="3000" b="1" dirty="0">
                <a:latin typeface="+mj-ea"/>
                <a:ea typeface="+mj-ea"/>
              </a:rPr>
              <a:t> </a:t>
            </a:r>
            <a:r>
              <a:rPr lang="en-US" altLang="ko-KR" sz="3000" b="1" dirty="0">
                <a:latin typeface="+mj-ea"/>
                <a:ea typeface="+mj-ea"/>
              </a:rPr>
              <a:t>Language</a:t>
            </a:r>
            <a:r>
              <a:rPr lang="ko-KR" altLang="en-US" sz="3000" b="1" dirty="0">
                <a:latin typeface="+mj-ea"/>
                <a:ea typeface="+mj-ea"/>
              </a:rPr>
              <a:t> </a:t>
            </a:r>
            <a:r>
              <a:rPr lang="en-US" altLang="ko-KR" sz="3000" b="1" dirty="0">
                <a:latin typeface="+mj-ea"/>
                <a:ea typeface="+mj-ea"/>
              </a:rPr>
              <a:t>: Java,</a:t>
            </a:r>
            <a:r>
              <a:rPr lang="ko-KR" altLang="en-US" sz="3000" b="1" dirty="0">
                <a:latin typeface="+mj-ea"/>
                <a:ea typeface="+mj-ea"/>
              </a:rPr>
              <a:t> </a:t>
            </a:r>
            <a:r>
              <a:rPr lang="en-US" altLang="ko-KR" sz="3000" b="1" dirty="0">
                <a:latin typeface="+mj-ea"/>
                <a:ea typeface="+mj-ea"/>
              </a:rPr>
              <a:t>SQL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4259D-813F-1863-2CF1-A94CEA803F73}"/>
              </a:ext>
            </a:extLst>
          </p:cNvPr>
          <p:cNvSpPr txBox="1"/>
          <p:nvPr/>
        </p:nvSpPr>
        <p:spPr>
          <a:xfrm>
            <a:off x="2595563" y="2724478"/>
            <a:ext cx="7339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2. Tool</a:t>
            </a:r>
            <a:r>
              <a:rPr lang="ko-KR" altLang="en-US" sz="3000" b="1" dirty="0">
                <a:latin typeface="+mj-ea"/>
                <a:ea typeface="+mj-ea"/>
              </a:rPr>
              <a:t> </a:t>
            </a:r>
            <a:r>
              <a:rPr lang="en-US" altLang="ko-KR" sz="3000" b="1" dirty="0">
                <a:latin typeface="+mj-ea"/>
                <a:ea typeface="+mj-ea"/>
              </a:rPr>
              <a:t>: Eclipse, Oracle SQL Developer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55103-EF4C-3C81-5747-2F1160070501}"/>
              </a:ext>
            </a:extLst>
          </p:cNvPr>
          <p:cNvSpPr txBox="1"/>
          <p:nvPr/>
        </p:nvSpPr>
        <p:spPr>
          <a:xfrm>
            <a:off x="2595563" y="3667781"/>
            <a:ext cx="7000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3. </a:t>
            </a:r>
            <a:r>
              <a:rPr lang="en-US" altLang="ko-KR" sz="3000" b="1" dirty="0" err="1">
                <a:latin typeface="+mj-ea"/>
                <a:ea typeface="+mj-ea"/>
              </a:rPr>
              <a:t>DataBase</a:t>
            </a:r>
            <a:r>
              <a:rPr lang="en-US" altLang="ko-KR" sz="3000" b="1" dirty="0">
                <a:latin typeface="+mj-ea"/>
                <a:ea typeface="+mj-ea"/>
              </a:rPr>
              <a:t> : Oracle 11g EX</a:t>
            </a:r>
            <a:endParaRPr lang="ko-KR" altLang="en-US" sz="3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66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1" y="428625"/>
            <a:ext cx="374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003. </a:t>
            </a:r>
            <a:r>
              <a:rPr lang="ko-KR" altLang="en-US" sz="3200" b="1" dirty="0">
                <a:latin typeface="+mj-ea"/>
                <a:ea typeface="+mj-ea"/>
              </a:rPr>
              <a:t>프로그램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13575-3A61-FAAF-B461-AFC83C883392}"/>
              </a:ext>
            </a:extLst>
          </p:cNvPr>
          <p:cNvSpPr txBox="1"/>
          <p:nvPr/>
        </p:nvSpPr>
        <p:spPr>
          <a:xfrm>
            <a:off x="1451372" y="2258613"/>
            <a:ext cx="859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1.</a:t>
            </a:r>
            <a:r>
              <a:rPr lang="ko-KR" altLang="en-US" sz="3000" b="1" dirty="0">
                <a:latin typeface="+mj-ea"/>
                <a:ea typeface="+mj-ea"/>
              </a:rPr>
              <a:t> 아파트 단지의 관리소장을 위한 전산프로그램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D6BE0-1357-7660-F3B3-46DF50E96A4D}"/>
              </a:ext>
            </a:extLst>
          </p:cNvPr>
          <p:cNvSpPr txBox="1"/>
          <p:nvPr/>
        </p:nvSpPr>
        <p:spPr>
          <a:xfrm>
            <a:off x="1451372" y="2984837"/>
            <a:ext cx="960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2.</a:t>
            </a:r>
            <a:r>
              <a:rPr lang="ko-KR" altLang="en-US" sz="3000" b="1" dirty="0">
                <a:latin typeface="+mj-ea"/>
                <a:ea typeface="+mj-ea"/>
              </a:rPr>
              <a:t> 아파트 단지 구성원 및 구성요소에 대한 접근</a:t>
            </a:r>
            <a:r>
              <a:rPr lang="en-US" altLang="ko-KR" sz="3000" b="1" dirty="0">
                <a:latin typeface="+mj-ea"/>
                <a:ea typeface="+mj-ea"/>
              </a:rPr>
              <a:t>/</a:t>
            </a:r>
            <a:r>
              <a:rPr lang="ko-KR" altLang="en-US" sz="3000" b="1" dirty="0">
                <a:latin typeface="+mj-ea"/>
                <a:ea typeface="+mj-ea"/>
              </a:rPr>
              <a:t>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D9C7-CD08-3582-549E-7733136E9512}"/>
              </a:ext>
            </a:extLst>
          </p:cNvPr>
          <p:cNvSpPr txBox="1"/>
          <p:nvPr/>
        </p:nvSpPr>
        <p:spPr>
          <a:xfrm>
            <a:off x="1451372" y="3711061"/>
            <a:ext cx="9289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3.</a:t>
            </a:r>
            <a:r>
              <a:rPr lang="ko-KR" altLang="en-US" sz="3000" b="1" dirty="0">
                <a:latin typeface="+mj-ea"/>
                <a:ea typeface="+mj-ea"/>
              </a:rPr>
              <a:t> 시스템은 </a:t>
            </a:r>
            <a:r>
              <a:rPr lang="en-US" altLang="ko-KR" sz="3000" b="1" dirty="0">
                <a:latin typeface="+mj-ea"/>
                <a:ea typeface="+mj-ea"/>
              </a:rPr>
              <a:t>DB</a:t>
            </a:r>
            <a:r>
              <a:rPr lang="ko-KR" altLang="en-US" sz="3000" b="1" dirty="0">
                <a:latin typeface="+mj-ea"/>
                <a:ea typeface="+mj-ea"/>
              </a:rPr>
              <a:t>에 접근해 사용자의 요구사항을 처리</a:t>
            </a:r>
          </a:p>
        </p:txBody>
      </p:sp>
    </p:spTree>
    <p:extLst>
      <p:ext uri="{BB962C8B-B14F-4D97-AF65-F5344CB8AC3E}">
        <p14:creationId xmlns:p14="http://schemas.microsoft.com/office/powerpoint/2010/main" val="1979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004. </a:t>
            </a:r>
            <a:r>
              <a:rPr lang="ko-KR" altLang="en-US" sz="3200" b="1" dirty="0">
                <a:latin typeface="+mj-ea"/>
                <a:ea typeface="+mj-ea"/>
              </a:rPr>
              <a:t>테이블 </a:t>
            </a:r>
            <a:r>
              <a:rPr lang="en-US" altLang="ko-KR" sz="3200" b="1" dirty="0">
                <a:latin typeface="+mj-ea"/>
                <a:ea typeface="+mj-ea"/>
              </a:rPr>
              <a:t>&amp; </a:t>
            </a:r>
            <a:r>
              <a:rPr lang="ko-KR" altLang="en-US" sz="3200" b="1" dirty="0">
                <a:latin typeface="+mj-ea"/>
                <a:ea typeface="+mj-ea"/>
              </a:rPr>
              <a:t>시스템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E6DFA7-8275-7887-344B-0FC61E632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2" y="1082071"/>
            <a:ext cx="4577463" cy="5286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85F8A-CE00-F865-1345-4FD92389DCFA}"/>
              </a:ext>
            </a:extLst>
          </p:cNvPr>
          <p:cNvSpPr txBox="1"/>
          <p:nvPr/>
        </p:nvSpPr>
        <p:spPr>
          <a:xfrm>
            <a:off x="5768086" y="1987899"/>
            <a:ext cx="5300662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1. 4</a:t>
            </a:r>
            <a:r>
              <a:rPr lang="ko-KR" altLang="en-US" sz="2400" b="1" dirty="0">
                <a:latin typeface="+mj-ea"/>
                <a:ea typeface="+mj-ea"/>
              </a:rPr>
              <a:t>개의 테이블로 구성</a:t>
            </a:r>
            <a:endParaRPr lang="en-US" altLang="ko-KR" sz="2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- </a:t>
            </a:r>
            <a:r>
              <a:rPr lang="ko-KR" altLang="en-US" sz="2000" b="1" dirty="0">
                <a:latin typeface="+mj-ea"/>
                <a:ea typeface="+mj-ea"/>
              </a:rPr>
              <a:t>주민</a:t>
            </a:r>
            <a:r>
              <a:rPr lang="en-US" altLang="ko-KR" sz="2000" b="1" dirty="0">
                <a:latin typeface="+mj-ea"/>
                <a:ea typeface="+mj-ea"/>
              </a:rPr>
              <a:t>(Resident)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- </a:t>
            </a:r>
            <a:r>
              <a:rPr lang="ko-KR" altLang="en-US" sz="2000" b="1" dirty="0">
                <a:latin typeface="+mj-ea"/>
                <a:ea typeface="+mj-ea"/>
              </a:rPr>
              <a:t>공용시설</a:t>
            </a:r>
            <a:r>
              <a:rPr lang="en-US" altLang="ko-KR" sz="2000" b="1" dirty="0">
                <a:latin typeface="+mj-ea"/>
                <a:ea typeface="+mj-ea"/>
              </a:rPr>
              <a:t>(Facility)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- </a:t>
            </a:r>
            <a:r>
              <a:rPr lang="ko-KR" altLang="en-US" sz="2000" b="1" dirty="0">
                <a:latin typeface="+mj-ea"/>
                <a:ea typeface="+mj-ea"/>
              </a:rPr>
              <a:t>근무자</a:t>
            </a:r>
            <a:r>
              <a:rPr lang="en-US" altLang="ko-KR" sz="2000" b="1" dirty="0">
                <a:latin typeface="+mj-ea"/>
                <a:ea typeface="+mj-ea"/>
              </a:rPr>
              <a:t>(Worker)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- </a:t>
            </a:r>
            <a:r>
              <a:rPr lang="ko-KR" altLang="en-US" sz="2000" b="1" dirty="0">
                <a:latin typeface="+mj-ea"/>
                <a:ea typeface="+mj-ea"/>
              </a:rPr>
              <a:t>상가</a:t>
            </a:r>
            <a:r>
              <a:rPr lang="en-US" altLang="ko-KR" sz="2000" b="1" dirty="0">
                <a:latin typeface="+mj-ea"/>
                <a:ea typeface="+mj-ea"/>
              </a:rPr>
              <a:t>(Store)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29B5D-A63C-BDC5-764D-3D0FD9ECD9C5}"/>
              </a:ext>
            </a:extLst>
          </p:cNvPr>
          <p:cNvSpPr txBox="1"/>
          <p:nvPr/>
        </p:nvSpPr>
        <p:spPr>
          <a:xfrm>
            <a:off x="5768086" y="4437385"/>
            <a:ext cx="587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공용시설에는 </a:t>
            </a:r>
            <a:r>
              <a:rPr lang="en-US" altLang="ko-KR" sz="2400" b="1" dirty="0">
                <a:latin typeface="+mj-ea"/>
                <a:ea typeface="+mj-ea"/>
              </a:rPr>
              <a:t>0</a:t>
            </a:r>
            <a:r>
              <a:rPr lang="ko-KR" altLang="en-US" sz="2400" b="1" dirty="0">
                <a:latin typeface="+mj-ea"/>
                <a:ea typeface="+mj-ea"/>
              </a:rPr>
              <a:t>명 이상의 근무자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배치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635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004. </a:t>
            </a:r>
            <a:r>
              <a:rPr lang="ko-KR" altLang="en-US" sz="3200" b="1" dirty="0">
                <a:latin typeface="+mj-ea"/>
                <a:ea typeface="+mj-ea"/>
              </a:rPr>
              <a:t>테이블 </a:t>
            </a:r>
            <a:r>
              <a:rPr lang="en-US" altLang="ko-KR" sz="3200" b="1" dirty="0">
                <a:latin typeface="+mj-ea"/>
                <a:ea typeface="+mj-ea"/>
              </a:rPr>
              <a:t>&amp; </a:t>
            </a:r>
            <a:r>
              <a:rPr lang="ko-KR" altLang="en-US" sz="3200" b="1" dirty="0">
                <a:latin typeface="+mj-ea"/>
                <a:ea typeface="+mj-ea"/>
              </a:rPr>
              <a:t>시스템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F4772-62B0-7C6B-A58D-3B6E46507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1204912"/>
            <a:ext cx="66675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8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BADCA-F60B-057F-CCE5-64CDC6D8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61" y="1813620"/>
            <a:ext cx="6955130" cy="1110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476E7-4446-53DA-28F4-1D1C85E2E3C3}"/>
              </a:ext>
            </a:extLst>
          </p:cNvPr>
          <p:cNvSpPr txBox="1"/>
          <p:nvPr/>
        </p:nvSpPr>
        <p:spPr>
          <a:xfrm>
            <a:off x="1927390" y="1365014"/>
            <a:ext cx="1434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메인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1F8E75-125B-F734-BAE5-1455EA60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561" y="3789699"/>
            <a:ext cx="6593357" cy="1333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6AF25-A00C-48DA-75BB-2ECFA7CABA10}"/>
              </a:ext>
            </a:extLst>
          </p:cNvPr>
          <p:cNvSpPr txBox="1"/>
          <p:nvPr/>
        </p:nvSpPr>
        <p:spPr>
          <a:xfrm>
            <a:off x="1927390" y="3367475"/>
            <a:ext cx="223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시스템 종료 선택</a:t>
            </a:r>
          </a:p>
        </p:txBody>
      </p:sp>
    </p:spTree>
    <p:extLst>
      <p:ext uri="{BB962C8B-B14F-4D97-AF65-F5344CB8AC3E}">
        <p14:creationId xmlns:p14="http://schemas.microsoft.com/office/powerpoint/2010/main" val="267429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9497A-7043-7BD5-0792-745CC083ABE8}"/>
              </a:ext>
            </a:extLst>
          </p:cNvPr>
          <p:cNvSpPr txBox="1"/>
          <p:nvPr/>
        </p:nvSpPr>
        <p:spPr>
          <a:xfrm>
            <a:off x="628650" y="428625"/>
            <a:ext cx="546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005. </a:t>
            </a:r>
            <a:r>
              <a:rPr lang="ko-KR" altLang="en-US" sz="3200" b="1" dirty="0">
                <a:latin typeface="+mj-ea"/>
                <a:ea typeface="+mj-ea"/>
              </a:rPr>
              <a:t>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476E7-4446-53DA-28F4-1D1C85E2E3C3}"/>
              </a:ext>
            </a:extLst>
          </p:cNvPr>
          <p:cNvSpPr txBox="1"/>
          <p:nvPr/>
        </p:nvSpPr>
        <p:spPr>
          <a:xfrm>
            <a:off x="1987632" y="1124605"/>
            <a:ext cx="274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주민 </a:t>
            </a:r>
            <a:r>
              <a:rPr lang="en-US" altLang="ko-KR" sz="2000" b="1" dirty="0">
                <a:latin typeface="+mj-ea"/>
                <a:ea typeface="+mj-ea"/>
              </a:rPr>
              <a:t>&gt;&gt; ID</a:t>
            </a:r>
            <a:r>
              <a:rPr lang="ko-KR" altLang="en-US" sz="2000" b="1" dirty="0">
                <a:latin typeface="+mj-ea"/>
                <a:ea typeface="+mj-ea"/>
              </a:rPr>
              <a:t> 기반 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1A2DF-6881-ED08-C44C-7101362561D1}"/>
              </a:ext>
            </a:extLst>
          </p:cNvPr>
          <p:cNvSpPr txBox="1"/>
          <p:nvPr/>
        </p:nvSpPr>
        <p:spPr>
          <a:xfrm>
            <a:off x="1987632" y="4449437"/>
            <a:ext cx="343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해당 </a:t>
            </a:r>
            <a:r>
              <a:rPr lang="en-US" altLang="ko-KR" sz="2000" b="1" dirty="0">
                <a:latin typeface="+mj-ea"/>
                <a:ea typeface="+mj-ea"/>
              </a:rPr>
              <a:t>ID</a:t>
            </a:r>
            <a:r>
              <a:rPr lang="ko-KR" altLang="en-US" sz="2000" b="1" dirty="0">
                <a:latin typeface="+mj-ea"/>
                <a:ea typeface="+mj-ea"/>
              </a:rPr>
              <a:t>의 주민이 없을 경우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5D1B7F-E11E-D378-1BA7-B436E037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08" y="1617341"/>
            <a:ext cx="6853692" cy="27394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BDA19F-AD6F-014B-733A-7CC689AE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708" y="4942173"/>
            <a:ext cx="649695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4711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857</TotalTime>
  <Words>629</Words>
  <Application>Microsoft Office PowerPoint</Application>
  <PresentationFormat>와이드스크린</PresentationFormat>
  <Paragraphs>118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Arial</vt:lpstr>
      <vt:lpstr>Candara</vt:lpstr>
      <vt:lpstr>Corbel</vt:lpstr>
      <vt:lpstr>Wingdings 3</vt:lpstr>
      <vt:lpstr>New_Education02</vt:lpstr>
      <vt:lpstr>아파트 단지 전산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아파트 단지 전산 시스템</dc:title>
  <dc:creator>인혁 백</dc:creator>
  <cp:lastModifiedBy>인혁 백</cp:lastModifiedBy>
  <cp:revision>127</cp:revision>
  <dcterms:created xsi:type="dcterms:W3CDTF">2024-04-11T06:18:37Z</dcterms:created>
  <dcterms:modified xsi:type="dcterms:W3CDTF">2024-04-12T06:20:30Z</dcterms:modified>
</cp:coreProperties>
</file>