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6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8288000" cy="10287000"/>
  <p:notesSz cx="6858000" cy="9144000"/>
  <p:embeddedFontLst>
    <p:embeddedFont>
      <p:font typeface="HY헤드라인M" panose="02030600000101010101" pitchFamily="18" charset="-127"/>
      <p:regular r:id="rId22"/>
    </p:embeddedFont>
    <p:embeddedFont>
      <p:font typeface="Abril Fatface" panose="02000503000000020003" pitchFamily="2" charset="0"/>
      <p:regular r:id="rId23"/>
    </p:embeddedFont>
    <p:embeddedFont>
      <p:font typeface="Canva Sans" panose="020B0600000101010101" charset="0"/>
      <p:regular r:id="rId24"/>
    </p:embeddedFont>
    <p:embeddedFont>
      <p:font typeface="Canva Sans Bold" panose="020B0600000101010101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9D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7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114045" y="3795169"/>
            <a:ext cx="5676603" cy="167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 dirty="0">
                <a:solidFill>
                  <a:srgbClr val="393831"/>
                </a:solidFill>
                <a:latin typeface="Abril Fatface"/>
              </a:rPr>
              <a:t>CRUD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573000" y="7810500"/>
            <a:ext cx="6059909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393831"/>
                </a:solidFill>
                <a:latin typeface="Canva Sans"/>
                <a:ea typeface="Canva Sans"/>
              </a:rPr>
              <a:t>2005065 </a:t>
            </a:r>
            <a:r>
              <a:rPr lang="ko-KR" altLang="en-US" sz="3500" dirty="0">
                <a:solidFill>
                  <a:srgbClr val="393831"/>
                </a:solidFill>
                <a:latin typeface="Canva Sans"/>
                <a:ea typeface="Canva Sans"/>
              </a:rPr>
              <a:t>백인준</a:t>
            </a:r>
            <a:endParaRPr lang="en-US" sz="3500" dirty="0">
              <a:solidFill>
                <a:srgbClr val="393831"/>
              </a:solidFill>
              <a:latin typeface="Canva Sans"/>
              <a:ea typeface="Canv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4877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0" y="103822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AutoShape 4"/>
          <p:cNvSpPr/>
          <p:nvPr/>
        </p:nvSpPr>
        <p:spPr>
          <a:xfrm>
            <a:off x="87815" y="103822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8449758" y="435826"/>
            <a:ext cx="143109" cy="14310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61102" y="435826"/>
            <a:ext cx="143109" cy="14310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189988" y="3679317"/>
            <a:ext cx="7401612" cy="1464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61"/>
              </a:lnSpc>
              <a:spcBef>
                <a:spcPct val="0"/>
              </a:spcBef>
            </a:pPr>
            <a:r>
              <a:rPr lang="ko-KR" altLang="en-US" sz="8758" dirty="0">
                <a:solidFill>
                  <a:srgbClr val="393831"/>
                </a:solidFill>
                <a:latin typeface="Abril Fatface"/>
              </a:rPr>
              <a:t>프로그램 시연</a:t>
            </a:r>
            <a:endParaRPr lang="en-US" sz="8758" dirty="0">
              <a:solidFill>
                <a:srgbClr val="393831"/>
              </a:solidFill>
              <a:latin typeface="Abril Fatfac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81292" y="9580545"/>
            <a:ext cx="392541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93831"/>
                </a:solidFill>
                <a:ea typeface="Canva Sans"/>
              </a:rPr>
              <a:t>인테리어 디자이너 이수진 포트폴리오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072445" y="435826"/>
            <a:ext cx="143109" cy="14310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83789" y="435826"/>
            <a:ext cx="143109" cy="14310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695132" y="435826"/>
            <a:ext cx="143109" cy="14310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618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4877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0" y="103822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AutoShape 4"/>
          <p:cNvSpPr/>
          <p:nvPr/>
        </p:nvSpPr>
        <p:spPr>
          <a:xfrm>
            <a:off x="87815" y="103822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8449758" y="435826"/>
            <a:ext cx="143109" cy="14310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61102" y="435826"/>
            <a:ext cx="143109" cy="14310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189988" y="3679317"/>
            <a:ext cx="7401612" cy="1464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61"/>
              </a:lnSpc>
              <a:spcBef>
                <a:spcPct val="0"/>
              </a:spcBef>
            </a:pPr>
            <a:r>
              <a:rPr lang="ko-KR" altLang="en-US" sz="8758" dirty="0">
                <a:solidFill>
                  <a:srgbClr val="393831"/>
                </a:solidFill>
                <a:latin typeface="Abril Fatface"/>
              </a:rPr>
              <a:t>구조</a:t>
            </a:r>
            <a:endParaRPr lang="en-US" sz="8758" dirty="0">
              <a:solidFill>
                <a:srgbClr val="393831"/>
              </a:solidFill>
              <a:latin typeface="Abril Fatfac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81292" y="9580545"/>
            <a:ext cx="392541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93831"/>
                </a:solidFill>
                <a:ea typeface="Canva Sans"/>
              </a:rPr>
              <a:t>인테리어 디자이너 이수진 포트폴리오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072445" y="435826"/>
            <a:ext cx="143109" cy="14310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83789" y="435826"/>
            <a:ext cx="143109" cy="14310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695132" y="435826"/>
            <a:ext cx="143109" cy="14310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176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4698670" y="439755"/>
            <a:ext cx="2949550" cy="173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u="none" strike="noStrike" dirty="0">
                <a:solidFill>
                  <a:srgbClr val="393831"/>
                </a:solidFill>
                <a:latin typeface="Abril Fatface"/>
              </a:rPr>
              <a:t>Step 03</a:t>
            </a:r>
            <a:endParaRPr lang="en-US" sz="5000" dirty="0">
              <a:solidFill>
                <a:srgbClr val="393831"/>
              </a:solidFill>
              <a:latin typeface="Abril Fatface"/>
            </a:endParaRPr>
          </a:p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ko-KR" altLang="en-US" sz="3200" u="none" strike="noStrike" dirty="0">
                <a:solidFill>
                  <a:srgbClr val="393831"/>
                </a:solidFill>
                <a:latin typeface="Abril Fatface"/>
              </a:rPr>
              <a:t>구조</a:t>
            </a:r>
            <a:endParaRPr lang="en-US" sz="3200" u="none" strike="noStrike" dirty="0">
              <a:solidFill>
                <a:srgbClr val="393831"/>
              </a:solidFill>
              <a:latin typeface="Abril Fatface"/>
            </a:endParaRPr>
          </a:p>
        </p:txBody>
      </p:sp>
      <p:pic>
        <p:nvPicPr>
          <p:cNvPr id="5" name="그림 4" descr="도표, 기술 도면, 평면도, 스케치이(가) 표시된 사진&#10;&#10;자동 생성된 설명">
            <a:extLst>
              <a:ext uri="{FF2B5EF4-FFF2-40B4-BE49-F238E27FC236}">
                <a16:creationId xmlns:a16="http://schemas.microsoft.com/office/drawing/2014/main" id="{637D4310-FE46-EFBA-C479-E2055F3FD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14500"/>
            <a:ext cx="11107700" cy="7211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DE5CE-98A9-8088-C03B-852EAEF5BD80}"/>
              </a:ext>
            </a:extLst>
          </p:cNvPr>
          <p:cNvSpPr txBox="1"/>
          <p:nvPr/>
        </p:nvSpPr>
        <p:spPr>
          <a:xfrm>
            <a:off x="381000" y="495300"/>
            <a:ext cx="1107996" cy="461665"/>
          </a:xfrm>
          <a:prstGeom prst="rect">
            <a:avLst/>
          </a:prstGeom>
          <a:solidFill>
            <a:srgbClr val="EAEAEA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383666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4698670" y="439755"/>
            <a:ext cx="2949550" cy="173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u="none" strike="noStrike" dirty="0">
                <a:solidFill>
                  <a:srgbClr val="393831"/>
                </a:solidFill>
                <a:latin typeface="Abril Fatface"/>
              </a:rPr>
              <a:t>Step 03</a:t>
            </a:r>
            <a:endParaRPr lang="en-US" sz="5000" dirty="0">
              <a:solidFill>
                <a:srgbClr val="393831"/>
              </a:solidFill>
              <a:latin typeface="Abril Fatface"/>
            </a:endParaRPr>
          </a:p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ko-KR" altLang="en-US" sz="3200" u="none" strike="noStrike" dirty="0">
                <a:solidFill>
                  <a:srgbClr val="393831"/>
                </a:solidFill>
                <a:latin typeface="Abril Fatface"/>
              </a:rPr>
              <a:t>구조</a:t>
            </a:r>
            <a:endParaRPr lang="en-US" sz="3200" u="none" strike="noStrike" dirty="0">
              <a:solidFill>
                <a:srgbClr val="393831"/>
              </a:solidFill>
              <a:latin typeface="Abril Fatfac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DE5CE-98A9-8088-C03B-852EAEF5BD80}"/>
              </a:ext>
            </a:extLst>
          </p:cNvPr>
          <p:cNvSpPr txBox="1"/>
          <p:nvPr/>
        </p:nvSpPr>
        <p:spPr>
          <a:xfrm>
            <a:off x="381000" y="495300"/>
            <a:ext cx="1156086" cy="461665"/>
          </a:xfrm>
          <a:prstGeom prst="rect">
            <a:avLst/>
          </a:prstGeom>
          <a:solidFill>
            <a:srgbClr val="EAEAEA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DB</a:t>
            </a:r>
            <a:r>
              <a:rPr lang="ko-KR" altLang="en-US" sz="2400" dirty="0"/>
              <a:t>구조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5F8CB07-4F47-B90B-CCE7-1C9E31E58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00300"/>
            <a:ext cx="1439770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77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4698670" y="439755"/>
            <a:ext cx="2949550" cy="173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u="none" strike="noStrike" dirty="0">
                <a:solidFill>
                  <a:srgbClr val="393831"/>
                </a:solidFill>
                <a:latin typeface="Abril Fatface"/>
              </a:rPr>
              <a:t>Step 03</a:t>
            </a:r>
            <a:endParaRPr lang="en-US" sz="5000" dirty="0">
              <a:solidFill>
                <a:srgbClr val="393831"/>
              </a:solidFill>
              <a:latin typeface="Abril Fatface"/>
            </a:endParaRPr>
          </a:p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ko-KR" altLang="en-US" sz="3200" u="none" strike="noStrike" dirty="0">
                <a:solidFill>
                  <a:srgbClr val="393831"/>
                </a:solidFill>
                <a:latin typeface="Abril Fatface"/>
              </a:rPr>
              <a:t>구조</a:t>
            </a:r>
            <a:endParaRPr lang="en-US" sz="3200" u="none" strike="noStrike" dirty="0">
              <a:solidFill>
                <a:srgbClr val="393831"/>
              </a:solidFill>
              <a:latin typeface="Abril Fatfac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DE5CE-98A9-8088-C03B-852EAEF5BD80}"/>
              </a:ext>
            </a:extLst>
          </p:cNvPr>
          <p:cNvSpPr txBox="1"/>
          <p:nvPr/>
        </p:nvSpPr>
        <p:spPr>
          <a:xfrm>
            <a:off x="381000" y="495300"/>
            <a:ext cx="800219" cy="461665"/>
          </a:xfrm>
          <a:prstGeom prst="rect">
            <a:avLst/>
          </a:prstGeom>
          <a:solidFill>
            <a:srgbClr val="EAEAEA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</a:t>
            </a:r>
          </a:p>
        </p:txBody>
      </p:sp>
      <p:pic>
        <p:nvPicPr>
          <p:cNvPr id="4" name="그림 3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43580C4D-8CAB-8737-F479-A884BBB9D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53" y="589925"/>
            <a:ext cx="3600953" cy="5525271"/>
          </a:xfrm>
          <a:prstGeom prst="rect">
            <a:avLst/>
          </a:prstGeom>
        </p:spPr>
      </p:pic>
      <p:pic>
        <p:nvPicPr>
          <p:cNvPr id="8" name="그림 7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4D39707-E40B-7782-6C01-F5D031FBF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53" y="7277100"/>
            <a:ext cx="3296110" cy="2200582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A60D324-4104-BDEA-09CF-E5E6CE1DF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3607342"/>
            <a:ext cx="4546223" cy="3333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74F1D9-8E1A-737F-DC4A-B17EB0E0ED56}"/>
              </a:ext>
            </a:extLst>
          </p:cNvPr>
          <p:cNvSpPr txBox="1"/>
          <p:nvPr/>
        </p:nvSpPr>
        <p:spPr>
          <a:xfrm>
            <a:off x="5867400" y="1904137"/>
            <a:ext cx="529664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renderTitle</a:t>
            </a:r>
            <a:r>
              <a:rPr lang="en-US" altLang="ko-KR" dirty="0"/>
              <a:t>(char);  </a:t>
            </a:r>
          </a:p>
          <a:p>
            <a:endParaRPr lang="en-US" altLang="ko-KR" dirty="0"/>
          </a:p>
          <a:p>
            <a:r>
              <a:rPr lang="en-US" altLang="ko-KR" dirty="0"/>
              <a:t>1~4</a:t>
            </a:r>
            <a:r>
              <a:rPr lang="ko-KR" altLang="en-US" dirty="0"/>
              <a:t>까지를 반환하며 그에 따라 초기화면에서 </a:t>
            </a:r>
            <a:endParaRPr lang="en-US" altLang="ko-KR" dirty="0"/>
          </a:p>
          <a:p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찾기</a:t>
            </a:r>
            <a:r>
              <a:rPr lang="en-US" altLang="ko-KR" dirty="0"/>
              <a:t>, </a:t>
            </a:r>
            <a:r>
              <a:rPr lang="ko-KR" altLang="en-US" dirty="0"/>
              <a:t>종료 기능이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Struct member </a:t>
            </a:r>
            <a:r>
              <a:rPr lang="en-US" altLang="ko-KR" dirty="0" err="1"/>
              <a:t>renderLogin</a:t>
            </a:r>
            <a:r>
              <a:rPr lang="en-US" altLang="ko-KR" dirty="0"/>
              <a:t>(void);</a:t>
            </a:r>
          </a:p>
          <a:p>
            <a:endParaRPr lang="en-US" altLang="ko-KR" dirty="0"/>
          </a:p>
          <a:p>
            <a:r>
              <a:rPr lang="ko-KR" altLang="en-US" dirty="0"/>
              <a:t>반환타입이 구조체인 이유는 처음 사용자가 입력한</a:t>
            </a:r>
            <a:endParaRPr lang="en-US" altLang="ko-KR" dirty="0"/>
          </a:p>
          <a:p>
            <a:r>
              <a:rPr lang="ko-KR" altLang="en-US" dirty="0"/>
              <a:t>구조체 정보를 </a:t>
            </a:r>
            <a:r>
              <a:rPr lang="en-US" altLang="ko-KR" dirty="0" err="1"/>
              <a:t>renderLogin</a:t>
            </a:r>
            <a:r>
              <a:rPr lang="ko-KR" altLang="en-US" dirty="0"/>
              <a:t>에서 저장하기 때문이다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반환받은</a:t>
            </a:r>
            <a:r>
              <a:rPr lang="ko-KR" altLang="en-US" dirty="0"/>
              <a:t>  </a:t>
            </a:r>
            <a:r>
              <a:rPr lang="en-US" altLang="ko-KR" dirty="0"/>
              <a:t>member</a:t>
            </a:r>
            <a:r>
              <a:rPr lang="ko-KR" altLang="en-US" dirty="0"/>
              <a:t>구조체를 </a:t>
            </a:r>
            <a:r>
              <a:rPr lang="en-US" altLang="ko-KR" dirty="0"/>
              <a:t>profile</a:t>
            </a:r>
            <a:r>
              <a:rPr lang="ko-KR" altLang="en-US" dirty="0"/>
              <a:t>함수의 인자로</a:t>
            </a:r>
            <a:endParaRPr lang="en-US" altLang="ko-KR" dirty="0"/>
          </a:p>
          <a:p>
            <a:r>
              <a:rPr lang="ko-KR" altLang="en-US" dirty="0"/>
              <a:t>보내서 로그인에서 받은 정보를 </a:t>
            </a:r>
            <a:r>
              <a:rPr lang="en-US" altLang="ko-KR" dirty="0"/>
              <a:t>profile</a:t>
            </a:r>
            <a:r>
              <a:rPr lang="ko-KR" altLang="en-US" dirty="0"/>
              <a:t>에도 </a:t>
            </a:r>
            <a:endParaRPr lang="en-US" altLang="ko-KR" dirty="0"/>
          </a:p>
          <a:p>
            <a:r>
              <a:rPr lang="ko-KR" altLang="en-US" dirty="0"/>
              <a:t>전달한다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void profile(struct member*);</a:t>
            </a:r>
          </a:p>
          <a:p>
            <a:endParaRPr lang="en-US" altLang="ko-KR" dirty="0"/>
          </a:p>
          <a:p>
            <a:r>
              <a:rPr lang="ko-KR" altLang="en-US" dirty="0"/>
              <a:t>해당 함수에는 </a:t>
            </a:r>
            <a:r>
              <a:rPr lang="en-US" altLang="ko-KR" dirty="0"/>
              <a:t>member</a:t>
            </a:r>
            <a:r>
              <a:rPr lang="ko-KR" altLang="en-US" dirty="0"/>
              <a:t>구조체 객체가 두개 </a:t>
            </a:r>
            <a:endParaRPr lang="en-US" altLang="ko-KR" dirty="0"/>
          </a:p>
          <a:p>
            <a:r>
              <a:rPr lang="ko-KR" altLang="en-US" dirty="0"/>
              <a:t>저장된다</a:t>
            </a:r>
            <a:r>
              <a:rPr lang="en-US" altLang="ko-KR" dirty="0"/>
              <a:t>.(m1, m2) </a:t>
            </a:r>
          </a:p>
          <a:p>
            <a:r>
              <a:rPr lang="en-US" altLang="ko-KR" dirty="0"/>
              <a:t>m1: </a:t>
            </a:r>
            <a:r>
              <a:rPr lang="ko-KR" altLang="en-US" dirty="0"/>
              <a:t>원본 개인 정보</a:t>
            </a:r>
            <a:endParaRPr lang="en-US" altLang="ko-KR" dirty="0"/>
          </a:p>
          <a:p>
            <a:r>
              <a:rPr lang="en-US" altLang="ko-KR" dirty="0"/>
              <a:t>m2: </a:t>
            </a:r>
            <a:r>
              <a:rPr lang="ko-KR" altLang="en-US" dirty="0"/>
              <a:t>사용자가 수정하기 위해 입력한 새로운 정보</a:t>
            </a:r>
            <a:endParaRPr lang="en-US" altLang="ko-KR" dirty="0"/>
          </a:p>
          <a:p>
            <a:r>
              <a:rPr lang="en-US" altLang="ko-KR" dirty="0"/>
              <a:t>m1</a:t>
            </a:r>
            <a:r>
              <a:rPr lang="ko-KR" altLang="en-US" dirty="0"/>
              <a:t>은 </a:t>
            </a:r>
            <a:r>
              <a:rPr lang="en-US" altLang="ko-KR" dirty="0"/>
              <a:t>DB</a:t>
            </a:r>
            <a:r>
              <a:rPr lang="ko-KR" altLang="en-US" dirty="0"/>
              <a:t>에서 사용자를 분별하고</a:t>
            </a:r>
            <a:r>
              <a:rPr lang="en-US" altLang="ko-KR" dirty="0"/>
              <a:t>, m2</a:t>
            </a:r>
            <a:r>
              <a:rPr lang="ko-KR" altLang="en-US" dirty="0"/>
              <a:t>와 비교하여 </a:t>
            </a:r>
            <a:endParaRPr lang="en-US" altLang="ko-KR" dirty="0"/>
          </a:p>
          <a:p>
            <a:r>
              <a:rPr lang="ko-KR" altLang="en-US" dirty="0"/>
              <a:t>바뀐 정보가 있는지 확인하는데 사용된다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m2</a:t>
            </a:r>
            <a:r>
              <a:rPr lang="ko-KR" altLang="en-US" dirty="0"/>
              <a:t>를 사용하여 </a:t>
            </a:r>
            <a:r>
              <a:rPr lang="en-US" altLang="ko-KR" dirty="0"/>
              <a:t>DB</a:t>
            </a:r>
            <a:r>
              <a:rPr lang="ko-KR" altLang="en-US" dirty="0"/>
              <a:t>의 데이터를 갱신한다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71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4877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0" y="103822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AutoShape 4"/>
          <p:cNvSpPr/>
          <p:nvPr/>
        </p:nvSpPr>
        <p:spPr>
          <a:xfrm>
            <a:off x="87815" y="103822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8449758" y="435826"/>
            <a:ext cx="143109" cy="14310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61102" y="435826"/>
            <a:ext cx="143109" cy="14310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189988" y="3679317"/>
            <a:ext cx="7401612" cy="1464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61"/>
              </a:lnSpc>
              <a:spcBef>
                <a:spcPct val="0"/>
              </a:spcBef>
            </a:pPr>
            <a:r>
              <a:rPr lang="ko-KR" altLang="en-US" sz="8758" dirty="0">
                <a:solidFill>
                  <a:srgbClr val="393831"/>
                </a:solidFill>
                <a:latin typeface="Abril Fatface"/>
              </a:rPr>
              <a:t>주요코드</a:t>
            </a:r>
            <a:endParaRPr lang="en-US" sz="8758" dirty="0">
              <a:solidFill>
                <a:srgbClr val="393831"/>
              </a:solidFill>
              <a:latin typeface="Abril Fatfac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81292" y="9580545"/>
            <a:ext cx="392541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93831"/>
                </a:solidFill>
                <a:ea typeface="Canva Sans"/>
              </a:rPr>
              <a:t>인테리어 디자이너 이수진 포트폴리오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072445" y="435826"/>
            <a:ext cx="143109" cy="14310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83789" y="435826"/>
            <a:ext cx="143109" cy="14310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695132" y="435826"/>
            <a:ext cx="143109" cy="14310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319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4698670" y="439755"/>
            <a:ext cx="2949550" cy="173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u="none" strike="noStrike" dirty="0">
                <a:solidFill>
                  <a:srgbClr val="393831"/>
                </a:solidFill>
                <a:latin typeface="Abril Fatface"/>
              </a:rPr>
              <a:t>Step 0</a:t>
            </a:r>
            <a:r>
              <a:rPr lang="en-US" sz="5000" dirty="0">
                <a:solidFill>
                  <a:srgbClr val="393831"/>
                </a:solidFill>
                <a:latin typeface="Abril Fatface"/>
              </a:rPr>
              <a:t>4</a:t>
            </a:r>
          </a:p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ko-KR" altLang="en-US" sz="3200" dirty="0">
                <a:solidFill>
                  <a:srgbClr val="393831"/>
                </a:solidFill>
                <a:latin typeface="Abril Fatface"/>
              </a:rPr>
              <a:t>주요코드</a:t>
            </a:r>
            <a:endParaRPr lang="en-US" sz="3200" u="none" strike="noStrike" dirty="0">
              <a:solidFill>
                <a:srgbClr val="393831"/>
              </a:solidFill>
              <a:latin typeface="Abril Fatfac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DE5CE-98A9-8088-C03B-852EAEF5BD80}"/>
              </a:ext>
            </a:extLst>
          </p:cNvPr>
          <p:cNvSpPr txBox="1"/>
          <p:nvPr/>
        </p:nvSpPr>
        <p:spPr>
          <a:xfrm>
            <a:off x="381000" y="495300"/>
            <a:ext cx="1016625" cy="461665"/>
          </a:xfrm>
          <a:prstGeom prst="rect">
            <a:avLst/>
          </a:prstGeom>
          <a:solidFill>
            <a:srgbClr val="EAEAEA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main.c</a:t>
            </a:r>
            <a:endParaRPr lang="ko-KR" altLang="en-US" sz="2400" dirty="0"/>
          </a:p>
        </p:txBody>
      </p:sp>
      <p:pic>
        <p:nvPicPr>
          <p:cNvPr id="9" name="그림 8" descr="텍스트, 시계, 스크린샷, 디지털 시계이(가) 표시된 사진&#10;&#10;자동 생성된 설명">
            <a:extLst>
              <a:ext uri="{FF2B5EF4-FFF2-40B4-BE49-F238E27FC236}">
                <a16:creationId xmlns:a16="http://schemas.microsoft.com/office/drawing/2014/main" id="{D1F233CA-330D-DBE8-7B13-6686C84D1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58160"/>
            <a:ext cx="5620534" cy="1009791"/>
          </a:xfrm>
          <a:prstGeom prst="rect">
            <a:avLst/>
          </a:prstGeom>
        </p:spPr>
      </p:pic>
      <p:pic>
        <p:nvPicPr>
          <p:cNvPr id="13" name="그림 1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AE1629CA-F8AD-BCAA-B127-BE1D7A01A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191" y="3967633"/>
            <a:ext cx="3610479" cy="12003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29A050-8B72-F0F0-F8B3-5531FDF9728D}"/>
              </a:ext>
            </a:extLst>
          </p:cNvPr>
          <p:cNvSpPr txBox="1"/>
          <p:nvPr/>
        </p:nvSpPr>
        <p:spPr>
          <a:xfrm>
            <a:off x="685800" y="5600700"/>
            <a:ext cx="8619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menuNum</a:t>
            </a:r>
            <a:r>
              <a:rPr lang="ko-KR" altLang="en-US" dirty="0"/>
              <a:t>은 </a:t>
            </a:r>
            <a:r>
              <a:rPr lang="en-US" altLang="ko-KR" dirty="0"/>
              <a:t>1. </a:t>
            </a:r>
            <a:r>
              <a:rPr lang="ko-KR" altLang="en-US" dirty="0"/>
              <a:t>로그인 </a:t>
            </a:r>
            <a:r>
              <a:rPr lang="en-US" altLang="ko-KR" dirty="0"/>
              <a:t>2. </a:t>
            </a:r>
            <a:r>
              <a:rPr lang="ko-KR" altLang="en-US" dirty="0"/>
              <a:t>회원가입 </a:t>
            </a:r>
            <a:r>
              <a:rPr lang="en-US" altLang="ko-KR" dirty="0"/>
              <a:t>3. </a:t>
            </a:r>
            <a:r>
              <a:rPr lang="ko-KR" altLang="en-US" dirty="0" err="1"/>
              <a:t>계정찾기</a:t>
            </a:r>
            <a:r>
              <a:rPr lang="ko-KR" altLang="en-US" dirty="0"/>
              <a:t> </a:t>
            </a:r>
            <a:r>
              <a:rPr lang="en-US" altLang="ko-KR" dirty="0"/>
              <a:t>4. </a:t>
            </a:r>
            <a:r>
              <a:rPr lang="ko-KR" altLang="en-US" dirty="0"/>
              <a:t>종료를 의미함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cursor</a:t>
            </a:r>
            <a:r>
              <a:rPr lang="ko-KR" altLang="en-US" dirty="0"/>
              <a:t>은 현재 화살표</a:t>
            </a:r>
            <a:r>
              <a:rPr lang="en-US" altLang="ko-KR" dirty="0"/>
              <a:t>(</a:t>
            </a:r>
            <a:r>
              <a:rPr lang="ko-KR" altLang="en-US" dirty="0"/>
              <a:t>◀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y</a:t>
            </a:r>
            <a:r>
              <a:rPr lang="ko-KR" altLang="en-US" dirty="0"/>
              <a:t>좌표를 저장한다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boolean</a:t>
            </a:r>
            <a:r>
              <a:rPr lang="en-US" altLang="ko-KR" dirty="0"/>
              <a:t> login</a:t>
            </a:r>
            <a:r>
              <a:rPr lang="ko-KR" altLang="en-US" dirty="0"/>
              <a:t>은 현재 로그인 상태인지를 확인한다</a:t>
            </a:r>
            <a:r>
              <a:rPr lang="en-US" altLang="ko-KR" dirty="0"/>
              <a:t>. </a:t>
            </a:r>
            <a:r>
              <a:rPr lang="ko-KR" altLang="en-US" dirty="0"/>
              <a:t>저 변수의 포인터를</a:t>
            </a:r>
            <a:endParaRPr lang="en-US" altLang="ko-KR" dirty="0"/>
          </a:p>
          <a:p>
            <a:r>
              <a:rPr lang="en-US" altLang="ko-KR" dirty="0" err="1"/>
              <a:t>renderLogin</a:t>
            </a:r>
            <a:r>
              <a:rPr lang="ko-KR" altLang="en-US" dirty="0"/>
              <a:t>에 인자로 보내서 로그인을 완료하면 </a:t>
            </a:r>
            <a:r>
              <a:rPr lang="en-US" altLang="ko-KR" dirty="0"/>
              <a:t>1</a:t>
            </a:r>
            <a:r>
              <a:rPr lang="ko-KR" altLang="en-US" dirty="0"/>
              <a:t>로 바꿔준다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main</a:t>
            </a:r>
            <a:r>
              <a:rPr lang="ko-KR" altLang="en-US" dirty="0"/>
              <a:t>함수에서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login</a:t>
            </a:r>
            <a:r>
              <a:rPr lang="ko-KR" altLang="en-US" dirty="0"/>
              <a:t>의 값이 </a:t>
            </a:r>
            <a:r>
              <a:rPr lang="en-US" altLang="ko-KR" dirty="0"/>
              <a:t>1</a:t>
            </a:r>
            <a:r>
              <a:rPr lang="ko-KR" altLang="en-US" dirty="0"/>
              <a:t>이라면</a:t>
            </a:r>
            <a:r>
              <a:rPr lang="en-US" altLang="ko-KR" dirty="0"/>
              <a:t>(</a:t>
            </a:r>
            <a:r>
              <a:rPr lang="ko-KR" altLang="en-US" dirty="0"/>
              <a:t>로그인 된 상태</a:t>
            </a:r>
            <a:r>
              <a:rPr lang="en-US" altLang="ko-KR" dirty="0"/>
              <a:t>) profile</a:t>
            </a:r>
            <a:r>
              <a:rPr lang="ko-KR" altLang="en-US" dirty="0"/>
              <a:t>함수를 </a:t>
            </a:r>
            <a:r>
              <a:rPr lang="ko-KR" altLang="en-US" dirty="0" err="1"/>
              <a:t>렌더시킨다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32B47-6630-3BFA-395D-2170CEAA9EF2}"/>
              </a:ext>
            </a:extLst>
          </p:cNvPr>
          <p:cNvSpPr txBox="1"/>
          <p:nvPr/>
        </p:nvSpPr>
        <p:spPr>
          <a:xfrm>
            <a:off x="10820400" y="5448300"/>
            <a:ext cx="6357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mp</a:t>
            </a:r>
            <a:r>
              <a:rPr lang="ko-KR" altLang="en-US" dirty="0"/>
              <a:t>변수에는 사용자가 로그인한 정보가 </a:t>
            </a:r>
            <a:r>
              <a:rPr lang="ko-KR" altLang="en-US" dirty="0" err="1"/>
              <a:t>반환되어저장된다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 정보는</a:t>
            </a:r>
            <a:r>
              <a:rPr lang="en-US" altLang="ko-KR" dirty="0"/>
              <a:t> profile </a:t>
            </a:r>
            <a:r>
              <a:rPr lang="ko-KR" altLang="en-US" dirty="0"/>
              <a:t>함수를 호출할 때 인자로 넣어준다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63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4698670" y="439755"/>
            <a:ext cx="2949550" cy="173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u="none" strike="noStrike" dirty="0">
                <a:solidFill>
                  <a:srgbClr val="393831"/>
                </a:solidFill>
                <a:latin typeface="Abril Fatface"/>
              </a:rPr>
              <a:t>Step 0</a:t>
            </a:r>
            <a:r>
              <a:rPr lang="en-US" sz="5000" dirty="0">
                <a:solidFill>
                  <a:srgbClr val="393831"/>
                </a:solidFill>
                <a:latin typeface="Abril Fatface"/>
              </a:rPr>
              <a:t>4</a:t>
            </a:r>
          </a:p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ko-KR" altLang="en-US" sz="3200" dirty="0">
                <a:solidFill>
                  <a:srgbClr val="393831"/>
                </a:solidFill>
                <a:latin typeface="Abril Fatface"/>
              </a:rPr>
              <a:t>주요코드</a:t>
            </a:r>
            <a:endParaRPr lang="en-US" sz="3200" u="none" strike="noStrike" dirty="0">
              <a:solidFill>
                <a:srgbClr val="393831"/>
              </a:solidFill>
              <a:latin typeface="Abril Fatfac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DE5CE-98A9-8088-C03B-852EAEF5BD80}"/>
              </a:ext>
            </a:extLst>
          </p:cNvPr>
          <p:cNvSpPr txBox="1"/>
          <p:nvPr/>
        </p:nvSpPr>
        <p:spPr>
          <a:xfrm>
            <a:off x="381000" y="495300"/>
            <a:ext cx="1902252" cy="461665"/>
          </a:xfrm>
          <a:prstGeom prst="rect">
            <a:avLst/>
          </a:prstGeom>
          <a:solidFill>
            <a:srgbClr val="EAEAEA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renderLogin.c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9A050-8B72-F0F0-F8B3-5531FDF9728D}"/>
              </a:ext>
            </a:extLst>
          </p:cNvPr>
          <p:cNvSpPr txBox="1"/>
          <p:nvPr/>
        </p:nvSpPr>
        <p:spPr>
          <a:xfrm>
            <a:off x="360218" y="5206051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엔터</a:t>
            </a:r>
            <a:r>
              <a:rPr lang="ko-KR" altLang="en-US" dirty="0"/>
              <a:t> 입력이 들어왔을 때 </a:t>
            </a:r>
            <a:r>
              <a:rPr lang="en-US" altLang="ko-KR" dirty="0"/>
              <a:t>y</a:t>
            </a:r>
            <a:r>
              <a:rPr lang="ko-KR" altLang="en-US" dirty="0"/>
              <a:t>값에 따라 로직이 실행된다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70D3A16-6364-11FC-F9E4-F1C3EBD2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40916"/>
            <a:ext cx="3515216" cy="2019582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2FE20DF-0A60-AD0E-E78A-34A221358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6286500"/>
            <a:ext cx="5553850" cy="134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160318-6B25-B8D4-040D-DF7D0498DF99}"/>
              </a:ext>
            </a:extLst>
          </p:cNvPr>
          <p:cNvSpPr txBox="1"/>
          <p:nvPr/>
        </p:nvSpPr>
        <p:spPr>
          <a:xfrm>
            <a:off x="533400" y="7886700"/>
            <a:ext cx="8957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BackSpace</a:t>
            </a:r>
            <a:r>
              <a:rPr lang="ko-KR" altLang="en-US" dirty="0"/>
              <a:t>키가 들어왔을 때는 </a:t>
            </a:r>
            <a:r>
              <a:rPr lang="en-US" altLang="ko-KR" dirty="0"/>
              <a:t>for</a:t>
            </a:r>
            <a:r>
              <a:rPr lang="ko-KR" altLang="en-US" dirty="0"/>
              <a:t>문을 돌면서 현재 입력된 모든 값을 초기화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입력은 </a:t>
            </a:r>
            <a:r>
              <a:rPr lang="ko-KR" altLang="en-US" dirty="0" err="1"/>
              <a:t>한글자씩</a:t>
            </a:r>
            <a:r>
              <a:rPr lang="ko-KR" altLang="en-US" dirty="0"/>
              <a:t> 받으며 </a:t>
            </a:r>
            <a:r>
              <a:rPr lang="en-US" altLang="ko-KR" dirty="0"/>
              <a:t>y</a:t>
            </a:r>
            <a:r>
              <a:rPr lang="ko-KR" altLang="en-US" dirty="0"/>
              <a:t>값에 따라 추가되는 문자열이 다르다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y</a:t>
            </a:r>
            <a:r>
              <a:rPr lang="ko-KR" altLang="en-US" dirty="0"/>
              <a:t>가 </a:t>
            </a:r>
            <a:r>
              <a:rPr lang="en-US" altLang="ko-KR" dirty="0"/>
              <a:t>9</a:t>
            </a:r>
            <a:r>
              <a:rPr lang="ko-KR" altLang="en-US" dirty="0" err="1"/>
              <a:t>일땐</a:t>
            </a:r>
            <a:r>
              <a:rPr lang="ko-KR" altLang="en-US" dirty="0"/>
              <a:t> 입력한</a:t>
            </a:r>
            <a:endParaRPr lang="en-US" altLang="ko-KR" dirty="0"/>
          </a:p>
          <a:p>
            <a:r>
              <a:rPr lang="ko-KR" altLang="en-US" dirty="0"/>
              <a:t>문자가 </a:t>
            </a:r>
            <a:r>
              <a:rPr lang="en-US" altLang="ko-KR" dirty="0"/>
              <a:t>name[]</a:t>
            </a:r>
            <a:r>
              <a:rPr lang="ko-KR" altLang="en-US" dirty="0"/>
              <a:t>에 저장됨 그리고 바로 화면에 </a:t>
            </a:r>
            <a:r>
              <a:rPr lang="en-US" altLang="ko-KR" dirty="0"/>
              <a:t>name[]</a:t>
            </a:r>
            <a:r>
              <a:rPr lang="ko-KR" altLang="en-US" dirty="0"/>
              <a:t>문자열이 실시간으로 </a:t>
            </a:r>
            <a:r>
              <a:rPr lang="ko-KR" altLang="en-US" dirty="0" err="1"/>
              <a:t>보여짐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4562890-94CA-7BDF-5A2C-9008FD087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442" y="3560074"/>
            <a:ext cx="3982006" cy="1181265"/>
          </a:xfrm>
          <a:prstGeom prst="rect">
            <a:avLst/>
          </a:prstGeom>
        </p:spPr>
      </p:pic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AF61C70-E1D6-26BD-033D-A565A7D26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687" y="2019300"/>
            <a:ext cx="3410426" cy="46297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B27543-AC5B-4C97-FAD5-D0A847085C16}"/>
              </a:ext>
            </a:extLst>
          </p:cNvPr>
          <p:cNvSpPr txBox="1"/>
          <p:nvPr/>
        </p:nvSpPr>
        <p:spPr>
          <a:xfrm>
            <a:off x="11353800" y="6958106"/>
            <a:ext cx="6748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 login</a:t>
            </a:r>
            <a:r>
              <a:rPr lang="ko-KR" altLang="en-US" dirty="0"/>
              <a:t>함수에서 </a:t>
            </a:r>
            <a:r>
              <a:rPr lang="en-US" altLang="ko-KR" dirty="0"/>
              <a:t>DB</a:t>
            </a:r>
            <a:r>
              <a:rPr lang="ko-KR" altLang="en-US" dirty="0"/>
              <a:t>에서 접근하게 되고 결과에 따라 </a:t>
            </a:r>
            <a:r>
              <a:rPr lang="en-US" altLang="ko-KR" dirty="0"/>
              <a:t>1~3</a:t>
            </a:r>
            <a:r>
              <a:rPr lang="ko-KR" altLang="en-US" dirty="0"/>
              <a:t>의 정수를</a:t>
            </a:r>
            <a:endParaRPr lang="en-US" altLang="ko-KR" dirty="0"/>
          </a:p>
          <a:p>
            <a:r>
              <a:rPr lang="ko-KR" altLang="en-US" dirty="0" err="1"/>
              <a:t>반환받게</a:t>
            </a:r>
            <a:r>
              <a:rPr lang="ko-KR" altLang="en-US" dirty="0"/>
              <a:t> 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switch</a:t>
            </a:r>
            <a:r>
              <a:rPr lang="ko-KR" altLang="en-US" dirty="0"/>
              <a:t>문을 통해 알맞은 로직이 실행된다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- 1. </a:t>
            </a:r>
            <a:r>
              <a:rPr lang="ko-KR" altLang="en-US" dirty="0"/>
              <a:t>로그인 성공 </a:t>
            </a:r>
            <a:r>
              <a:rPr lang="en-US" altLang="ko-KR" dirty="0"/>
              <a:t>2. </a:t>
            </a:r>
            <a:r>
              <a:rPr lang="ko-KR" altLang="en-US" dirty="0"/>
              <a:t>없는 이메일 </a:t>
            </a:r>
            <a:r>
              <a:rPr lang="en-US" altLang="ko-KR" dirty="0"/>
              <a:t>3. </a:t>
            </a:r>
            <a:r>
              <a:rPr lang="ko-KR" altLang="en-US" dirty="0"/>
              <a:t>비밀번호 불일치</a:t>
            </a:r>
            <a:r>
              <a:rPr lang="en-US" altLang="ko-KR" dirty="0"/>
              <a:t>   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로그인이 성공되었다면 </a:t>
            </a:r>
            <a:r>
              <a:rPr lang="en-US" altLang="ko-KR" dirty="0"/>
              <a:t>main</a:t>
            </a:r>
            <a:r>
              <a:rPr lang="ko-KR" altLang="en-US" dirty="0"/>
              <a:t>함수에 </a:t>
            </a:r>
            <a:r>
              <a:rPr lang="ko-KR" altLang="en-US" dirty="0" err="1"/>
              <a:t>정의되어있는</a:t>
            </a:r>
            <a:r>
              <a:rPr lang="ko-KR" altLang="en-US" dirty="0"/>
              <a:t> </a:t>
            </a:r>
            <a:r>
              <a:rPr lang="en-US" altLang="ko-KR" dirty="0" err="1"/>
              <a:t>loolean</a:t>
            </a:r>
            <a:r>
              <a:rPr lang="en-US" altLang="ko-KR" dirty="0"/>
              <a:t> login</a:t>
            </a:r>
          </a:p>
          <a:p>
            <a:r>
              <a:rPr lang="ko-KR" altLang="en-US" dirty="0"/>
              <a:t>값을 포인터를 사용해 </a:t>
            </a:r>
            <a:r>
              <a:rPr lang="en-US" altLang="ko-KR" dirty="0"/>
              <a:t>1(</a:t>
            </a:r>
            <a:r>
              <a:rPr lang="ko-KR" altLang="en-US" dirty="0"/>
              <a:t>로그인 된 상태</a:t>
            </a:r>
            <a:r>
              <a:rPr lang="en-US" altLang="ko-KR" dirty="0"/>
              <a:t>)</a:t>
            </a:r>
            <a:r>
              <a:rPr lang="ko-KR" altLang="en-US" dirty="0"/>
              <a:t>로  바꿔준다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35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4698670" y="439755"/>
            <a:ext cx="2949550" cy="173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u="none" strike="noStrike" dirty="0">
                <a:solidFill>
                  <a:srgbClr val="393831"/>
                </a:solidFill>
                <a:latin typeface="Abril Fatface"/>
              </a:rPr>
              <a:t>Step 0</a:t>
            </a:r>
            <a:r>
              <a:rPr lang="en-US" sz="5000" dirty="0">
                <a:solidFill>
                  <a:srgbClr val="393831"/>
                </a:solidFill>
                <a:latin typeface="Abril Fatface"/>
              </a:rPr>
              <a:t>4</a:t>
            </a:r>
          </a:p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ko-KR" altLang="en-US" sz="3200" dirty="0">
                <a:solidFill>
                  <a:srgbClr val="393831"/>
                </a:solidFill>
                <a:latin typeface="Abril Fatface"/>
              </a:rPr>
              <a:t>주요코드</a:t>
            </a:r>
            <a:endParaRPr lang="en-US" sz="3200" u="none" strike="noStrike" dirty="0">
              <a:solidFill>
                <a:srgbClr val="393831"/>
              </a:solidFill>
              <a:latin typeface="Abril Fatfac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DE5CE-98A9-8088-C03B-852EAEF5BD80}"/>
              </a:ext>
            </a:extLst>
          </p:cNvPr>
          <p:cNvSpPr txBox="1"/>
          <p:nvPr/>
        </p:nvSpPr>
        <p:spPr>
          <a:xfrm>
            <a:off x="381000" y="495300"/>
            <a:ext cx="1000595" cy="461665"/>
          </a:xfrm>
          <a:prstGeom prst="rect">
            <a:avLst/>
          </a:prstGeom>
          <a:solidFill>
            <a:srgbClr val="EAEAEA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login.c</a:t>
            </a:r>
            <a:endParaRPr lang="ko-KR" altLang="en-US" sz="2400" dirty="0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481773A6-149F-C308-83F0-A56C16EC4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92531"/>
            <a:ext cx="8992855" cy="6125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D2DCFA-3EDE-9A78-1818-1D956E0E7E72}"/>
              </a:ext>
            </a:extLst>
          </p:cNvPr>
          <p:cNvSpPr txBox="1"/>
          <p:nvPr/>
        </p:nvSpPr>
        <p:spPr>
          <a:xfrm>
            <a:off x="10210800" y="4457700"/>
            <a:ext cx="58689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직접 </a:t>
            </a:r>
            <a:r>
              <a:rPr lang="en-US" altLang="ko-KR" dirty="0"/>
              <a:t>DB</a:t>
            </a:r>
            <a:r>
              <a:rPr lang="ko-KR" altLang="en-US" dirty="0"/>
              <a:t>와 정보를 주고받는 함수이다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mysql_fetch_row</a:t>
            </a:r>
            <a:r>
              <a:rPr lang="ko-KR" altLang="en-US" dirty="0"/>
              <a:t>를 통해 현재 저장되어 있는 </a:t>
            </a:r>
            <a:r>
              <a:rPr lang="ko-KR" altLang="en-US" dirty="0" err="1"/>
              <a:t>회원중</a:t>
            </a:r>
            <a:endParaRPr lang="en-US" altLang="ko-KR" dirty="0"/>
          </a:p>
          <a:p>
            <a:r>
              <a:rPr lang="ko-KR" altLang="en-US" dirty="0"/>
              <a:t>사용자가 입력한 이메일과 같은 회원이 있는지 확인한다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없으면 </a:t>
            </a:r>
            <a:r>
              <a:rPr lang="en-US" altLang="ko-KR" dirty="0"/>
              <a:t>2</a:t>
            </a:r>
            <a:r>
              <a:rPr lang="ko-KR" altLang="en-US" dirty="0"/>
              <a:t>반환</a:t>
            </a:r>
            <a:r>
              <a:rPr lang="en-US" altLang="ko-KR" dirty="0"/>
              <a:t>(</a:t>
            </a:r>
            <a:r>
              <a:rPr lang="ko-KR" altLang="en-US" dirty="0"/>
              <a:t>없는 이메일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있으면 비밀번호를 비교해서 </a:t>
            </a:r>
            <a:r>
              <a:rPr lang="en-US" altLang="ko-KR" dirty="0"/>
              <a:t>1</a:t>
            </a:r>
            <a:r>
              <a:rPr lang="ko-KR" altLang="en-US" dirty="0"/>
              <a:t>또는 </a:t>
            </a:r>
            <a:r>
              <a:rPr lang="en-US" altLang="ko-KR" dirty="0"/>
              <a:t>3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mp</a:t>
            </a:r>
            <a:r>
              <a:rPr lang="ko-KR" altLang="en-US" dirty="0"/>
              <a:t>는 </a:t>
            </a:r>
            <a:r>
              <a:rPr lang="en-US" altLang="ko-KR" dirty="0" err="1"/>
              <a:t>renderLogin</a:t>
            </a:r>
            <a:r>
              <a:rPr lang="ko-KR" altLang="en-US" dirty="0"/>
              <a:t>함수에서 넘어온 구조체 포인터다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06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4698670" y="439755"/>
            <a:ext cx="2949550" cy="173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u="none" strike="noStrike" dirty="0">
                <a:solidFill>
                  <a:srgbClr val="393831"/>
                </a:solidFill>
                <a:latin typeface="Abril Fatface"/>
              </a:rPr>
              <a:t>Step 0</a:t>
            </a:r>
            <a:r>
              <a:rPr lang="en-US" sz="5000" dirty="0">
                <a:solidFill>
                  <a:srgbClr val="393831"/>
                </a:solidFill>
                <a:latin typeface="Abril Fatface"/>
              </a:rPr>
              <a:t>4</a:t>
            </a:r>
          </a:p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ko-KR" altLang="en-US" sz="3200" dirty="0">
                <a:solidFill>
                  <a:srgbClr val="393831"/>
                </a:solidFill>
                <a:latin typeface="Abril Fatface"/>
              </a:rPr>
              <a:t>주요코드</a:t>
            </a:r>
            <a:endParaRPr lang="en-US" sz="3200" u="none" strike="noStrike" dirty="0">
              <a:solidFill>
                <a:srgbClr val="393831"/>
              </a:solidFill>
              <a:latin typeface="Abril Fatfac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DE5CE-98A9-8088-C03B-852EAEF5BD80}"/>
              </a:ext>
            </a:extLst>
          </p:cNvPr>
          <p:cNvSpPr txBox="1"/>
          <p:nvPr/>
        </p:nvSpPr>
        <p:spPr>
          <a:xfrm>
            <a:off x="381000" y="495300"/>
            <a:ext cx="1207254" cy="461665"/>
          </a:xfrm>
          <a:prstGeom prst="rect">
            <a:avLst/>
          </a:prstGeom>
          <a:solidFill>
            <a:srgbClr val="EAEAEA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profile.c</a:t>
            </a:r>
            <a:endParaRPr lang="ko-KR" altLang="en-US" sz="2400" dirty="0"/>
          </a:p>
        </p:txBody>
      </p:sp>
      <p:pic>
        <p:nvPicPr>
          <p:cNvPr id="3" name="그림 2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F525BFEB-F43B-B1C5-C3A4-2667E160D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8" y="4305300"/>
            <a:ext cx="5268060" cy="2267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4D7582-E00C-4184-B828-190422BFB7AC}"/>
              </a:ext>
            </a:extLst>
          </p:cNvPr>
          <p:cNvSpPr txBox="1"/>
          <p:nvPr/>
        </p:nvSpPr>
        <p:spPr>
          <a:xfrm>
            <a:off x="-32825" y="6972300"/>
            <a:ext cx="6803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m1</a:t>
            </a:r>
            <a:r>
              <a:rPr lang="ko-KR" altLang="en-US" dirty="0"/>
              <a:t>에는 인자로 넘어온 로그인 구조체 정보가 담긴다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m2</a:t>
            </a:r>
            <a:r>
              <a:rPr lang="ko-KR" altLang="en-US" dirty="0"/>
              <a:t>에는 </a:t>
            </a:r>
            <a:r>
              <a:rPr lang="en-US" altLang="ko-KR" dirty="0"/>
              <a:t>profile</a:t>
            </a:r>
            <a:r>
              <a:rPr lang="ko-KR" altLang="en-US" dirty="0"/>
              <a:t>에서 사용자가 새로 입력한 정보가 담긴다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처음엔 </a:t>
            </a:r>
            <a:r>
              <a:rPr lang="en-US" altLang="ko-KR" dirty="0"/>
              <a:t>m2</a:t>
            </a:r>
            <a:r>
              <a:rPr lang="ko-KR" altLang="en-US" dirty="0"/>
              <a:t>에 </a:t>
            </a:r>
            <a:r>
              <a:rPr lang="en-US" altLang="ko-KR" dirty="0"/>
              <a:t>m1</a:t>
            </a:r>
            <a:r>
              <a:rPr lang="ko-KR" altLang="en-US" dirty="0"/>
              <a:t>을 복사해 준다</a:t>
            </a:r>
            <a:r>
              <a:rPr lang="en-US" altLang="ko-KR" dirty="0"/>
              <a:t>. </a:t>
            </a:r>
            <a:r>
              <a:rPr lang="ko-KR" altLang="en-US" dirty="0"/>
              <a:t>그리고 서버</a:t>
            </a:r>
            <a:r>
              <a:rPr lang="en-US" altLang="ko-KR" dirty="0"/>
              <a:t>(update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ko-KR" altLang="en-US" dirty="0"/>
              <a:t>넘기기 전에 해당 파일에서 </a:t>
            </a:r>
            <a:r>
              <a:rPr lang="en-US" altLang="ko-KR" dirty="0"/>
              <a:t>m1</a:t>
            </a:r>
            <a:r>
              <a:rPr lang="ko-KR" altLang="en-US" dirty="0"/>
              <a:t>와 </a:t>
            </a:r>
            <a:r>
              <a:rPr lang="en-US" altLang="ko-KR" dirty="0"/>
              <a:t>m2</a:t>
            </a:r>
            <a:r>
              <a:rPr lang="ko-KR" altLang="en-US" dirty="0"/>
              <a:t>를 비교하고 같다면 메시지를 </a:t>
            </a:r>
            <a:endParaRPr lang="en-US" altLang="ko-KR" dirty="0"/>
          </a:p>
          <a:p>
            <a:r>
              <a:rPr lang="ko-KR" altLang="en-US" dirty="0"/>
              <a:t>출력하고 </a:t>
            </a:r>
            <a:r>
              <a:rPr lang="en-US" altLang="ko-KR" dirty="0" err="1"/>
              <a:t>updat</a:t>
            </a:r>
            <a:r>
              <a:rPr lang="ko-KR" altLang="en-US" dirty="0"/>
              <a:t>함수를 호출하지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9" name="그림 8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DD75BBD2-7AC5-716E-1599-1EFF332A6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341641"/>
            <a:ext cx="6487430" cy="5420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9C673-D66C-75DB-C5A9-BDDBBA158D25}"/>
              </a:ext>
            </a:extLst>
          </p:cNvPr>
          <p:cNvSpPr txBox="1"/>
          <p:nvPr/>
        </p:nvSpPr>
        <p:spPr>
          <a:xfrm>
            <a:off x="8305800" y="7063843"/>
            <a:ext cx="8007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update</a:t>
            </a:r>
            <a:r>
              <a:rPr lang="ko-KR" altLang="en-US" dirty="0"/>
              <a:t>함수에 새로 담긴 정보가 넘어간다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/>
              <a:t>1</a:t>
            </a:r>
            <a:r>
              <a:rPr lang="ko-KR" altLang="en-US" dirty="0"/>
              <a:t>을 반환 시킨다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함수 호출이 완료되고 정보가 업데이트 되었다면 메시지 출력 후 </a:t>
            </a:r>
            <a:endParaRPr lang="en-US" altLang="ko-KR" dirty="0"/>
          </a:p>
          <a:p>
            <a:r>
              <a:rPr lang="en-US" altLang="ko-KR" dirty="0"/>
              <a:t>Sleep()</a:t>
            </a:r>
            <a:r>
              <a:rPr lang="ko-KR" altLang="en-US" dirty="0"/>
              <a:t>함수를 통해 </a:t>
            </a:r>
            <a:r>
              <a:rPr lang="en-US" altLang="ko-KR" dirty="0"/>
              <a:t>2</a:t>
            </a:r>
            <a:r>
              <a:rPr lang="ko-KR" altLang="en-US" dirty="0"/>
              <a:t>초를 지연시킨 후 </a:t>
            </a:r>
            <a:r>
              <a:rPr lang="en-US" altLang="ko-KR" dirty="0"/>
              <a:t>login</a:t>
            </a:r>
            <a:r>
              <a:rPr lang="ko-KR" altLang="en-US" dirty="0"/>
              <a:t>상태를 </a:t>
            </a:r>
            <a:r>
              <a:rPr lang="en-US" altLang="ko-KR" dirty="0"/>
              <a:t>0</a:t>
            </a:r>
            <a:r>
              <a:rPr lang="ko-KR" altLang="en-US" dirty="0"/>
              <a:t>으로 바꿔서 초기 화면으로</a:t>
            </a:r>
            <a:endParaRPr lang="en-US" altLang="ko-KR" dirty="0"/>
          </a:p>
          <a:p>
            <a:r>
              <a:rPr lang="ko-KR" altLang="en-US" dirty="0"/>
              <a:t>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6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8830" y="439755"/>
            <a:ext cx="2996505" cy="782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ko-KR" altLang="en-US" sz="5000" dirty="0">
                <a:solidFill>
                  <a:srgbClr val="39383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en-US" sz="5000" u="none" strike="noStrike" dirty="0">
              <a:solidFill>
                <a:srgbClr val="39383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B76DAE84-2885-F3E9-5287-C79F20814120}"/>
              </a:ext>
            </a:extLst>
          </p:cNvPr>
          <p:cNvSpPr txBox="1"/>
          <p:nvPr/>
        </p:nvSpPr>
        <p:spPr>
          <a:xfrm>
            <a:off x="3266330" y="1991554"/>
            <a:ext cx="3714824" cy="46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4000" dirty="0">
                <a:solidFill>
                  <a:srgbClr val="393831"/>
                </a:solidFill>
                <a:latin typeface="Canva Sans Bold"/>
                <a:ea typeface="Canva Sans Bold"/>
              </a:rPr>
              <a:t>Step01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3C084E5-4278-0651-5C98-A385144DA3D2}"/>
              </a:ext>
            </a:extLst>
          </p:cNvPr>
          <p:cNvSpPr txBox="1"/>
          <p:nvPr/>
        </p:nvSpPr>
        <p:spPr>
          <a:xfrm>
            <a:off x="2656730" y="2816961"/>
            <a:ext cx="11687101" cy="39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393831"/>
                </a:solidFill>
                <a:latin typeface="Canva Sans"/>
                <a:ea typeface="Canva Sans"/>
              </a:rPr>
              <a:t>프로젝트 소개</a:t>
            </a:r>
            <a:endParaRPr lang="en-US" sz="4000" dirty="0">
              <a:solidFill>
                <a:srgbClr val="393831"/>
              </a:solidFill>
              <a:latin typeface="Canva Sans"/>
              <a:ea typeface="Canva Sans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A52EF633-5415-D62F-B5C7-BAC751A96AE9}"/>
              </a:ext>
            </a:extLst>
          </p:cNvPr>
          <p:cNvSpPr txBox="1"/>
          <p:nvPr/>
        </p:nvSpPr>
        <p:spPr>
          <a:xfrm>
            <a:off x="7089667" y="3899776"/>
            <a:ext cx="3714824" cy="46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4000" dirty="0">
                <a:solidFill>
                  <a:srgbClr val="393831"/>
                </a:solidFill>
                <a:latin typeface="Canva Sans Bold"/>
                <a:ea typeface="Canva Sans Bold"/>
              </a:rPr>
              <a:t>Step02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5E207ABD-85B8-4FF3-5998-214AD8C6A625}"/>
              </a:ext>
            </a:extLst>
          </p:cNvPr>
          <p:cNvSpPr txBox="1"/>
          <p:nvPr/>
        </p:nvSpPr>
        <p:spPr>
          <a:xfrm>
            <a:off x="6556267" y="4648044"/>
            <a:ext cx="11687101" cy="39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393831"/>
                </a:solidFill>
                <a:latin typeface="Canva Sans"/>
                <a:ea typeface="Canva Sans"/>
              </a:rPr>
              <a:t>프로그램 시연</a:t>
            </a:r>
            <a:endParaRPr lang="en-US" sz="4000" dirty="0">
              <a:solidFill>
                <a:srgbClr val="393831"/>
              </a:solidFill>
              <a:latin typeface="Canva Sans"/>
              <a:ea typeface="Canva San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68EE839-CC26-708A-82D6-A595F19B0F28}"/>
              </a:ext>
            </a:extLst>
          </p:cNvPr>
          <p:cNvSpPr txBox="1"/>
          <p:nvPr/>
        </p:nvSpPr>
        <p:spPr>
          <a:xfrm>
            <a:off x="10702119" y="5914404"/>
            <a:ext cx="3714824" cy="46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4000" dirty="0">
                <a:solidFill>
                  <a:srgbClr val="393831"/>
                </a:solidFill>
                <a:latin typeface="Canva Sans Bold"/>
                <a:ea typeface="Canva Sans Bold"/>
              </a:rPr>
              <a:t>Step03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EA24245D-BD7B-A2D8-F801-B9101D0C8728}"/>
              </a:ext>
            </a:extLst>
          </p:cNvPr>
          <p:cNvSpPr txBox="1"/>
          <p:nvPr/>
        </p:nvSpPr>
        <p:spPr>
          <a:xfrm>
            <a:off x="10972801" y="6704931"/>
            <a:ext cx="6096000" cy="397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393831"/>
                </a:solidFill>
                <a:latin typeface="Canva Sans"/>
                <a:ea typeface="Canva Sans"/>
              </a:rPr>
              <a:t>구조</a:t>
            </a:r>
            <a:endParaRPr lang="en-US" sz="4000" dirty="0">
              <a:solidFill>
                <a:srgbClr val="393831"/>
              </a:solidFill>
              <a:latin typeface="Canva Sans"/>
              <a:ea typeface="Canva Sans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C8B4D057-E1E0-12E8-9D46-C06C53FC9CD0}"/>
              </a:ext>
            </a:extLst>
          </p:cNvPr>
          <p:cNvSpPr txBox="1"/>
          <p:nvPr/>
        </p:nvSpPr>
        <p:spPr>
          <a:xfrm>
            <a:off x="13563600" y="7808394"/>
            <a:ext cx="3714824" cy="46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4000" dirty="0">
                <a:solidFill>
                  <a:srgbClr val="393831"/>
                </a:solidFill>
                <a:latin typeface="Canva Sans Bold"/>
                <a:ea typeface="Canva Sans Bold"/>
              </a:rPr>
              <a:t>Step04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50E22172-8714-4976-A969-61F9B4D17BA5}"/>
              </a:ext>
            </a:extLst>
          </p:cNvPr>
          <p:cNvSpPr txBox="1"/>
          <p:nvPr/>
        </p:nvSpPr>
        <p:spPr>
          <a:xfrm>
            <a:off x="13563601" y="8983480"/>
            <a:ext cx="4191000" cy="397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393831"/>
                </a:solidFill>
                <a:latin typeface="Canva Sans"/>
                <a:ea typeface="Canva Sans"/>
              </a:rPr>
              <a:t>주요 코드</a:t>
            </a:r>
            <a:endParaRPr lang="en-US" sz="4000" dirty="0">
              <a:solidFill>
                <a:srgbClr val="393831"/>
              </a:solidFill>
              <a:latin typeface="Canva Sans"/>
              <a:ea typeface="Canv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6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4877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0" y="103822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AutoShape 4"/>
          <p:cNvSpPr/>
          <p:nvPr/>
        </p:nvSpPr>
        <p:spPr>
          <a:xfrm>
            <a:off x="87815" y="103822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8449758" y="435826"/>
            <a:ext cx="143109" cy="14310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61102" y="435826"/>
            <a:ext cx="143109" cy="14310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189988" y="3679317"/>
            <a:ext cx="7401612" cy="1464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61"/>
              </a:lnSpc>
              <a:spcBef>
                <a:spcPct val="0"/>
              </a:spcBef>
            </a:pPr>
            <a:r>
              <a:rPr lang="ko-KR" altLang="en-US" sz="8758" dirty="0">
                <a:solidFill>
                  <a:srgbClr val="393831"/>
                </a:solidFill>
                <a:latin typeface="Abril Fatface"/>
              </a:rPr>
              <a:t>감사합니다</a:t>
            </a:r>
            <a:endParaRPr lang="en-US" sz="8758" dirty="0">
              <a:solidFill>
                <a:srgbClr val="393831"/>
              </a:solidFill>
              <a:latin typeface="Abril Fatfac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81292" y="9580545"/>
            <a:ext cx="392541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93831"/>
                </a:solidFill>
                <a:ea typeface="Canva Sans"/>
              </a:rPr>
              <a:t>인테리어 디자이너 이수진 포트폴리오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072445" y="435826"/>
            <a:ext cx="143109" cy="14310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83789" y="435826"/>
            <a:ext cx="143109" cy="14310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695132" y="435826"/>
            <a:ext cx="143109" cy="14310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692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4877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0" y="103822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AutoShape 4"/>
          <p:cNvSpPr/>
          <p:nvPr/>
        </p:nvSpPr>
        <p:spPr>
          <a:xfrm>
            <a:off x="87815" y="103822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8449758" y="435826"/>
            <a:ext cx="143109" cy="14310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61102" y="435826"/>
            <a:ext cx="143109" cy="14310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189988" y="3679317"/>
            <a:ext cx="7401612" cy="1464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61"/>
              </a:lnSpc>
              <a:spcBef>
                <a:spcPct val="0"/>
              </a:spcBef>
            </a:pPr>
            <a:r>
              <a:rPr lang="ko-KR" altLang="en-US" sz="8758" dirty="0">
                <a:solidFill>
                  <a:srgbClr val="393831"/>
                </a:solidFill>
                <a:latin typeface="Abril Fatface"/>
              </a:rPr>
              <a:t>프로젝트 소개</a:t>
            </a:r>
            <a:endParaRPr lang="en-US" sz="8758" dirty="0">
              <a:solidFill>
                <a:srgbClr val="393831"/>
              </a:solidFill>
              <a:latin typeface="Abril Fatfac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81292" y="9580545"/>
            <a:ext cx="392541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93831"/>
                </a:solidFill>
                <a:ea typeface="Canva Sans"/>
              </a:rPr>
              <a:t>인테리어 디자이너 이수진 포트폴리오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072445" y="435826"/>
            <a:ext cx="143109" cy="14310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83789" y="435826"/>
            <a:ext cx="143109" cy="14310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695132" y="435826"/>
            <a:ext cx="143109" cy="14310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CRUD: Definition, Operations, Benefits How it Works and More">
            <a:extLst>
              <a:ext uri="{FF2B5EF4-FFF2-40B4-BE49-F238E27FC236}">
                <a16:creationId xmlns:a16="http://schemas.microsoft.com/office/drawing/2014/main" id="{4FF15720-2804-C608-B7F2-517C5B88266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16"/>
            <a:ext cx="18288000" cy="1027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4DC7A0C0-E0B1-1D2A-20B4-646816703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086100"/>
            <a:ext cx="3486637" cy="3372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CB0C6B-BE72-BFA5-C9E7-CB8B27CBD993}"/>
              </a:ext>
            </a:extLst>
          </p:cNvPr>
          <p:cNvSpPr txBox="1"/>
          <p:nvPr/>
        </p:nvSpPr>
        <p:spPr>
          <a:xfrm>
            <a:off x="5715000" y="7026441"/>
            <a:ext cx="563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방향키로 커서를 이동시켜 원하는 메뉴를 선택 가능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6E364-4C15-D3D9-4D83-4C394BD93D89}"/>
              </a:ext>
            </a:extLst>
          </p:cNvPr>
          <p:cNvSpPr txBox="1"/>
          <p:nvPr/>
        </p:nvSpPr>
        <p:spPr>
          <a:xfrm>
            <a:off x="381000" y="4953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초기화면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DD7C3DEE-6791-B6CE-442E-3A2389228F77}"/>
              </a:ext>
            </a:extLst>
          </p:cNvPr>
          <p:cNvSpPr txBox="1"/>
          <p:nvPr/>
        </p:nvSpPr>
        <p:spPr>
          <a:xfrm>
            <a:off x="14698670" y="439755"/>
            <a:ext cx="2949550" cy="1673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000"/>
              </a:lnSpc>
              <a:spcBef>
                <a:spcPct val="0"/>
              </a:spcBef>
            </a:pPr>
            <a:r>
              <a:rPr lang="en-US" sz="5000" u="none" strike="noStrike" dirty="0">
                <a:solidFill>
                  <a:srgbClr val="393831"/>
                </a:solidFill>
                <a:latin typeface="Abril Fatface"/>
              </a:rPr>
              <a:t>Step 01</a:t>
            </a:r>
            <a:br>
              <a:rPr lang="en-US" sz="5000" u="none" strike="noStrike" dirty="0">
                <a:solidFill>
                  <a:srgbClr val="393831"/>
                </a:solidFill>
                <a:latin typeface="Abril Fatface"/>
              </a:rPr>
            </a:br>
            <a:r>
              <a:rPr lang="ko-KR" altLang="en-US" sz="3200" u="none" strike="noStrike" dirty="0">
                <a:solidFill>
                  <a:srgbClr val="393831"/>
                </a:solidFill>
                <a:latin typeface="Abril Fatface"/>
              </a:rPr>
              <a:t>프로젝트 소개</a:t>
            </a:r>
            <a:endParaRPr lang="en-US" sz="3200" u="none" strike="noStrike" dirty="0">
              <a:solidFill>
                <a:srgbClr val="393831"/>
              </a:solidFill>
              <a:latin typeface="Abril Fatface"/>
            </a:endParaRPr>
          </a:p>
        </p:txBody>
      </p:sp>
    </p:spTree>
    <p:extLst>
      <p:ext uri="{BB962C8B-B14F-4D97-AF65-F5344CB8AC3E}">
        <p14:creationId xmlns:p14="http://schemas.microsoft.com/office/powerpoint/2010/main" val="348775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66E364-4C15-D3D9-4D83-4C394BD93D89}"/>
              </a:ext>
            </a:extLst>
          </p:cNvPr>
          <p:cNvSpPr txBox="1"/>
          <p:nvPr/>
        </p:nvSpPr>
        <p:spPr>
          <a:xfrm>
            <a:off x="381000" y="4953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회원가입</a:t>
            </a:r>
          </a:p>
        </p:txBody>
      </p:sp>
      <p:pic>
        <p:nvPicPr>
          <p:cNvPr id="6" name="그림 5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EEEE489D-5FCC-718C-708E-260F36662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28900"/>
            <a:ext cx="4953000" cy="3502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078D4-3534-B5BC-F758-3B4E03CEE1D0}"/>
              </a:ext>
            </a:extLst>
          </p:cNvPr>
          <p:cNvSpPr txBox="1"/>
          <p:nvPr/>
        </p:nvSpPr>
        <p:spPr>
          <a:xfrm>
            <a:off x="6019800" y="7277100"/>
            <a:ext cx="5240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커서를 통해 원하는 항목에 입력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 사용중인 이메일이면 메시지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빈 칸이 있으면 메시지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회원가입이 완료되면 </a:t>
            </a:r>
            <a:r>
              <a:rPr lang="en-US" altLang="ko-KR" dirty="0"/>
              <a:t>2</a:t>
            </a:r>
            <a:r>
              <a:rPr lang="ko-KR" altLang="en-US" dirty="0"/>
              <a:t>초 후 초기화면으로 이동</a:t>
            </a:r>
          </a:p>
        </p:txBody>
      </p:sp>
      <p:pic>
        <p:nvPicPr>
          <p:cNvPr id="9" name="그림 8" descr="텍스트, 스크린샷, 블랙, 폰트이(가) 표시된 사진&#10;&#10;자동 생성된 설명">
            <a:extLst>
              <a:ext uri="{FF2B5EF4-FFF2-40B4-BE49-F238E27FC236}">
                <a16:creationId xmlns:a16="http://schemas.microsoft.com/office/drawing/2014/main" id="{EF28861E-81A7-2B66-287E-C25CEF777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27" y="2628900"/>
            <a:ext cx="4290629" cy="1747757"/>
          </a:xfrm>
          <a:prstGeom prst="rect">
            <a:avLst/>
          </a:prstGeom>
        </p:spPr>
      </p:pic>
      <p:pic>
        <p:nvPicPr>
          <p:cNvPr id="11" name="그림 10" descr="스크린샷, 텍스트, 블랙, 어둠이(가) 표시된 사진&#10;&#10;자동 생성된 설명">
            <a:extLst>
              <a:ext uri="{FF2B5EF4-FFF2-40B4-BE49-F238E27FC236}">
                <a16:creationId xmlns:a16="http://schemas.microsoft.com/office/drawing/2014/main" id="{F960870C-41A2-6339-4187-8029F768D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26" y="4515568"/>
            <a:ext cx="4424846" cy="1542332"/>
          </a:xfrm>
          <a:prstGeom prst="rect">
            <a:avLst/>
          </a:prstGeom>
        </p:spPr>
      </p:pic>
      <p:pic>
        <p:nvPicPr>
          <p:cNvPr id="13" name="그림 12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31B070B4-B96A-CB92-2724-7AD37330D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883" y="2829833"/>
            <a:ext cx="6952760" cy="3228067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F7193C1B-AEC4-AF18-3950-E25F936CECE7}"/>
              </a:ext>
            </a:extLst>
          </p:cNvPr>
          <p:cNvSpPr txBox="1"/>
          <p:nvPr/>
        </p:nvSpPr>
        <p:spPr>
          <a:xfrm>
            <a:off x="14698670" y="439755"/>
            <a:ext cx="2949550" cy="1673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000"/>
              </a:lnSpc>
              <a:spcBef>
                <a:spcPct val="0"/>
              </a:spcBef>
            </a:pPr>
            <a:r>
              <a:rPr lang="en-US" sz="5000" u="none" strike="noStrike" dirty="0">
                <a:solidFill>
                  <a:srgbClr val="393831"/>
                </a:solidFill>
                <a:latin typeface="Abril Fatface"/>
              </a:rPr>
              <a:t>Step 01</a:t>
            </a:r>
            <a:br>
              <a:rPr lang="en-US" sz="5000" u="none" strike="noStrike" dirty="0">
                <a:solidFill>
                  <a:srgbClr val="393831"/>
                </a:solidFill>
                <a:latin typeface="Abril Fatface"/>
              </a:rPr>
            </a:br>
            <a:r>
              <a:rPr lang="ko-KR" altLang="en-US" sz="3200" u="none" strike="noStrike" dirty="0">
                <a:solidFill>
                  <a:srgbClr val="393831"/>
                </a:solidFill>
                <a:latin typeface="Abril Fatface"/>
              </a:rPr>
              <a:t>프로젝트 소개</a:t>
            </a:r>
            <a:endParaRPr lang="en-US" sz="3200" u="none" strike="noStrike" dirty="0">
              <a:solidFill>
                <a:srgbClr val="393831"/>
              </a:solidFill>
              <a:latin typeface="Abril Fatface"/>
            </a:endParaRPr>
          </a:p>
        </p:txBody>
      </p:sp>
    </p:spTree>
    <p:extLst>
      <p:ext uri="{BB962C8B-B14F-4D97-AF65-F5344CB8AC3E}">
        <p14:creationId xmlns:p14="http://schemas.microsoft.com/office/powerpoint/2010/main" val="301839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66E364-4C15-D3D9-4D83-4C394BD93D89}"/>
              </a:ext>
            </a:extLst>
          </p:cNvPr>
          <p:cNvSpPr txBox="1"/>
          <p:nvPr/>
        </p:nvSpPr>
        <p:spPr>
          <a:xfrm>
            <a:off x="381000" y="495300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비밀번호 찾기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078D4-3534-B5BC-F758-3B4E03CEE1D0}"/>
              </a:ext>
            </a:extLst>
          </p:cNvPr>
          <p:cNvSpPr txBox="1"/>
          <p:nvPr/>
        </p:nvSpPr>
        <p:spPr>
          <a:xfrm>
            <a:off x="6019800" y="7277100"/>
            <a:ext cx="5816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없는 이메일을 찾으려고 시도하면 메시지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이메일과 이름이 일치하지 않으면 메시지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이메일과 이름이 일치하다면 비밀번호를 하단에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초 뒤에 초기 화면으로 자동 이동</a:t>
            </a:r>
          </a:p>
        </p:txBody>
      </p:sp>
      <p:pic>
        <p:nvPicPr>
          <p:cNvPr id="3" name="그림 2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84DC5950-5AED-D316-18CD-3DC93DC4D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7" y="2890549"/>
            <a:ext cx="5487166" cy="2972215"/>
          </a:xfrm>
          <a:prstGeom prst="rect">
            <a:avLst/>
          </a:prstGeom>
        </p:spPr>
      </p:pic>
      <p:pic>
        <p:nvPicPr>
          <p:cNvPr id="8" name="그림 7" descr="텍스트, 스크린샷, 블랙, 폰트이(가) 표시된 사진&#10;&#10;자동 생성된 설명">
            <a:extLst>
              <a:ext uri="{FF2B5EF4-FFF2-40B4-BE49-F238E27FC236}">
                <a16:creationId xmlns:a16="http://schemas.microsoft.com/office/drawing/2014/main" id="{589CB952-C86B-5752-0AC5-0FD2CFE7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747659"/>
            <a:ext cx="4572638" cy="1590897"/>
          </a:xfrm>
          <a:prstGeom prst="rect">
            <a:avLst/>
          </a:prstGeom>
        </p:spPr>
      </p:pic>
      <p:pic>
        <p:nvPicPr>
          <p:cNvPr id="15" name="그림 14" descr="텍스트, 스크린샷, 블랙, 폰트이(가) 표시된 사진&#10;&#10;자동 생성된 설명">
            <a:extLst>
              <a:ext uri="{FF2B5EF4-FFF2-40B4-BE49-F238E27FC236}">
                <a16:creationId xmlns:a16="http://schemas.microsoft.com/office/drawing/2014/main" id="{1FA90B77-FA6D-DE34-B870-7D6A4AD67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556119"/>
            <a:ext cx="4058216" cy="1409897"/>
          </a:xfrm>
          <a:prstGeom prst="rect">
            <a:avLst/>
          </a:prstGeom>
        </p:spPr>
      </p:pic>
      <p:pic>
        <p:nvPicPr>
          <p:cNvPr id="17" name="그림 1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015843B-CD24-3363-4057-2A840A754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337" y="2708387"/>
            <a:ext cx="6113263" cy="3410334"/>
          </a:xfrm>
          <a:prstGeom prst="rect">
            <a:avLst/>
          </a:prstGeom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82027DA3-F04D-7E72-4963-6939A409F60F}"/>
              </a:ext>
            </a:extLst>
          </p:cNvPr>
          <p:cNvSpPr txBox="1"/>
          <p:nvPr/>
        </p:nvSpPr>
        <p:spPr>
          <a:xfrm>
            <a:off x="14698670" y="439755"/>
            <a:ext cx="2949550" cy="1673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000"/>
              </a:lnSpc>
              <a:spcBef>
                <a:spcPct val="0"/>
              </a:spcBef>
            </a:pPr>
            <a:r>
              <a:rPr lang="en-US" sz="5000" u="none" strike="noStrike" dirty="0">
                <a:solidFill>
                  <a:srgbClr val="393831"/>
                </a:solidFill>
                <a:latin typeface="Abril Fatface"/>
              </a:rPr>
              <a:t>Step 01</a:t>
            </a:r>
            <a:br>
              <a:rPr lang="en-US" sz="5000" u="none" strike="noStrike" dirty="0">
                <a:solidFill>
                  <a:srgbClr val="393831"/>
                </a:solidFill>
                <a:latin typeface="Abril Fatface"/>
              </a:rPr>
            </a:br>
            <a:r>
              <a:rPr lang="ko-KR" altLang="en-US" sz="3200" u="none" strike="noStrike" dirty="0">
                <a:solidFill>
                  <a:srgbClr val="393831"/>
                </a:solidFill>
                <a:latin typeface="Abril Fatface"/>
              </a:rPr>
              <a:t>프로젝트 소개</a:t>
            </a:r>
            <a:endParaRPr lang="en-US" sz="3200" u="none" strike="noStrike" dirty="0">
              <a:solidFill>
                <a:srgbClr val="393831"/>
              </a:solidFill>
              <a:latin typeface="Abril Fatface"/>
            </a:endParaRPr>
          </a:p>
        </p:txBody>
      </p:sp>
    </p:spTree>
    <p:extLst>
      <p:ext uri="{BB962C8B-B14F-4D97-AF65-F5344CB8AC3E}">
        <p14:creationId xmlns:p14="http://schemas.microsoft.com/office/powerpoint/2010/main" val="114992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66E364-4C15-D3D9-4D83-4C394BD93D89}"/>
              </a:ext>
            </a:extLst>
          </p:cNvPr>
          <p:cNvSpPr txBox="1"/>
          <p:nvPr/>
        </p:nvSpPr>
        <p:spPr>
          <a:xfrm>
            <a:off x="381000" y="495300"/>
            <a:ext cx="1107996" cy="461665"/>
          </a:xfrm>
          <a:prstGeom prst="rect">
            <a:avLst/>
          </a:prstGeom>
          <a:solidFill>
            <a:srgbClr val="EAEAEA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로그인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078D4-3534-B5BC-F758-3B4E03CEE1D0}"/>
              </a:ext>
            </a:extLst>
          </p:cNvPr>
          <p:cNvSpPr txBox="1"/>
          <p:nvPr/>
        </p:nvSpPr>
        <p:spPr>
          <a:xfrm>
            <a:off x="6019800" y="7277100"/>
            <a:ext cx="5913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없는 이메일을 찾으려고 시도하면 메시지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이메일과 비밀번호가 일치하지 않으면 메시지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로그인 성공 시 메시지 출력 후 </a:t>
            </a:r>
            <a:r>
              <a:rPr lang="en-US" altLang="ko-KR" dirty="0"/>
              <a:t>2</a:t>
            </a:r>
            <a:r>
              <a:rPr lang="ko-KR" altLang="en-US" dirty="0"/>
              <a:t>초 뒤에 프로필로 이동 </a:t>
            </a:r>
            <a:endParaRPr lang="en-US" altLang="ko-KR" dirty="0"/>
          </a:p>
        </p:txBody>
      </p:sp>
      <p:pic>
        <p:nvPicPr>
          <p:cNvPr id="8" name="그림 7" descr="텍스트, 스크린샷, 블랙, 폰트이(가) 표시된 사진&#10;&#10;자동 생성된 설명">
            <a:extLst>
              <a:ext uri="{FF2B5EF4-FFF2-40B4-BE49-F238E27FC236}">
                <a16:creationId xmlns:a16="http://schemas.microsoft.com/office/drawing/2014/main" id="{589CB952-C86B-5752-0AC5-0FD2CFE78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610100"/>
            <a:ext cx="4572638" cy="1590897"/>
          </a:xfrm>
          <a:prstGeom prst="rect">
            <a:avLst/>
          </a:prstGeom>
        </p:spPr>
      </p:pic>
      <p:pic>
        <p:nvPicPr>
          <p:cNvPr id="4" name="그림 3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AA7552E0-DB01-ADD8-37A3-606D14613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85940"/>
            <a:ext cx="5620534" cy="2915057"/>
          </a:xfrm>
          <a:prstGeom prst="rect">
            <a:avLst/>
          </a:prstGeom>
        </p:spPr>
      </p:pic>
      <p:pic>
        <p:nvPicPr>
          <p:cNvPr id="9" name="그림 8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B3563DAF-0451-A330-04CF-DFF234DDF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74" y="4495598"/>
            <a:ext cx="2991267" cy="1495634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E6AE1750-D00E-4144-0CB6-CE6F260FAD68}"/>
              </a:ext>
            </a:extLst>
          </p:cNvPr>
          <p:cNvSpPr txBox="1"/>
          <p:nvPr/>
        </p:nvSpPr>
        <p:spPr>
          <a:xfrm>
            <a:off x="14698670" y="439755"/>
            <a:ext cx="2949550" cy="1673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000"/>
              </a:lnSpc>
              <a:spcBef>
                <a:spcPct val="0"/>
              </a:spcBef>
            </a:pPr>
            <a:r>
              <a:rPr lang="en-US" sz="5000" u="none" strike="noStrike" dirty="0">
                <a:solidFill>
                  <a:srgbClr val="393831"/>
                </a:solidFill>
                <a:latin typeface="Abril Fatface"/>
              </a:rPr>
              <a:t>Step 01</a:t>
            </a:r>
            <a:br>
              <a:rPr lang="en-US" sz="5000" u="none" strike="noStrike" dirty="0">
                <a:solidFill>
                  <a:srgbClr val="393831"/>
                </a:solidFill>
                <a:latin typeface="Abril Fatface"/>
              </a:rPr>
            </a:br>
            <a:r>
              <a:rPr lang="ko-KR" altLang="en-US" sz="3200" u="none" strike="noStrike" dirty="0">
                <a:solidFill>
                  <a:srgbClr val="393831"/>
                </a:solidFill>
                <a:latin typeface="Abril Fatface"/>
              </a:rPr>
              <a:t>프로젝트 소개</a:t>
            </a:r>
            <a:endParaRPr lang="en-US" sz="3200" u="none" strike="noStrike" dirty="0">
              <a:solidFill>
                <a:srgbClr val="393831"/>
              </a:solidFill>
              <a:latin typeface="Abril Fatface"/>
            </a:endParaRPr>
          </a:p>
        </p:txBody>
      </p:sp>
    </p:spTree>
    <p:extLst>
      <p:ext uri="{BB962C8B-B14F-4D97-AF65-F5344CB8AC3E}">
        <p14:creationId xmlns:p14="http://schemas.microsoft.com/office/powerpoint/2010/main" val="360359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66E364-4C15-D3D9-4D83-4C394BD93D89}"/>
              </a:ext>
            </a:extLst>
          </p:cNvPr>
          <p:cNvSpPr txBox="1"/>
          <p:nvPr/>
        </p:nvSpPr>
        <p:spPr>
          <a:xfrm>
            <a:off x="381000" y="495300"/>
            <a:ext cx="1107996" cy="461665"/>
          </a:xfrm>
          <a:prstGeom prst="rect">
            <a:avLst/>
          </a:prstGeom>
          <a:solidFill>
            <a:srgbClr val="EAEAEA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프로필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078D4-3534-B5BC-F758-3B4E03CEE1D0}"/>
              </a:ext>
            </a:extLst>
          </p:cNvPr>
          <p:cNvSpPr txBox="1"/>
          <p:nvPr/>
        </p:nvSpPr>
        <p:spPr>
          <a:xfrm>
            <a:off x="6019800" y="7277100"/>
            <a:ext cx="8210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비밀번호를 포함한 개인 정보가 표시됨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커서를 이동시키면서 원하는 항목 수정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이메일은 변경 불가능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바뀐 정보 없이 수정버튼을 누르면 메시지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새로운 정보를 입력 후 수정 버튼을 누르면 정보가 업데이트 되고 로그아웃 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삭제 버튼을 누르면 해당 계정이 삭제되고 </a:t>
            </a:r>
            <a:r>
              <a:rPr lang="en-US" altLang="ko-KR" dirty="0"/>
              <a:t>2</a:t>
            </a:r>
            <a:r>
              <a:rPr lang="ko-KR" altLang="en-US" dirty="0"/>
              <a:t>초 후에 로그아웃됨</a:t>
            </a:r>
            <a:endParaRPr lang="en-US" altLang="ko-KR" dirty="0"/>
          </a:p>
        </p:txBody>
      </p:sp>
      <p:pic>
        <p:nvPicPr>
          <p:cNvPr id="3" name="그림 2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EA3E3A2A-B3B6-607A-DA06-91C52803E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6" y="2227007"/>
            <a:ext cx="6239746" cy="4239217"/>
          </a:xfrm>
          <a:prstGeom prst="rect">
            <a:avLst/>
          </a:prstGeom>
        </p:spPr>
      </p:pic>
      <p:pic>
        <p:nvPicPr>
          <p:cNvPr id="10" name="그림 9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C26B8C48-AA90-9F97-98EA-3CBCA1537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508" y="2086570"/>
            <a:ext cx="4344006" cy="1581371"/>
          </a:xfrm>
          <a:prstGeom prst="rect">
            <a:avLst/>
          </a:prstGeom>
        </p:spPr>
      </p:pic>
      <p:pic>
        <p:nvPicPr>
          <p:cNvPr id="12" name="그림 11" descr="텍스트, 폰트, 스크린샷, 블랙이(가) 표시된 사진&#10;&#10;자동 생성된 설명">
            <a:extLst>
              <a:ext uri="{FF2B5EF4-FFF2-40B4-BE49-F238E27FC236}">
                <a16:creationId xmlns:a16="http://schemas.microsoft.com/office/drawing/2014/main" id="{A04805B7-CD46-4AA8-4E05-5BE62B1CC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4229100"/>
            <a:ext cx="4820323" cy="1552792"/>
          </a:xfrm>
          <a:prstGeom prst="rect">
            <a:avLst/>
          </a:prstGeom>
        </p:spPr>
      </p:pic>
      <p:pic>
        <p:nvPicPr>
          <p:cNvPr id="14" name="그림 13" descr="텍스트, 블랙, 스크린샷, 폰트이(가) 표시된 사진&#10;&#10;자동 생성된 설명">
            <a:extLst>
              <a:ext uri="{FF2B5EF4-FFF2-40B4-BE49-F238E27FC236}">
                <a16:creationId xmlns:a16="http://schemas.microsoft.com/office/drawing/2014/main" id="{92192645-2987-E5A7-9283-A0D00C0BD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891" y="2923993"/>
            <a:ext cx="5925377" cy="1305107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5F7C1C79-4974-F978-13F3-CB4B6911346B}"/>
              </a:ext>
            </a:extLst>
          </p:cNvPr>
          <p:cNvSpPr txBox="1"/>
          <p:nvPr/>
        </p:nvSpPr>
        <p:spPr>
          <a:xfrm>
            <a:off x="14698670" y="439755"/>
            <a:ext cx="2949550" cy="1673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000"/>
              </a:lnSpc>
              <a:spcBef>
                <a:spcPct val="0"/>
              </a:spcBef>
            </a:pPr>
            <a:r>
              <a:rPr lang="en-US" sz="5000" u="none" strike="noStrike" dirty="0">
                <a:solidFill>
                  <a:srgbClr val="393831"/>
                </a:solidFill>
                <a:latin typeface="Abril Fatface"/>
              </a:rPr>
              <a:t>Step 01</a:t>
            </a:r>
            <a:br>
              <a:rPr lang="en-US" sz="5000" u="none" strike="noStrike" dirty="0">
                <a:solidFill>
                  <a:srgbClr val="393831"/>
                </a:solidFill>
                <a:latin typeface="Abril Fatface"/>
              </a:rPr>
            </a:br>
            <a:r>
              <a:rPr lang="ko-KR" altLang="en-US" sz="3200" u="none" strike="noStrike" dirty="0">
                <a:solidFill>
                  <a:srgbClr val="393831"/>
                </a:solidFill>
                <a:latin typeface="Abril Fatface"/>
              </a:rPr>
              <a:t>프로젝트 소개</a:t>
            </a:r>
            <a:endParaRPr lang="en-US" sz="3200" u="none" strike="noStrike" dirty="0">
              <a:solidFill>
                <a:srgbClr val="393831"/>
              </a:solidFill>
              <a:latin typeface="Abril Fatface"/>
            </a:endParaRPr>
          </a:p>
        </p:txBody>
      </p:sp>
    </p:spTree>
    <p:extLst>
      <p:ext uri="{BB962C8B-B14F-4D97-AF65-F5344CB8AC3E}">
        <p14:creationId xmlns:p14="http://schemas.microsoft.com/office/powerpoint/2010/main" val="230883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677</Words>
  <Application>Microsoft Office PowerPoint</Application>
  <PresentationFormat>사용자 지정</PresentationFormat>
  <Paragraphs>126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Canva Sans</vt:lpstr>
      <vt:lpstr>Calibri</vt:lpstr>
      <vt:lpstr>Arial</vt:lpstr>
      <vt:lpstr>Canva Sans Bold</vt:lpstr>
      <vt:lpstr>Abril Fatface</vt:lpstr>
      <vt:lpstr>HY헤드라인M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페일 블루 매거진 스타일의 인테리어 디자이너 포트폴리오 프레젠테이션</dc:title>
  <dc:creator>injun baek</dc:creator>
  <cp:lastModifiedBy>injun baek</cp:lastModifiedBy>
  <cp:revision>2</cp:revision>
  <dcterms:created xsi:type="dcterms:W3CDTF">2006-08-16T00:00:00Z</dcterms:created>
  <dcterms:modified xsi:type="dcterms:W3CDTF">2024-06-04T20:32:02Z</dcterms:modified>
  <dc:identifier>DAGHLy-SVpA</dc:identifier>
</cp:coreProperties>
</file>