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6" r:id="rId2"/>
    <p:sldId id="362" r:id="rId3"/>
    <p:sldId id="327" r:id="rId4"/>
    <p:sldId id="348" r:id="rId5"/>
    <p:sldId id="350" r:id="rId6"/>
    <p:sldId id="351" r:id="rId7"/>
    <p:sldId id="349" r:id="rId8"/>
    <p:sldId id="359" r:id="rId9"/>
    <p:sldId id="284" r:id="rId10"/>
    <p:sldId id="358" r:id="rId11"/>
    <p:sldId id="353" r:id="rId12"/>
    <p:sldId id="338" r:id="rId13"/>
    <p:sldId id="360" r:id="rId14"/>
    <p:sldId id="361" r:id="rId15"/>
    <p:sldId id="342" r:id="rId16"/>
    <p:sldId id="357" r:id="rId17"/>
    <p:sldId id="29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6DB48E9-051B-486D-9C57-133E6C28F92F}">
          <p14:sldIdLst>
            <p14:sldId id="306"/>
            <p14:sldId id="362"/>
            <p14:sldId id="327"/>
            <p14:sldId id="348"/>
            <p14:sldId id="350"/>
            <p14:sldId id="351"/>
            <p14:sldId id="349"/>
            <p14:sldId id="359"/>
            <p14:sldId id="284"/>
            <p14:sldId id="358"/>
            <p14:sldId id="353"/>
            <p14:sldId id="338"/>
            <p14:sldId id="360"/>
            <p14:sldId id="361"/>
            <p14:sldId id="342"/>
            <p14:sldId id="357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D9B"/>
    <a:srgbClr val="F6AE0A"/>
    <a:srgbClr val="BFBFB7"/>
    <a:srgbClr val="D9D9D9"/>
    <a:srgbClr val="B0B0B0"/>
    <a:srgbClr val="B3AAA0"/>
    <a:srgbClr val="D2D2D2"/>
    <a:srgbClr val="000000"/>
    <a:srgbClr val="CBC5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5" autoAdjust="0"/>
    <p:restoredTop sz="82873" autoAdjust="0"/>
  </p:normalViewPr>
  <p:slideViewPr>
    <p:cSldViewPr>
      <p:cViewPr varScale="1">
        <p:scale>
          <a:sx n="71" d="100"/>
          <a:sy n="71" d="100"/>
        </p:scale>
        <p:origin x="66" y="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9C36-2FCF-4D66-A63E-CB6BC0084DF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51EC5-9DA3-424D-9749-118131BDC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2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1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2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7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1EC5-9DA3-424D-9749-118131BDC3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2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5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4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1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1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AB46-BD42-4BC4-B764-DB1D21719BF0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3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534EDFAA-39D1-4B6F-9ECA-9C5075D8F1C3}"/>
              </a:ext>
            </a:extLst>
          </p:cNvPr>
          <p:cNvGrpSpPr/>
          <p:nvPr/>
        </p:nvGrpSpPr>
        <p:grpSpPr>
          <a:xfrm>
            <a:off x="1177960" y="2132856"/>
            <a:ext cx="6058335" cy="288032"/>
            <a:chOff x="1177961" y="2751121"/>
            <a:chExt cx="3564540" cy="288032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177961" y="2751121"/>
              <a:ext cx="720080" cy="288032"/>
            </a:xfrm>
            <a:prstGeom prst="roundRect">
              <a:avLst/>
            </a:prstGeom>
            <a:solidFill>
              <a:srgbClr val="F6AE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934189" y="2751121"/>
              <a:ext cx="2808312" cy="288032"/>
            </a:xfrm>
            <a:prstGeom prst="roundRect">
              <a:avLst/>
            </a:prstGeom>
            <a:solidFill>
              <a:srgbClr val="776C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1177960" y="3501008"/>
            <a:ext cx="6562392" cy="45719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7108E-4A97-014B-8AFC-406B2B365A0B}"/>
              </a:ext>
            </a:extLst>
          </p:cNvPr>
          <p:cNvSpPr txBox="1"/>
          <p:nvPr/>
        </p:nvSpPr>
        <p:spPr>
          <a:xfrm>
            <a:off x="1043608" y="2879225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Machine Learning - </a:t>
            </a:r>
            <a:r>
              <a:rPr lang="ko-KR" altLang="en-US" sz="2800" b="1" dirty="0"/>
              <a:t>배구 경기 결과 예측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19D47-6064-BF44-9CAF-FA05AB7CB047}"/>
              </a:ext>
            </a:extLst>
          </p:cNvPr>
          <p:cNvSpPr txBox="1"/>
          <p:nvPr/>
        </p:nvSpPr>
        <p:spPr>
          <a:xfrm>
            <a:off x="4860032" y="4849996"/>
            <a:ext cx="369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FA1FE5B-2431-4300-9C69-DB00CF66E9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7108E-4A97-014B-8AFC-406B2B365A0B}"/>
              </a:ext>
            </a:extLst>
          </p:cNvPr>
          <p:cNvSpPr txBox="1"/>
          <p:nvPr/>
        </p:nvSpPr>
        <p:spPr>
          <a:xfrm>
            <a:off x="7236295" y="3841884"/>
            <a:ext cx="93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박세희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박준석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백정은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심범수</a:t>
            </a:r>
            <a:endParaRPr lang="ko-KR" altLang="en-US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C7108E-4A97-014B-8AFC-406B2B365A0B}"/>
              </a:ext>
            </a:extLst>
          </p:cNvPr>
          <p:cNvSpPr txBox="1"/>
          <p:nvPr/>
        </p:nvSpPr>
        <p:spPr>
          <a:xfrm>
            <a:off x="1043608" y="2479202"/>
            <a:ext cx="6541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KB IT’s Your Life 1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58" y="286921"/>
            <a:ext cx="1152128" cy="19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54132" y="772032"/>
            <a:ext cx="63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단일 알고리즘 모델 비교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79320"/>
              </p:ext>
            </p:extLst>
          </p:nvPr>
        </p:nvGraphicFramePr>
        <p:xfrm>
          <a:off x="568423" y="1523960"/>
          <a:ext cx="7740859" cy="4754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52650">
                  <a:extLst>
                    <a:ext uri="{9D8B030D-6E8A-4147-A177-3AD203B41FA5}">
                      <a16:colId xmlns:a16="http://schemas.microsoft.com/office/drawing/2014/main" val="4065986559"/>
                    </a:ext>
                  </a:extLst>
                </a:gridCol>
                <a:gridCol w="1917779">
                  <a:extLst>
                    <a:ext uri="{9D8B030D-6E8A-4147-A177-3AD203B41FA5}">
                      <a16:colId xmlns:a16="http://schemas.microsoft.com/office/drawing/2014/main" val="3612000244"/>
                    </a:ext>
                  </a:extLst>
                </a:gridCol>
                <a:gridCol w="1359882">
                  <a:extLst>
                    <a:ext uri="{9D8B030D-6E8A-4147-A177-3AD203B41FA5}">
                      <a16:colId xmlns:a16="http://schemas.microsoft.com/office/drawing/2014/main" val="2028051067"/>
                    </a:ext>
                  </a:extLst>
                </a:gridCol>
                <a:gridCol w="2510548">
                  <a:extLst>
                    <a:ext uri="{9D8B030D-6E8A-4147-A177-3AD203B41FA5}">
                      <a16:colId xmlns:a16="http://schemas.microsoft.com/office/drawing/2014/main" val="1007600996"/>
                    </a:ext>
                  </a:extLst>
                </a:gridCol>
              </a:tblGrid>
              <a:tr h="320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Train score 95%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이하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train</a:t>
                      </a:r>
                      <a:endParaRPr lang="ko-KR" altLang="en-US" sz="1600" b="1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test</a:t>
                      </a:r>
                      <a:endParaRPr lang="ko-KR" altLang="en-US" sz="1600" b="1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Hyper</a:t>
                      </a:r>
                      <a:r>
                        <a:rPr lang="en-US" altLang="ko-KR" sz="1600" b="1" baseline="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parameter</a:t>
                      </a:r>
                      <a:endParaRPr lang="ko-KR" altLang="en-US" sz="1600" b="1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925196"/>
                  </a:ext>
                </a:extLst>
              </a:tr>
              <a:tr h="507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Logistic Regression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kern="1200" dirty="0"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0.653846</a:t>
                      </a:r>
                      <a:endParaRPr lang="ko-KR" altLang="en-US" sz="13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kern="1200" dirty="0"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0.540229</a:t>
                      </a:r>
                      <a:endParaRPr lang="ko-KR" altLang="en-US" sz="13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X</a:t>
                      </a:r>
                      <a:endParaRPr lang="ko-KR" altLang="en-US" sz="10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544295"/>
                  </a:ext>
                </a:extLst>
              </a:tr>
              <a:tr h="48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Decision</a:t>
                      </a:r>
                      <a:r>
                        <a:rPr lang="en-US" altLang="ko-KR" sz="1600" b="1" baseline="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Tree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kern="1200" dirty="0"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0.819230</a:t>
                      </a:r>
                      <a:endParaRPr lang="ko-KR" altLang="en-US" sz="13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kern="1200" dirty="0"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0.643678</a:t>
                      </a:r>
                      <a:endParaRPr lang="ko-KR" altLang="en-US" sz="13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max_depth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 = 8,</a:t>
                      </a:r>
                    </a:p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min_samples_split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=20,</a:t>
                      </a:r>
                    </a:p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max_features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=0.7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48166"/>
                  </a:ext>
                </a:extLst>
              </a:tr>
              <a:tr h="614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RandomForest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kern="1200" dirty="0"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0.776923</a:t>
                      </a:r>
                      <a:endParaRPr lang="ko-KR" altLang="en-US" sz="13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0.666666</a:t>
                      </a:r>
                      <a:endParaRPr lang="ko-KR" altLang="en-US" sz="1300" b="0" dirty="0">
                        <a:solidFill>
                          <a:srgbClr val="C00000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n_estimators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 = 70, </a:t>
                      </a:r>
                    </a:p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n_jobs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 = -1, </a:t>
                      </a:r>
                    </a:p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max_depth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 = 2, </a:t>
                      </a:r>
                    </a:p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max_features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 = 0.1</a:t>
                      </a:r>
                      <a:endParaRPr lang="ko-KR" altLang="en-US" sz="10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73604"/>
                  </a:ext>
                </a:extLst>
              </a:tr>
              <a:tr h="614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GradientBoost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+mn-lt"/>
                          <a:ea typeface="나눔스퀘어_ac" panose="020B0600000101010101" pitchFamily="50" charset="-127"/>
                        </a:rPr>
                        <a:t>0.930769 </a:t>
                      </a:r>
                      <a:endParaRPr lang="ko-KR" altLang="en-US" sz="13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rgbClr val="FF0000"/>
                          </a:solidFill>
                          <a:latin typeface="+mn-lt"/>
                          <a:ea typeface="나눔스퀘어_ac" panose="020B0600000101010101" pitchFamily="50" charset="-127"/>
                        </a:rPr>
                        <a:t>0.643678</a:t>
                      </a:r>
                      <a:endParaRPr lang="ko-KR" altLang="en-US" sz="1300" b="0" dirty="0">
                        <a:solidFill>
                          <a:srgbClr val="FF0000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learning_rate</a:t>
                      </a:r>
                      <a:r>
                        <a:rPr lang="en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=0.05, </a:t>
                      </a:r>
                    </a:p>
                    <a:p>
                      <a:pPr algn="ctr" latinLnBrk="1"/>
                      <a:r>
                        <a:rPr lang="en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n_estimators</a:t>
                      </a:r>
                      <a:r>
                        <a:rPr lang="en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=50,</a:t>
                      </a:r>
                    </a:p>
                    <a:p>
                      <a:pPr algn="ctr" latinLnBrk="1"/>
                      <a:r>
                        <a:rPr lang="en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subsample=0.8,</a:t>
                      </a:r>
                    </a:p>
                    <a:p>
                      <a:pPr algn="ctr" latinLnBrk="1"/>
                      <a:r>
                        <a:rPr lang="en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max_features</a:t>
                      </a:r>
                      <a:r>
                        <a:rPr lang="en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='auto'</a:t>
                      </a:r>
                      <a:endParaRPr lang="ko-KR" altLang="en-US" sz="10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720156"/>
                  </a:ext>
                </a:extLst>
              </a:tr>
              <a:tr h="69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XGBoost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0.838461</a:t>
                      </a:r>
                      <a:endParaRPr lang="ko-KR" altLang="en-US" sz="1300" b="0" dirty="0">
                        <a:solidFill>
                          <a:srgbClr val="FF0000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0.701149</a:t>
                      </a:r>
                      <a:endParaRPr lang="ko-KR" altLang="en-US" sz="1300" b="0" dirty="0">
                        <a:solidFill>
                          <a:srgbClr val="C00000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n_estimators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 = 10, </a:t>
                      </a:r>
                    </a:p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n_jobs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 = -1, </a:t>
                      </a:r>
                    </a:p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max_depth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 = 2, </a:t>
                      </a:r>
                    </a:p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learning_rate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 = 0.4</a:t>
                      </a:r>
                      <a:endParaRPr lang="ko-KR" altLang="en-US" sz="10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906730"/>
                  </a:ext>
                </a:extLst>
              </a:tr>
              <a:tr h="747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LightGBM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kern="1200" dirty="0"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0.919230</a:t>
                      </a:r>
                      <a:endParaRPr lang="ko-KR" altLang="en-US" sz="13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0.666666</a:t>
                      </a:r>
                      <a:endParaRPr lang="ko-KR" altLang="en-US" sz="1300" b="0" dirty="0">
                        <a:solidFill>
                          <a:srgbClr val="C00000"/>
                        </a:solidFill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learning_rate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=0.01,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n_estimators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=2500, 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subsample=0.7,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max_depth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=2,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000" b="0" dirty="0" err="1">
                          <a:latin typeface="+mn-lt"/>
                          <a:ea typeface="나눔스퀘어_ac" panose="020B0600000101010101" pitchFamily="50" charset="-127"/>
                        </a:rPr>
                        <a:t>n_jobs</a:t>
                      </a:r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 = -1</a:t>
                      </a:r>
                      <a:endParaRPr lang="ko-KR" altLang="en-US" sz="10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341331"/>
                  </a:ext>
                </a:extLst>
              </a:tr>
              <a:tr h="299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RidgeClassifier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kern="1200" dirty="0"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0.661538</a:t>
                      </a:r>
                      <a:endParaRPr lang="ko-KR" altLang="en-US" sz="13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kern="1200" dirty="0"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0.551724</a:t>
                      </a:r>
                      <a:endParaRPr lang="ko-KR" altLang="en-US" sz="1300" b="0" dirty="0"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lt"/>
                          <a:ea typeface="나눔스퀘어_ac" panose="020B0600000101010101" pitchFamily="50" charset="-127"/>
                        </a:rPr>
                        <a:t>alpha = 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91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9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54132" y="772032"/>
            <a:ext cx="637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단일 알고리즘 모델 비교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32678"/>
              </p:ext>
            </p:extLst>
          </p:nvPr>
        </p:nvGraphicFramePr>
        <p:xfrm>
          <a:off x="568423" y="1523960"/>
          <a:ext cx="7740859" cy="471335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52650">
                  <a:extLst>
                    <a:ext uri="{9D8B030D-6E8A-4147-A177-3AD203B41FA5}">
                      <a16:colId xmlns:a16="http://schemas.microsoft.com/office/drawing/2014/main" val="4065986559"/>
                    </a:ext>
                  </a:extLst>
                </a:gridCol>
                <a:gridCol w="1917779">
                  <a:extLst>
                    <a:ext uri="{9D8B030D-6E8A-4147-A177-3AD203B41FA5}">
                      <a16:colId xmlns:a16="http://schemas.microsoft.com/office/drawing/2014/main" val="3612000244"/>
                    </a:ext>
                  </a:extLst>
                </a:gridCol>
                <a:gridCol w="1359882">
                  <a:extLst>
                    <a:ext uri="{9D8B030D-6E8A-4147-A177-3AD203B41FA5}">
                      <a16:colId xmlns:a16="http://schemas.microsoft.com/office/drawing/2014/main" val="2028051067"/>
                    </a:ext>
                  </a:extLst>
                </a:gridCol>
                <a:gridCol w="2510548">
                  <a:extLst>
                    <a:ext uri="{9D8B030D-6E8A-4147-A177-3AD203B41FA5}">
                      <a16:colId xmlns:a16="http://schemas.microsoft.com/office/drawing/2014/main" val="1007600996"/>
                    </a:ext>
                  </a:extLst>
                </a:gridCol>
              </a:tblGrid>
              <a:tr h="3463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Train_test_diff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train</a:t>
                      </a:r>
                      <a:endParaRPr lang="ko-KR" altLang="en-US" sz="1600" b="1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test</a:t>
                      </a:r>
                      <a:endParaRPr lang="ko-KR" altLang="en-US" sz="1600" b="1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Hyper</a:t>
                      </a:r>
                      <a:r>
                        <a:rPr lang="en-US" altLang="ko-KR" sz="1600" b="1" baseline="0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parameter</a:t>
                      </a:r>
                      <a:endParaRPr lang="ko-KR" altLang="en-US" sz="1600" b="1" dirty="0"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925196"/>
                  </a:ext>
                </a:extLst>
              </a:tr>
              <a:tr h="598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Logistic Regression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0.653846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0.540229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544295"/>
                  </a:ext>
                </a:extLst>
              </a:tr>
              <a:tr h="566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Decision</a:t>
                      </a:r>
                      <a:r>
                        <a:rPr lang="en-US" altLang="ko-KR" sz="1600" b="1" baseline="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Tree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0.734615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0.597701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max_depth</a:t>
                      </a:r>
                      <a:r>
                        <a:rPr lang="en-US" altLang="ko-KR" sz="1000" dirty="0"/>
                        <a:t> =4,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min_samples_split</a:t>
                      </a:r>
                      <a:r>
                        <a:rPr lang="en-US" altLang="ko-KR" sz="1000" dirty="0"/>
                        <a:t>=30,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max_features</a:t>
                      </a:r>
                      <a:r>
                        <a:rPr lang="en-US" altLang="ko-KR" sz="1000" dirty="0"/>
                        <a:t>=0.7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48166"/>
                  </a:ext>
                </a:extLst>
              </a:tr>
              <a:tr h="72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RandomForest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0.646153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0.597701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n_estimators</a:t>
                      </a:r>
                      <a:r>
                        <a:rPr lang="en-US" altLang="ko-KR" sz="1000" dirty="0"/>
                        <a:t> = 10, 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n_jobs</a:t>
                      </a:r>
                      <a:r>
                        <a:rPr lang="en-US" altLang="ko-KR" sz="1000" dirty="0"/>
                        <a:t> = -1, 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max_depth</a:t>
                      </a:r>
                      <a:r>
                        <a:rPr lang="en-US" altLang="ko-KR" sz="1000" dirty="0"/>
                        <a:t> = 1, 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max_features</a:t>
                      </a:r>
                      <a:r>
                        <a:rPr lang="en-US" altLang="ko-KR" sz="1000" dirty="0"/>
                        <a:t> = 0.3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73604"/>
                  </a:ext>
                </a:extLst>
              </a:tr>
              <a:tr h="63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GradientBoost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0.788461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0.609195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learning_rate</a:t>
                      </a:r>
                      <a:r>
                        <a:rPr lang="en-US" altLang="ko-KR" sz="1000" dirty="0"/>
                        <a:t>=0.0001, 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n_estimators</a:t>
                      </a:r>
                      <a:r>
                        <a:rPr lang="en-US" altLang="ko-KR" sz="1000" dirty="0"/>
                        <a:t>=1000,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subsample=0.8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720156"/>
                  </a:ext>
                </a:extLst>
              </a:tr>
              <a:tr h="72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XGBoost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0.838461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0.701149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n_estimators</a:t>
                      </a:r>
                      <a:r>
                        <a:rPr lang="en-US" altLang="ko-KR" sz="1000" dirty="0"/>
                        <a:t> = 10,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</a:t>
                      </a:r>
                      <a:r>
                        <a:rPr lang="en-US" altLang="ko-KR" sz="1000" dirty="0" err="1"/>
                        <a:t>n_jobs</a:t>
                      </a:r>
                      <a:r>
                        <a:rPr lang="en-US" altLang="ko-KR" sz="1000" dirty="0"/>
                        <a:t> = -1, 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max_depth</a:t>
                      </a:r>
                      <a:r>
                        <a:rPr lang="en-US" altLang="ko-KR" sz="1000" dirty="0"/>
                        <a:t> = 2, 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learning_rate</a:t>
                      </a:r>
                      <a:r>
                        <a:rPr lang="en-US" altLang="ko-KR" sz="1000" dirty="0"/>
                        <a:t> = 0.4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906730"/>
                  </a:ext>
                </a:extLst>
              </a:tr>
              <a:tr h="772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LightGBM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0.846153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0.643678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learning_rate</a:t>
                      </a:r>
                      <a:r>
                        <a:rPr lang="en-US" altLang="ko-KR" sz="1000" dirty="0"/>
                        <a:t>=0.01, </a:t>
                      </a:r>
                      <a:r>
                        <a:rPr lang="en-US" altLang="ko-KR" sz="1000" dirty="0" err="1"/>
                        <a:t>n_estimators</a:t>
                      </a:r>
                      <a:r>
                        <a:rPr lang="en-US" altLang="ko-KR" sz="1000" dirty="0"/>
                        <a:t>=680, subsample=0.8, 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max_depth</a:t>
                      </a:r>
                      <a:r>
                        <a:rPr lang="en-US" altLang="ko-KR" sz="1000" dirty="0"/>
                        <a:t>=2, </a:t>
                      </a:r>
                      <a:r>
                        <a:rPr lang="en-US" altLang="ko-KR" sz="1000" dirty="0" err="1"/>
                        <a:t>n_jobs</a:t>
                      </a:r>
                      <a:r>
                        <a:rPr lang="en-US" altLang="ko-KR" sz="1000" dirty="0"/>
                        <a:t> = -1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341331"/>
                  </a:ext>
                </a:extLst>
              </a:tr>
              <a:tr h="346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RidgeClassifier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0.661538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0.551724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alpha = 1.5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91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33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54132" y="772032"/>
            <a:ext cx="63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voting</a:t>
            </a:r>
          </a:p>
        </p:txBody>
      </p:sp>
      <p:sp>
        <p:nvSpPr>
          <p:cNvPr id="29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15338"/>
              </p:ext>
            </p:extLst>
          </p:nvPr>
        </p:nvGraphicFramePr>
        <p:xfrm>
          <a:off x="611560" y="2090721"/>
          <a:ext cx="4437174" cy="1127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9058">
                  <a:extLst>
                    <a:ext uri="{9D8B030D-6E8A-4147-A177-3AD203B41FA5}">
                      <a16:colId xmlns:a16="http://schemas.microsoft.com/office/drawing/2014/main" val="1538469440"/>
                    </a:ext>
                  </a:extLst>
                </a:gridCol>
                <a:gridCol w="1479058">
                  <a:extLst>
                    <a:ext uri="{9D8B030D-6E8A-4147-A177-3AD203B41FA5}">
                      <a16:colId xmlns:a16="http://schemas.microsoft.com/office/drawing/2014/main" val="3688176561"/>
                    </a:ext>
                  </a:extLst>
                </a:gridCol>
                <a:gridCol w="1479058">
                  <a:extLst>
                    <a:ext uri="{9D8B030D-6E8A-4147-A177-3AD203B41FA5}">
                      <a16:colId xmlns:a16="http://schemas.microsoft.com/office/drawing/2014/main" val="848426573"/>
                    </a:ext>
                  </a:extLst>
                </a:gridCol>
              </a:tblGrid>
              <a:tr h="195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Random</a:t>
                      </a:r>
                      <a:r>
                        <a:rPr lang="en-US" altLang="ko-KR" sz="1500" baseline="0" dirty="0"/>
                        <a:t> Forest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XGB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Classifier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LGB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Classifier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18778"/>
                  </a:ext>
                </a:extLst>
              </a:tr>
              <a:tr h="201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0.7769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0.8384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0.9307</a:t>
                      </a:r>
                      <a:endParaRPr lang="ko-KR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08170"/>
                  </a:ext>
                </a:extLst>
              </a:tr>
              <a:tr h="201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0.6667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0.7011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>
                          <a:effectLst/>
                        </a:rPr>
                        <a:t>0.6551</a:t>
                      </a:r>
                      <a:endParaRPr lang="ko-KR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14699"/>
                  </a:ext>
                </a:extLst>
              </a:tr>
            </a:tbl>
          </a:graphicData>
        </a:graphic>
      </p:graphicFrame>
      <p:sp>
        <p:nvSpPr>
          <p:cNvPr id="31" name="아래쪽 화살표 30"/>
          <p:cNvSpPr/>
          <p:nvPr/>
        </p:nvSpPr>
        <p:spPr>
          <a:xfrm>
            <a:off x="2649592" y="3578388"/>
            <a:ext cx="361109" cy="852189"/>
          </a:xfrm>
          <a:prstGeom prst="downArrow">
            <a:avLst/>
          </a:prstGeom>
          <a:solidFill>
            <a:srgbClr val="FBDD9B"/>
          </a:solidFill>
          <a:ln>
            <a:solidFill>
              <a:srgbClr val="FBD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91588"/>
              </p:ext>
            </p:extLst>
          </p:nvPr>
        </p:nvGraphicFramePr>
        <p:xfrm>
          <a:off x="1705650" y="4725144"/>
          <a:ext cx="2248994" cy="98234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48994">
                  <a:extLst>
                    <a:ext uri="{9D8B030D-6E8A-4147-A177-3AD203B41FA5}">
                      <a16:colId xmlns:a16="http://schemas.microsoft.com/office/drawing/2014/main" val="1538469440"/>
                    </a:ext>
                  </a:extLst>
                </a:gridCol>
              </a:tblGrid>
              <a:tr h="296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Voting Classifier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18778"/>
                  </a:ext>
                </a:extLst>
              </a:tr>
              <a:tr h="331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0.8884</a:t>
                      </a:r>
                      <a:endParaRPr lang="ko-KR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08170"/>
                  </a:ext>
                </a:extLst>
              </a:tr>
              <a:tr h="331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0.6781</a:t>
                      </a:r>
                      <a:endParaRPr lang="ko-KR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14699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010701" y="3755816"/>
            <a:ext cx="1705901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Soft </a:t>
            </a:r>
            <a:r>
              <a:rPr lang="en-US" altLang="ko-KR" sz="15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voiting</a:t>
            </a:r>
            <a:endParaRPr lang="ko-KR" altLang="en-US" sz="1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73179" y="2392762"/>
            <a:ext cx="2799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Voting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알고리즘의 결과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54196" y="4551734"/>
            <a:ext cx="33792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그러나</a:t>
            </a:r>
            <a:r>
              <a:rPr lang="en-US" altLang="ko-KR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기준 </a:t>
            </a:r>
            <a:r>
              <a:rPr lang="ko-KR" altLang="en-US" sz="15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모두</a:t>
            </a:r>
            <a:endParaRPr lang="en-US" altLang="ko-KR" sz="15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XGB </a:t>
            </a:r>
            <a:r>
              <a:rPr lang="en-US" altLang="ko-KR" sz="15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Classifer</a:t>
            </a:r>
            <a:r>
              <a:rPr lang="en-US" altLang="ko-KR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5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단일모델이</a:t>
            </a:r>
            <a:r>
              <a:rPr lang="ko-KR" altLang="en-US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우수하다</a:t>
            </a:r>
            <a:r>
              <a:rPr lang="en-US" altLang="ko-KR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r>
              <a:rPr lang="ko-KR" altLang="en-US" sz="15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1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5698233" y="2584596"/>
            <a:ext cx="2120400" cy="138255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38540" y="5084173"/>
            <a:ext cx="30034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=&gt; Voting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알고리즘을 적용하지 않는다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682009" y="2894423"/>
            <a:ext cx="29224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score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위를 달성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train_test_diff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위를 달성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18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54132" y="772032"/>
            <a:ext cx="63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Auto ML 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해석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8E3FED-2CE5-7E46-A151-EEA08E671561}"/>
              </a:ext>
            </a:extLst>
          </p:cNvPr>
          <p:cNvSpPr/>
          <p:nvPr/>
        </p:nvSpPr>
        <p:spPr>
          <a:xfrm>
            <a:off x="687531" y="2041976"/>
            <a:ext cx="290337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성능 </a:t>
            </a:r>
            <a:r>
              <a:rPr kumimoji="1"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top3 </a:t>
            </a:r>
            <a:r>
              <a:rPr kumimoji="1"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</a:t>
            </a:r>
            <a:r>
              <a:rPr kumimoji="1"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Tuning</a:t>
            </a:r>
          </a:p>
          <a:p>
            <a:endParaRPr kumimoji="1" lang="ko-Kore-KR" altLang="en-US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GradientBoostingClassifier</a:t>
            </a:r>
            <a:endParaRPr lang="en" altLang="ko-Kore-KR" sz="1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AdaBoostClassifier</a:t>
            </a:r>
            <a:endParaRPr lang="en" altLang="ko-Kore-KR" sz="1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LGBMClassifie</a:t>
            </a:r>
            <a:r>
              <a:rPr lang="en-US" altLang="ko-Kore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</a:t>
            </a:r>
            <a:endParaRPr lang="en" altLang="ko-Kore-KR" sz="1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7ABCAF-18F7-2741-80F5-603904C48E75}"/>
              </a:ext>
            </a:extLst>
          </p:cNvPr>
          <p:cNvSpPr/>
          <p:nvPr/>
        </p:nvSpPr>
        <p:spPr>
          <a:xfrm>
            <a:off x="668873" y="4409986"/>
            <a:ext cx="2903375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</a:t>
            </a:r>
            <a:r>
              <a:rPr kumimoji="1"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Blending</a:t>
            </a:r>
            <a:r>
              <a:rPr kumimoji="1"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kumimoji="1"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</a:t>
            </a:r>
            <a:r>
              <a:rPr kumimoji="1"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kumimoji="1"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Tuning</a:t>
            </a:r>
          </a:p>
          <a:p>
            <a:endParaRPr kumimoji="1" lang="ko-Kore-KR" altLang="en-US" sz="1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GradientBoostingClassifier</a:t>
            </a:r>
            <a:endParaRPr lang="en" altLang="ko-Kore-KR" sz="14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1EE6E857-8820-764B-A7F7-6B03C15EC66B}"/>
              </a:ext>
            </a:extLst>
          </p:cNvPr>
          <p:cNvGraphicFramePr>
            <a:graphicFrameLocks noGrp="1"/>
          </p:cNvGraphicFramePr>
          <p:nvPr/>
        </p:nvGraphicFramePr>
        <p:xfrm>
          <a:off x="4466667" y="4490754"/>
          <a:ext cx="2599205" cy="9601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9513">
                  <a:extLst>
                    <a:ext uri="{9D8B030D-6E8A-4147-A177-3AD203B41FA5}">
                      <a16:colId xmlns:a16="http://schemas.microsoft.com/office/drawing/2014/main" val="3105804747"/>
                    </a:ext>
                  </a:extLst>
                </a:gridCol>
                <a:gridCol w="1309692">
                  <a:extLst>
                    <a:ext uri="{9D8B030D-6E8A-4147-A177-3AD203B41FA5}">
                      <a16:colId xmlns:a16="http://schemas.microsoft.com/office/drawing/2014/main" val="3769882461"/>
                    </a:ext>
                  </a:extLst>
                </a:gridCol>
              </a:tblGrid>
              <a:tr h="288875">
                <a:tc>
                  <a:txBody>
                    <a:bodyPr/>
                    <a:lstStyle/>
                    <a:p>
                      <a:endParaRPr lang="ko-Kore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Accuracy</a:t>
                      </a:r>
                      <a:endParaRPr lang="ko-Kore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463991"/>
                  </a:ext>
                </a:extLst>
              </a:tr>
              <a:tr h="288875">
                <a:tc>
                  <a:txBody>
                    <a:bodyPr/>
                    <a:lstStyle/>
                    <a:p>
                      <a:r>
                        <a:rPr lang="en-US" altLang="ko-Kore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Mean</a:t>
                      </a:r>
                      <a:endParaRPr lang="ko-Kore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0.6363</a:t>
                      </a:r>
                      <a:endParaRPr lang="ko-Kore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76630"/>
                  </a:ext>
                </a:extLst>
              </a:tr>
              <a:tr h="288875">
                <a:tc>
                  <a:txBody>
                    <a:bodyPr/>
                    <a:lstStyle/>
                    <a:p>
                      <a:r>
                        <a:rPr lang="en-US" altLang="ko-Kore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Std</a:t>
                      </a:r>
                      <a:endParaRPr lang="ko-Kore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0.0883</a:t>
                      </a:r>
                      <a:endParaRPr lang="ko-Kore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8353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8341631-936F-D048-988F-7F03034CE45B}"/>
              </a:ext>
            </a:extLst>
          </p:cNvPr>
          <p:cNvGraphicFramePr>
            <a:graphicFrameLocks noGrp="1"/>
          </p:cNvGraphicFramePr>
          <p:nvPr/>
        </p:nvGraphicFramePr>
        <p:xfrm>
          <a:off x="4466667" y="2165390"/>
          <a:ext cx="3495471" cy="14386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79013">
                  <a:extLst>
                    <a:ext uri="{9D8B030D-6E8A-4147-A177-3AD203B41FA5}">
                      <a16:colId xmlns:a16="http://schemas.microsoft.com/office/drawing/2014/main" val="3105804747"/>
                    </a:ext>
                  </a:extLst>
                </a:gridCol>
                <a:gridCol w="1316458">
                  <a:extLst>
                    <a:ext uri="{9D8B030D-6E8A-4147-A177-3AD203B41FA5}">
                      <a16:colId xmlns:a16="http://schemas.microsoft.com/office/drawing/2014/main" val="3769882461"/>
                    </a:ext>
                  </a:extLst>
                </a:gridCol>
              </a:tblGrid>
              <a:tr h="359668">
                <a:tc>
                  <a:txBody>
                    <a:bodyPr/>
                    <a:lstStyle/>
                    <a:p>
                      <a:pPr algn="l"/>
                      <a:endParaRPr lang="ko-Kore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Accuracy</a:t>
                      </a:r>
                      <a:endParaRPr lang="ko-Kore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463991"/>
                  </a:ext>
                </a:extLst>
              </a:tr>
              <a:tr h="359668"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5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GradientBoosting</a:t>
                      </a:r>
                      <a:endParaRPr lang="ko-Kore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0.5585</a:t>
                      </a:r>
                      <a:endParaRPr lang="ko-Kore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076630"/>
                  </a:ext>
                </a:extLst>
              </a:tr>
              <a:tr h="359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5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AdaBoost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0.5463</a:t>
                      </a:r>
                      <a:endParaRPr lang="ko-Kore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131894"/>
                  </a:ext>
                </a:extLst>
              </a:tr>
              <a:tr h="359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5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LGBM</a:t>
                      </a:r>
                      <a:endParaRPr lang="ko-Kore-KR" altLang="en-US" sz="15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3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0.5458</a:t>
                      </a:r>
                      <a:endParaRPr lang="ko-Kore-KR" altLang="en-US" sz="13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08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52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54132" y="772032"/>
            <a:ext cx="63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Auto ML  vs   ML</a:t>
            </a:r>
          </a:p>
        </p:txBody>
      </p:sp>
      <p:sp>
        <p:nvSpPr>
          <p:cNvPr id="18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BA29E3-B14C-FB4E-913E-AF69CCC0AB9A}"/>
              </a:ext>
            </a:extLst>
          </p:cNvPr>
          <p:cNvCxnSpPr>
            <a:cxnSpLocks/>
          </p:cNvCxnSpPr>
          <p:nvPr/>
        </p:nvCxnSpPr>
        <p:spPr>
          <a:xfrm flipH="1">
            <a:off x="4571999" y="1768111"/>
            <a:ext cx="1" cy="27410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59852A-9B56-5A47-9F8F-DC908ABB35E5}"/>
              </a:ext>
            </a:extLst>
          </p:cNvPr>
          <p:cNvSpPr/>
          <p:nvPr/>
        </p:nvSpPr>
        <p:spPr>
          <a:xfrm>
            <a:off x="732521" y="1711141"/>
            <a:ext cx="2903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Auto ML</a:t>
            </a:r>
            <a:endParaRPr kumimoji="1" lang="ko-Kore-KR" altLang="en-US" sz="1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8341631-936F-D048-988F-7F03034C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0585"/>
              </p:ext>
            </p:extLst>
          </p:nvPr>
        </p:nvGraphicFramePr>
        <p:xfrm>
          <a:off x="770427" y="2813335"/>
          <a:ext cx="3495471" cy="1463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79013">
                  <a:extLst>
                    <a:ext uri="{9D8B030D-6E8A-4147-A177-3AD203B41FA5}">
                      <a16:colId xmlns:a16="http://schemas.microsoft.com/office/drawing/2014/main" val="3105804747"/>
                    </a:ext>
                  </a:extLst>
                </a:gridCol>
                <a:gridCol w="1316458">
                  <a:extLst>
                    <a:ext uri="{9D8B030D-6E8A-4147-A177-3AD203B41FA5}">
                      <a16:colId xmlns:a16="http://schemas.microsoft.com/office/drawing/2014/main" val="3769882461"/>
                    </a:ext>
                  </a:extLst>
                </a:gridCol>
              </a:tblGrid>
              <a:tr h="359668">
                <a:tc>
                  <a:txBody>
                    <a:bodyPr/>
                    <a:lstStyle/>
                    <a:p>
                      <a:endParaRPr lang="ko-Kore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Accuracy</a:t>
                      </a:r>
                      <a:endParaRPr lang="ko-Kore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463991"/>
                  </a:ext>
                </a:extLst>
              </a:tr>
              <a:tr h="359668">
                <a:tc>
                  <a:txBody>
                    <a:bodyPr/>
                    <a:lstStyle/>
                    <a:p>
                      <a:r>
                        <a:rPr lang="en" altLang="ko-Kore-KR" sz="18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GradientBoosting</a:t>
                      </a:r>
                      <a:endParaRPr lang="ko-Kore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0.6363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76630"/>
                  </a:ext>
                </a:extLst>
              </a:tr>
              <a:tr h="359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XGBM</a:t>
                      </a:r>
                      <a:endParaRPr lang="ko-Kore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</a:t>
                      </a:r>
                      <a:endParaRPr lang="ko-Kore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31894"/>
                  </a:ext>
                </a:extLst>
              </a:tr>
              <a:tr h="359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LGBM</a:t>
                      </a:r>
                      <a:endParaRPr lang="ko-Kore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0.6076</a:t>
                      </a:r>
                      <a:endParaRPr lang="ko-Kore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8973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3BF7FE-EA8F-E140-BE2C-C0623850F06F}"/>
              </a:ext>
            </a:extLst>
          </p:cNvPr>
          <p:cNvSpPr/>
          <p:nvPr/>
        </p:nvSpPr>
        <p:spPr>
          <a:xfrm>
            <a:off x="4998423" y="1711141"/>
            <a:ext cx="2903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ML</a:t>
            </a:r>
            <a:endParaRPr kumimoji="1" lang="ko-Kore-KR" altLang="en-US" sz="1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415EFBE-069C-124B-A286-C423F31DE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04154"/>
              </p:ext>
            </p:extLst>
          </p:nvPr>
        </p:nvGraphicFramePr>
        <p:xfrm>
          <a:off x="4878099" y="2790998"/>
          <a:ext cx="3798349" cy="151564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57150">
                  <a:extLst>
                    <a:ext uri="{9D8B030D-6E8A-4147-A177-3AD203B41FA5}">
                      <a16:colId xmlns:a16="http://schemas.microsoft.com/office/drawing/2014/main" val="3105804747"/>
                    </a:ext>
                  </a:extLst>
                </a:gridCol>
                <a:gridCol w="1241199">
                  <a:extLst>
                    <a:ext uri="{9D8B030D-6E8A-4147-A177-3AD203B41FA5}">
                      <a16:colId xmlns:a16="http://schemas.microsoft.com/office/drawing/2014/main" val="3769882461"/>
                    </a:ext>
                  </a:extLst>
                </a:gridCol>
              </a:tblGrid>
              <a:tr h="418363">
                <a:tc>
                  <a:txBody>
                    <a:bodyPr/>
                    <a:lstStyle/>
                    <a:p>
                      <a:endParaRPr lang="ko-Kore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Accuracy</a:t>
                      </a:r>
                      <a:endParaRPr lang="ko-Kore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463991"/>
                  </a:ext>
                </a:extLst>
              </a:tr>
              <a:tr h="355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GradientBoosting</a:t>
                      </a:r>
                      <a:endParaRPr lang="ko-Kore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0.6436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76630"/>
                  </a:ext>
                </a:extLst>
              </a:tr>
              <a:tr h="355672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XGBM</a:t>
                      </a:r>
                      <a:endParaRPr lang="ko-Kore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0.7011</a:t>
                      </a:r>
                      <a:endParaRPr lang="ko-Kore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83533"/>
                  </a:ext>
                </a:extLst>
              </a:tr>
              <a:tr h="355672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LGBM</a:t>
                      </a:r>
                      <a:endParaRPr lang="ko-Kore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0.6551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17006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27584" y="4868129"/>
            <a:ext cx="6551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XGB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지원하지 않아 비교할 수 없었다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GradientBoosting,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LGBM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모두 </a:t>
            </a:r>
            <a:r>
              <a:rPr lang="en-US" altLang="ko-KR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ML</a:t>
            </a:r>
            <a:r>
              <a:rPr lang="ko-KR" altLang="en-US" sz="14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더 좋은 성능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보였다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25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A103AA7-134E-443A-B9EB-159663C96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6070842-3BB9-4675-949D-E02FD7CC790A}"/>
              </a:ext>
            </a:extLst>
          </p:cNvPr>
          <p:cNvSpPr/>
          <p:nvPr/>
        </p:nvSpPr>
        <p:spPr>
          <a:xfrm>
            <a:off x="36512" y="0"/>
            <a:ext cx="9144000" cy="68580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0D5AD70-33FB-4DEB-A3B2-4BD23D628304}"/>
              </a:ext>
            </a:extLst>
          </p:cNvPr>
          <p:cNvGrpSpPr/>
          <p:nvPr/>
        </p:nvGrpSpPr>
        <p:grpSpPr>
          <a:xfrm>
            <a:off x="0" y="0"/>
            <a:ext cx="3203848" cy="6858000"/>
            <a:chOff x="0" y="0"/>
            <a:chExt cx="5706354" cy="6858000"/>
          </a:xfrm>
          <a:solidFill>
            <a:srgbClr val="AFA59B">
              <a:alpha val="94902"/>
            </a:srgbClr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BE3A865-7CC8-42F2-89CF-6558C4DEF1E5}"/>
                </a:ext>
              </a:extLst>
            </p:cNvPr>
            <p:cNvSpPr/>
            <p:nvPr/>
          </p:nvSpPr>
          <p:spPr>
            <a:xfrm>
              <a:off x="0" y="0"/>
              <a:ext cx="447468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98831F55-9E75-421D-9569-1D910DBEA3BD}"/>
                </a:ext>
              </a:extLst>
            </p:cNvPr>
            <p:cNvSpPr/>
            <p:nvPr/>
          </p:nvSpPr>
          <p:spPr>
            <a:xfrm>
              <a:off x="4474688" y="0"/>
              <a:ext cx="1231666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6522D278-9C47-483F-B629-D51EDD9CE1F3}"/>
              </a:ext>
            </a:extLst>
          </p:cNvPr>
          <p:cNvSpPr/>
          <p:nvPr/>
        </p:nvSpPr>
        <p:spPr>
          <a:xfrm>
            <a:off x="4860032" y="3240996"/>
            <a:ext cx="3096344" cy="24922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1DDB4-EEE4-4BAA-BED0-EB953FDB3149}"/>
              </a:ext>
            </a:extLst>
          </p:cNvPr>
          <p:cNvSpPr txBox="1"/>
          <p:nvPr/>
        </p:nvSpPr>
        <p:spPr>
          <a:xfrm>
            <a:off x="4572000" y="3515406"/>
            <a:ext cx="36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93B67-6EF7-4CBC-AB16-036B0A4A8BEC}"/>
              </a:ext>
            </a:extLst>
          </p:cNvPr>
          <p:cNvSpPr txBox="1"/>
          <p:nvPr/>
        </p:nvSpPr>
        <p:spPr>
          <a:xfrm>
            <a:off x="5514596" y="1988840"/>
            <a:ext cx="16432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53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3645D-2C8F-4310-A042-47C1D6C91A6A}"/>
              </a:ext>
            </a:extLst>
          </p:cNvPr>
          <p:cNvSpPr txBox="1"/>
          <p:nvPr/>
        </p:nvSpPr>
        <p:spPr>
          <a:xfrm>
            <a:off x="5059088" y="4173851"/>
            <a:ext cx="46244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나눔스퀘어_ac ExtraBold" panose="020B0600000101010101" pitchFamily="50" charset="-127"/>
              </a:rPr>
              <a:t>어려웠던점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나눔스퀘어_ac ExtraBold" panose="020B0600000101010101" pitchFamily="50" charset="-127"/>
              </a:rPr>
              <a:t>좋았던점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86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-1693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82428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82428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DF016-847A-44A5-90E0-0B1F6787C434}"/>
              </a:ext>
            </a:extLst>
          </p:cNvPr>
          <p:cNvSpPr txBox="1"/>
          <p:nvPr/>
        </p:nvSpPr>
        <p:spPr>
          <a:xfrm>
            <a:off x="1154134" y="772032"/>
            <a:ext cx="280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회고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9" y="1363641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MIRICANVAS_ITEM_COPY_KEY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71600" y="2038124"/>
            <a:ext cx="1088760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작업방식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23" name="직선 연결선 9">
            <a:extLst>
              <a:ext uri="{FF2B5EF4-FFF2-40B4-BE49-F238E27FC236}">
                <a16:creationId xmlns:a16="http://schemas.microsoft.com/office/drawing/2014/main" id="{E3C39DE0-41F2-4D81-8FBC-B591C73C7A1C}"/>
              </a:ext>
            </a:extLst>
          </p:cNvPr>
          <p:cNvCxnSpPr>
            <a:cxnSpLocks/>
          </p:cNvCxnSpPr>
          <p:nvPr/>
        </p:nvCxnSpPr>
        <p:spPr>
          <a:xfrm>
            <a:off x="4572000" y="1768111"/>
            <a:ext cx="0" cy="4240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004048" y="2038124"/>
            <a:ext cx="2146742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가장 중요하게 여긴 부분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71600" y="4470212"/>
            <a:ext cx="14334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아쉬웠던 점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04048" y="4419921"/>
            <a:ext cx="1024639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잘 된 점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28644" y="4510667"/>
            <a:ext cx="184731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1600" y="4834425"/>
            <a:ext cx="36199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포지션에 대한 정보를 모델에 활용하지 못하였다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46340" y="2422524"/>
            <a:ext cx="3140603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-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전문가에게 의뢰하여 각 컬럼에 대한 </a:t>
            </a:r>
            <a:endParaRPr lang="en-US" altLang="ko-KR" sz="1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정보를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상세하게 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파악</a:t>
            </a:r>
            <a:endParaRPr lang="en-US" altLang="ko-KR" sz="1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어떠한 컬럼을 기반으로 최고의 수치를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만들어낼 수 있는지를 중점으로 분석을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71600" y="2422525"/>
            <a:ext cx="3324949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교수님이 제공해주신 컬럼을 기반으로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작업 진행 후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classifier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-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이후 필요한 컬럼들을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재선택하여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분석 후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classifier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- </a:t>
            </a:r>
            <a:r>
              <a:rPr lang="en-US" altLang="ko-KR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AutoML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과의 성능 비교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48705" y="4764811"/>
            <a:ext cx="31784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- Train score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score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차이를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예상보다 더 줄일 수 있었음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608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728865" y="2276872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85093" y="2276872"/>
            <a:ext cx="2808312" cy="288032"/>
          </a:xfrm>
          <a:prstGeom prst="roundRect">
            <a:avLst/>
          </a:prstGeom>
          <a:solidFill>
            <a:srgbClr val="776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7108E-4A97-014B-8AFC-406B2B365A0B}"/>
              </a:ext>
            </a:extLst>
          </p:cNvPr>
          <p:cNvSpPr txBox="1"/>
          <p:nvPr/>
        </p:nvSpPr>
        <p:spPr>
          <a:xfrm>
            <a:off x="2728865" y="2756248"/>
            <a:ext cx="3564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r>
              <a:rPr lang="en-US" altLang="ko-KR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4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FA1FE5B-2431-4300-9C69-DB00CF66E9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1A11469-116D-459B-B174-322A552D1D0A}"/>
              </a:ext>
            </a:extLst>
          </p:cNvPr>
          <p:cNvGrpSpPr/>
          <p:nvPr/>
        </p:nvGrpSpPr>
        <p:grpSpPr>
          <a:xfrm rot="10800000">
            <a:off x="2728865" y="3717031"/>
            <a:ext cx="3564540" cy="288032"/>
            <a:chOff x="2728865" y="3598739"/>
            <a:chExt cx="3564540" cy="288032"/>
          </a:xfrm>
        </p:grpSpPr>
        <p:sp>
          <p:nvSpPr>
            <p:cNvPr id="11" name="모서리가 둥근 직사각형 8">
              <a:extLst>
                <a:ext uri="{FF2B5EF4-FFF2-40B4-BE49-F238E27FC236}">
                  <a16:creationId xmlns:a16="http://schemas.microsoft.com/office/drawing/2014/main" id="{60B3483E-DE2D-4B2E-82BB-C88DC75B3169}"/>
                </a:ext>
              </a:extLst>
            </p:cNvPr>
            <p:cNvSpPr/>
            <p:nvPr/>
          </p:nvSpPr>
          <p:spPr>
            <a:xfrm>
              <a:off x="2728865" y="3598739"/>
              <a:ext cx="720080" cy="288032"/>
            </a:xfrm>
            <a:prstGeom prst="roundRect">
              <a:avLst/>
            </a:prstGeom>
            <a:solidFill>
              <a:srgbClr val="F6AE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id="{0C861FFD-64D2-4490-9C18-4DDA2390CB03}"/>
                </a:ext>
              </a:extLst>
            </p:cNvPr>
            <p:cNvSpPr/>
            <p:nvPr/>
          </p:nvSpPr>
          <p:spPr>
            <a:xfrm>
              <a:off x="3485093" y="3598739"/>
              <a:ext cx="2808312" cy="288032"/>
            </a:xfrm>
            <a:prstGeom prst="roundRect">
              <a:avLst/>
            </a:prstGeom>
            <a:solidFill>
              <a:srgbClr val="776C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78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A103AA7-134E-443A-B9EB-159663C96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E4EB17-7922-44B3-B520-FC5A475BD725}"/>
              </a:ext>
            </a:extLst>
          </p:cNvPr>
          <p:cNvGrpSpPr/>
          <p:nvPr/>
        </p:nvGrpSpPr>
        <p:grpSpPr>
          <a:xfrm>
            <a:off x="395539" y="1807493"/>
            <a:ext cx="3168753" cy="2123659"/>
            <a:chOff x="4276129" y="2222214"/>
            <a:chExt cx="1637350" cy="1149028"/>
          </a:xfrm>
        </p:grpSpPr>
        <p:sp>
          <p:nvSpPr>
            <p:cNvPr id="6" name="TextBox 5"/>
            <p:cNvSpPr txBox="1"/>
            <p:nvPr/>
          </p:nvSpPr>
          <p:spPr>
            <a:xfrm>
              <a:off x="4549390" y="2222214"/>
              <a:ext cx="1364089" cy="114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rPr>
                <a:t>   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rPr>
                <a:t>데이터 분석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ea typeface="나눔스퀘어_ac Extra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rPr>
                <a:t>EDA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rPr>
                <a:t>feature engineering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rPr>
                <a:t>feature extraction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나눔스퀘어_ac ExtraBold" panose="020B0600000101010101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76129" y="2320334"/>
              <a:ext cx="475253" cy="21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01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35CDA7B-9B48-403A-9A12-4D579FCAA7FD}"/>
              </a:ext>
            </a:extLst>
          </p:cNvPr>
          <p:cNvGrpSpPr/>
          <p:nvPr/>
        </p:nvGrpSpPr>
        <p:grpSpPr>
          <a:xfrm>
            <a:off x="6444209" y="1772815"/>
            <a:ext cx="2366663" cy="1631217"/>
            <a:chOff x="6192594" y="3500116"/>
            <a:chExt cx="1222897" cy="882587"/>
          </a:xfrm>
        </p:grpSpPr>
        <p:sp>
          <p:nvSpPr>
            <p:cNvPr id="15" name="TextBox 14"/>
            <p:cNvSpPr txBox="1"/>
            <p:nvPr/>
          </p:nvSpPr>
          <p:spPr>
            <a:xfrm>
              <a:off x="6485297" y="3500116"/>
              <a:ext cx="930194" cy="88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   회고</a:t>
              </a:r>
              <a:endPara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어려웠던 점</a:t>
              </a:r>
              <a:endPara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좋았던 점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2594" y="3611653"/>
              <a:ext cx="475253" cy="21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03</a:t>
              </a:r>
              <a:endPara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1535F2-E7E6-43E5-A9A8-5841F2DA30C9}"/>
              </a:ext>
            </a:extLst>
          </p:cNvPr>
          <p:cNvGrpSpPr/>
          <p:nvPr/>
        </p:nvGrpSpPr>
        <p:grpSpPr>
          <a:xfrm>
            <a:off x="2392544" y="1810783"/>
            <a:ext cx="4160175" cy="3108543"/>
            <a:chOff x="5314324" y="2253144"/>
            <a:chExt cx="2149637" cy="1681910"/>
          </a:xfrm>
        </p:grpSpPr>
        <p:sp>
          <p:nvSpPr>
            <p:cNvPr id="9" name="TextBox 8"/>
            <p:cNvSpPr txBox="1"/>
            <p:nvPr/>
          </p:nvSpPr>
          <p:spPr>
            <a:xfrm>
              <a:off x="6159287" y="2253144"/>
              <a:ext cx="1304674" cy="1681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rPr>
                <a:t>   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rPr>
                <a:t>Machine Learning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rPr>
                <a:t>단일 알고리즘 모델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a typeface="나눔스퀘어_ac ExtraBold" panose="020B0600000101010101" pitchFamily="50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rPr>
                <a:t>Voting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Auto ML</a:t>
              </a:r>
              <a:r>
                <a:rPr lang="ko-KR" altLang="en-US" sz="1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결과 해석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Auto ML</a:t>
              </a:r>
              <a:r>
                <a:rPr lang="ko-KR" altLang="en-US" sz="16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과 비교</a:t>
              </a:r>
            </a:p>
            <a:p>
              <a:pPr>
                <a:lnSpc>
                  <a:spcPct val="200000"/>
                </a:lnSpc>
              </a:pPr>
              <a:endPara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나눔스퀘어_ac ExtraBold" panose="020B060000010101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0747" y="2345461"/>
              <a:ext cx="475253" cy="21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02</a:t>
              </a:r>
              <a:endPara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14324" y="3613883"/>
              <a:ext cx="784987" cy="27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27" name="모서리가 둥근 직사각형 8">
            <a:extLst>
              <a:ext uri="{FF2B5EF4-FFF2-40B4-BE49-F238E27FC236}">
                <a16:creationId xmlns:a16="http://schemas.microsoft.com/office/drawing/2014/main" id="{FD3B8A57-DED7-431F-9FCA-2E9534633A28}"/>
              </a:ext>
            </a:extLst>
          </p:cNvPr>
          <p:cNvSpPr/>
          <p:nvPr/>
        </p:nvSpPr>
        <p:spPr>
          <a:xfrm>
            <a:off x="724297" y="863439"/>
            <a:ext cx="2918615" cy="710274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Contents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3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A103AA7-134E-443A-B9EB-159663C96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6070842-3BB9-4675-949D-E02FD7CC790A}"/>
              </a:ext>
            </a:extLst>
          </p:cNvPr>
          <p:cNvSpPr/>
          <p:nvPr/>
        </p:nvSpPr>
        <p:spPr>
          <a:xfrm>
            <a:off x="36512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0D5AD70-33FB-4DEB-A3B2-4BD23D628304}"/>
              </a:ext>
            </a:extLst>
          </p:cNvPr>
          <p:cNvGrpSpPr/>
          <p:nvPr/>
        </p:nvGrpSpPr>
        <p:grpSpPr>
          <a:xfrm>
            <a:off x="0" y="0"/>
            <a:ext cx="3203848" cy="6858000"/>
            <a:chOff x="0" y="0"/>
            <a:chExt cx="5706354" cy="6858000"/>
          </a:xfrm>
          <a:solidFill>
            <a:srgbClr val="AFA59B">
              <a:alpha val="94902"/>
            </a:srgbClr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BE3A865-7CC8-42F2-89CF-6558C4DEF1E5}"/>
                </a:ext>
              </a:extLst>
            </p:cNvPr>
            <p:cNvSpPr/>
            <p:nvPr/>
          </p:nvSpPr>
          <p:spPr>
            <a:xfrm>
              <a:off x="0" y="0"/>
              <a:ext cx="447468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98831F55-9E75-421D-9569-1D910DBEA3BD}"/>
                </a:ext>
              </a:extLst>
            </p:cNvPr>
            <p:cNvSpPr/>
            <p:nvPr/>
          </p:nvSpPr>
          <p:spPr>
            <a:xfrm>
              <a:off x="4474688" y="0"/>
              <a:ext cx="1231666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62EBD6-C816-421B-B78B-D0702C318958}"/>
              </a:ext>
            </a:extLst>
          </p:cNvPr>
          <p:cNvGrpSpPr/>
          <p:nvPr/>
        </p:nvGrpSpPr>
        <p:grpSpPr>
          <a:xfrm>
            <a:off x="4716016" y="3240994"/>
            <a:ext cx="3240360" cy="1988206"/>
            <a:chOff x="4791422" y="3158750"/>
            <a:chExt cx="3240360" cy="1988206"/>
          </a:xfrm>
        </p:grpSpPr>
        <p:sp>
          <p:nvSpPr>
            <p:cNvPr id="44" name="모서리가 둥근 직사각형 8">
              <a:extLst>
                <a:ext uri="{FF2B5EF4-FFF2-40B4-BE49-F238E27FC236}">
                  <a16:creationId xmlns:a16="http://schemas.microsoft.com/office/drawing/2014/main" id="{FF8600E2-4A97-46E2-A14F-97295F510CA2}"/>
                </a:ext>
              </a:extLst>
            </p:cNvPr>
            <p:cNvSpPr/>
            <p:nvPr/>
          </p:nvSpPr>
          <p:spPr>
            <a:xfrm>
              <a:off x="4791422" y="3158750"/>
              <a:ext cx="3240360" cy="19882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54A9B7E-37B6-4E5E-A73D-E5F933AB4F81}"/>
                </a:ext>
              </a:extLst>
            </p:cNvPr>
            <p:cNvGrpSpPr/>
            <p:nvPr/>
          </p:nvGrpSpPr>
          <p:grpSpPr>
            <a:xfrm>
              <a:off x="4791422" y="3357331"/>
              <a:ext cx="3240360" cy="1627318"/>
              <a:chOff x="5573773" y="4293096"/>
              <a:chExt cx="3240360" cy="16273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F3A9B9-9731-42BC-A63F-B30767504556}"/>
                  </a:ext>
                </a:extLst>
              </p:cNvPr>
              <p:cNvSpPr txBox="1"/>
              <p:nvPr/>
            </p:nvSpPr>
            <p:spPr>
              <a:xfrm>
                <a:off x="5573773" y="4293096"/>
                <a:ext cx="3240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데이터 분석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8CD165-1DFA-4ED0-80D8-50DDB042C391}"/>
                  </a:ext>
                </a:extLst>
              </p:cNvPr>
              <p:cNvSpPr txBox="1"/>
              <p:nvPr/>
            </p:nvSpPr>
            <p:spPr>
              <a:xfrm>
                <a:off x="6178775" y="4858585"/>
                <a:ext cx="2419333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EDA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feature engineering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나눔스퀘어_ac ExtraBold" panose="020B0600000101010101" pitchFamily="50" charset="-127"/>
                  </a:rPr>
                  <a:t>feature extraction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나눔스퀘어_ac ExtraBold" panose="020B0600000101010101" pitchFamily="50" charset="-127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FC0BCF5-5C1A-42C0-99E8-B11D8CF8BA4D}"/>
              </a:ext>
            </a:extLst>
          </p:cNvPr>
          <p:cNvSpPr txBox="1"/>
          <p:nvPr/>
        </p:nvSpPr>
        <p:spPr>
          <a:xfrm>
            <a:off x="5550600" y="1978373"/>
            <a:ext cx="15711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53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73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8" y="1350734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54132" y="772032"/>
            <a:ext cx="63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EDA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29077" y="1916832"/>
            <a:ext cx="6551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대한민국 프로 배구 리그 데이터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37907" y="2418493"/>
            <a:ext cx="6551235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 날짜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별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기록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선수 상세 정보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공격득점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블로킹득점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서브득점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상대범실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전체득점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디그성공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리시브정확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 </a:t>
            </a:r>
            <a:r>
              <a:rPr lang="en-US" altLang="ko-KR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etc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1154131" y="2108666"/>
            <a:ext cx="2553773" cy="138255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9077" y="4581128"/>
            <a:ext cx="6551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추출 방식</a:t>
            </a:r>
            <a:endParaRPr lang="en-US" altLang="ko-KR" sz="1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1154131" y="4752979"/>
            <a:ext cx="1473653" cy="129277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37907" y="5060757"/>
            <a:ext cx="6551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셀러니움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라이브러리로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웹페이지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자동 스크랩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시즌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선수별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기록 비교 페이지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22" y="3330611"/>
            <a:ext cx="8295954" cy="863207"/>
          </a:xfrm>
          <a:prstGeom prst="rect">
            <a:avLst/>
          </a:prstGeom>
        </p:spPr>
      </p:pic>
      <p:sp>
        <p:nvSpPr>
          <p:cNvPr id="18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30176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30176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38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30176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30176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78" y="664387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54132" y="772032"/>
            <a:ext cx="63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EDA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43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9" y="1400506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ㅅ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549157" y="1916832"/>
            <a:ext cx="1654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유의한 특성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1874211" y="2108666"/>
            <a:ext cx="1080000" cy="138255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24128" y="1916832"/>
            <a:ext cx="2088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유의하지 않은 특성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6049182" y="2108666"/>
            <a:ext cx="1620000" cy="138255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89" y="2633016"/>
            <a:ext cx="3668747" cy="1103022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3956454"/>
            <a:ext cx="3668746" cy="118009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592" y="2564904"/>
            <a:ext cx="3739872" cy="113967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591" y="3937843"/>
            <a:ext cx="3723015" cy="12361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094896" y="5404671"/>
            <a:ext cx="2541000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공격종합성공률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범실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오픈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퀵오픈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…]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444666" y="5404670"/>
            <a:ext cx="282903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시간차성공률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서브성공률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이동성공률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…]  </a:t>
            </a:r>
          </a:p>
        </p:txBody>
      </p:sp>
    </p:spTree>
    <p:extLst>
      <p:ext uri="{BB962C8B-B14F-4D97-AF65-F5344CB8AC3E}">
        <p14:creationId xmlns:p14="http://schemas.microsoft.com/office/powerpoint/2010/main" val="66281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30176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30176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78" y="664387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9" y="1400506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54132" y="772032"/>
            <a:ext cx="63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Feature Extraction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78" y="3451185"/>
            <a:ext cx="3900056" cy="90034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959" y="4942942"/>
            <a:ext cx="3939275" cy="9094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23646"/>
            <a:ext cx="3888432" cy="89766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6" y="4959196"/>
            <a:ext cx="3884162" cy="89667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4959" y="1859783"/>
            <a:ext cx="3820948" cy="11487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3" y="2049060"/>
            <a:ext cx="3884162" cy="89667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06099" y="1400506"/>
            <a:ext cx="8531802" cy="5124838"/>
            <a:chOff x="306099" y="1403111"/>
            <a:chExt cx="8531802" cy="5124838"/>
          </a:xfrm>
          <a:solidFill>
            <a:srgbClr val="000000">
              <a:alpha val="40000"/>
            </a:srgbClr>
          </a:solidFill>
        </p:grpSpPr>
        <p:sp>
          <p:nvSpPr>
            <p:cNvPr id="22" name="사각형: 둥근 모서리 5">
              <a:extLst>
                <a:ext uri="{FF2B5EF4-FFF2-40B4-BE49-F238E27FC236}">
                  <a16:creationId xmlns:a16="http://schemas.microsoft.com/office/drawing/2014/main" id="{014F38BC-D343-4170-95D6-84C408FB1936}"/>
                </a:ext>
              </a:extLst>
            </p:cNvPr>
            <p:cNvSpPr/>
            <p:nvPr/>
          </p:nvSpPr>
          <p:spPr>
            <a:xfrm>
              <a:off x="306099" y="1403111"/>
              <a:ext cx="8531802" cy="5124838"/>
            </a:xfrm>
            <a:prstGeom prst="roundRect">
              <a:avLst>
                <a:gd name="adj" fmla="val 448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pic>
          <p:nvPicPr>
            <p:cNvPr id="21" name="Picture 2" descr="스크린샷_2022-04-19_오후_4.04.03.png (1494×1222)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106" y="2387998"/>
              <a:ext cx="4160323" cy="340288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79021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9" y="1321766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80" y="66438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54132" y="772032"/>
            <a:ext cx="63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Feature Engineering</a:t>
            </a:r>
            <a:endParaRPr lang="ko-KR" altLang="en-US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521" y="1531125"/>
            <a:ext cx="140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나눔스퀘어_ac ExtraBold" panose="020B0600000101010101" pitchFamily="50" charset="-127"/>
              </a:rPr>
              <a:t>칼럼 추가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ea typeface="나눔스퀘어_ac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2337" y="4670685"/>
            <a:ext cx="4398692" cy="1306617"/>
            <a:chOff x="3375992" y="4243139"/>
            <a:chExt cx="4745029" cy="1434844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3"/>
            <a:srcRect b="55522"/>
            <a:stretch/>
          </p:blipFill>
          <p:spPr>
            <a:xfrm>
              <a:off x="3375992" y="4243139"/>
              <a:ext cx="4724400" cy="919326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3"/>
            <a:srcRect t="74329"/>
            <a:stretch/>
          </p:blipFill>
          <p:spPr>
            <a:xfrm>
              <a:off x="3396621" y="5147385"/>
              <a:ext cx="4724400" cy="53059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467544" y="2091848"/>
                <a:ext cx="4678185" cy="531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b="1" i="1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ko-KR" altLang="en-US" sz="1000" b="1" i="0">
                          <a:latin typeface="Cambria Math" panose="02040503050406030204" pitchFamily="18" charset="0"/>
                        </a:rPr>
                        <m:t>팀</m:t>
                      </m:r>
                      <m:r>
                        <a:rPr lang="ko-KR" altLang="en-US" sz="1000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000" b="1" i="0">
                          <a:latin typeface="Cambria Math" panose="02040503050406030204" pitchFamily="18" charset="0"/>
                        </a:rPr>
                        <m:t>공격종합성공률</m:t>
                      </m:r>
                      <m:r>
                        <a:rPr lang="ko-KR" altLang="en-US" sz="1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en-US" sz="1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1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팀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번째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선수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공격종합성공률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sz="1000" b="1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91848"/>
                <a:ext cx="4678185" cy="531043"/>
              </a:xfrm>
              <a:prstGeom prst="rect">
                <a:avLst/>
              </a:prstGeom>
              <a:blipFill>
                <a:blip r:embed="rId4"/>
                <a:stretch>
                  <a:fillRect t="-85057" b="-137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481274" y="2667030"/>
                <a:ext cx="4678185" cy="531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b="1" i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ko-KR" altLang="en-US" sz="1000" b="1" i="0">
                          <a:latin typeface="Cambria Math" panose="02040503050406030204" pitchFamily="18" charset="0"/>
                        </a:rPr>
                        <m:t>팀</m:t>
                      </m:r>
                      <m:r>
                        <a:rPr lang="ko-KR" altLang="en-US" sz="1000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000" b="1" i="0">
                          <a:latin typeface="Cambria Math" panose="02040503050406030204" pitchFamily="18" charset="0"/>
                        </a:rPr>
                        <m:t>공격종합성공률</m:t>
                      </m:r>
                      <m:r>
                        <a:rPr lang="ko-KR" altLang="en-US" sz="1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en-US" sz="1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1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팀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번째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선수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공격종합성공률</m:t>
                          </m:r>
                          <m:r>
                            <a:rPr lang="ko-KR" altLang="en-US" sz="1000" b="1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sz="1000" b="1" dirty="0"/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74" y="2667030"/>
                <a:ext cx="4678185" cy="531043"/>
              </a:xfrm>
              <a:prstGeom prst="rect">
                <a:avLst/>
              </a:prstGeom>
              <a:blipFill>
                <a:blip r:embed="rId5"/>
                <a:stretch>
                  <a:fillRect t="-85057" b="-137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75"/>
          <p:cNvSpPr/>
          <p:nvPr/>
        </p:nvSpPr>
        <p:spPr>
          <a:xfrm rot="5400000">
            <a:off x="2396232" y="3329748"/>
            <a:ext cx="575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…</a:t>
            </a:r>
            <a:endParaRPr lang="ko-KR" altLang="en-US" sz="2000" b="1" dirty="0"/>
          </a:p>
        </p:txBody>
      </p:sp>
      <p:sp>
        <p:nvSpPr>
          <p:cNvPr id="79" name="직사각형 78"/>
          <p:cNvSpPr/>
          <p:nvPr/>
        </p:nvSpPr>
        <p:spPr>
          <a:xfrm>
            <a:off x="1475656" y="3954542"/>
            <a:ext cx="65512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개의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팀별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칼럼 추가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0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1800710" y="4146376"/>
            <a:ext cx="1832400" cy="138255"/>
          </a:xfrm>
          <a:prstGeom prst="roundRect">
            <a:avLst/>
          </a:prstGeom>
          <a:solidFill>
            <a:srgbClr val="F6AE0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30176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30176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89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2DC087-4E8A-4B05-80F3-C3954234B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6301B-74CB-413A-8A87-063108D669D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모서리가 둥근 직사각형 4">
            <a:extLst>
              <a:ext uri="{FF2B5EF4-FFF2-40B4-BE49-F238E27FC236}">
                <a16:creationId xmlns:a16="http://schemas.microsoft.com/office/drawing/2014/main" id="{06381064-62E4-415F-9223-A1F25EFFA1FB}"/>
              </a:ext>
            </a:extLst>
          </p:cNvPr>
          <p:cNvSpPr/>
          <p:nvPr/>
        </p:nvSpPr>
        <p:spPr>
          <a:xfrm>
            <a:off x="1154131" y="330176"/>
            <a:ext cx="2808312" cy="288032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31476F2D-F5CD-4C60-9FF3-63F7A43ADD2A}"/>
              </a:ext>
            </a:extLst>
          </p:cNvPr>
          <p:cNvSpPr/>
          <p:nvPr/>
        </p:nvSpPr>
        <p:spPr>
          <a:xfrm>
            <a:off x="374816" y="330176"/>
            <a:ext cx="720080" cy="288032"/>
          </a:xfrm>
          <a:prstGeom prst="roundRect">
            <a:avLst/>
          </a:prstGeom>
          <a:solidFill>
            <a:srgbClr val="F6A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4F28-E257-4758-9BBE-58916DD2B220}"/>
              </a:ext>
            </a:extLst>
          </p:cNvPr>
          <p:cNvSpPr txBox="1"/>
          <p:nvPr/>
        </p:nvSpPr>
        <p:spPr>
          <a:xfrm>
            <a:off x="361678" y="664387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4F38BC-D343-4170-95D6-84C408FB1936}"/>
              </a:ext>
            </a:extLst>
          </p:cNvPr>
          <p:cNvSpPr/>
          <p:nvPr/>
        </p:nvSpPr>
        <p:spPr>
          <a:xfrm>
            <a:off x="306099" y="1400506"/>
            <a:ext cx="8531802" cy="5124838"/>
          </a:xfrm>
          <a:prstGeom prst="roundRect">
            <a:avLst>
              <a:gd name="adj" fmla="val 4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5E29A-1E17-4760-919C-3D334C2F5C74}"/>
              </a:ext>
            </a:extLst>
          </p:cNvPr>
          <p:cNvSpPr txBox="1"/>
          <p:nvPr/>
        </p:nvSpPr>
        <p:spPr>
          <a:xfrm>
            <a:off x="1154132" y="772032"/>
            <a:ext cx="63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Feature Extraction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65501" y="1540779"/>
          <a:ext cx="3375575" cy="46339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78307">
                  <a:extLst>
                    <a:ext uri="{9D8B030D-6E8A-4147-A177-3AD203B41FA5}">
                      <a16:colId xmlns:a16="http://schemas.microsoft.com/office/drawing/2014/main" val="1060071203"/>
                    </a:ext>
                  </a:extLst>
                </a:gridCol>
                <a:gridCol w="1197268">
                  <a:extLst>
                    <a:ext uri="{9D8B030D-6E8A-4147-A177-3AD203B41FA5}">
                      <a16:colId xmlns:a16="http://schemas.microsoft.com/office/drawing/2014/main" val="3511116674"/>
                    </a:ext>
                  </a:extLst>
                </a:gridCol>
              </a:tblGrid>
              <a:tr h="336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50428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1_</a:t>
                      </a:r>
                      <a:r>
                        <a:rPr lang="ko-KR" altLang="en-US" sz="1000" dirty="0" err="1"/>
                        <a:t>공격종합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22704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1_</a:t>
                      </a:r>
                      <a:r>
                        <a:rPr lang="ko-KR" altLang="en-US" sz="1000" dirty="0"/>
                        <a:t>오픈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25807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1_</a:t>
                      </a:r>
                      <a:r>
                        <a:rPr lang="ko-KR" altLang="en-US" sz="1000" dirty="0"/>
                        <a:t>후위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65841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1_</a:t>
                      </a:r>
                      <a:r>
                        <a:rPr lang="ko-KR" altLang="en-US" sz="1000" dirty="0" err="1"/>
                        <a:t>퀵오픈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44040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1_</a:t>
                      </a:r>
                      <a:r>
                        <a:rPr lang="ko-KR" altLang="en-US" sz="1000" dirty="0"/>
                        <a:t>범실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범실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7333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2_</a:t>
                      </a:r>
                      <a:r>
                        <a:rPr lang="ko-KR" altLang="en-US" sz="1000" dirty="0" err="1"/>
                        <a:t>퀵오픈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16668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2_</a:t>
                      </a:r>
                      <a:r>
                        <a:rPr lang="ko-KR" altLang="en-US" sz="1000" dirty="0"/>
                        <a:t>범실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범실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7582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4_</a:t>
                      </a:r>
                      <a:r>
                        <a:rPr lang="ko-KR" altLang="en-US" sz="1000" dirty="0"/>
                        <a:t>후위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34174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4_</a:t>
                      </a:r>
                      <a:r>
                        <a:rPr lang="ko-KR" altLang="en-US" sz="1000" dirty="0"/>
                        <a:t>범실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범실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17739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5_</a:t>
                      </a:r>
                      <a:r>
                        <a:rPr lang="ko-KR" altLang="en-US" sz="1000" dirty="0" err="1"/>
                        <a:t>공격종합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24711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5_</a:t>
                      </a:r>
                      <a:r>
                        <a:rPr lang="ko-KR" altLang="en-US" sz="1000" dirty="0"/>
                        <a:t>오픈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73387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5_</a:t>
                      </a:r>
                      <a:r>
                        <a:rPr lang="ko-KR" altLang="en-US" sz="1000" dirty="0"/>
                        <a:t>범실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범실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00870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1_</a:t>
                      </a:r>
                      <a:r>
                        <a:rPr lang="ko-KR" altLang="en-US" sz="1000" dirty="0" err="1"/>
                        <a:t>공격종합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20990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1_</a:t>
                      </a:r>
                      <a:r>
                        <a:rPr lang="ko-KR" altLang="en-US" sz="1000" dirty="0"/>
                        <a:t>오픈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185927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1_</a:t>
                      </a:r>
                      <a:r>
                        <a:rPr lang="ko-KR" altLang="en-US" sz="1000" dirty="0" err="1"/>
                        <a:t>퀵오픈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95060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1_</a:t>
                      </a:r>
                      <a:r>
                        <a:rPr lang="ko-KR" altLang="en-US" sz="1000" dirty="0"/>
                        <a:t>범실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범실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6375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644008" y="1543772"/>
          <a:ext cx="3375575" cy="2766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78307">
                  <a:extLst>
                    <a:ext uri="{9D8B030D-6E8A-4147-A177-3AD203B41FA5}">
                      <a16:colId xmlns:a16="http://schemas.microsoft.com/office/drawing/2014/main" val="1060071203"/>
                    </a:ext>
                  </a:extLst>
                </a:gridCol>
                <a:gridCol w="1197268">
                  <a:extLst>
                    <a:ext uri="{9D8B030D-6E8A-4147-A177-3AD203B41FA5}">
                      <a16:colId xmlns:a16="http://schemas.microsoft.com/office/drawing/2014/main" val="3511116674"/>
                    </a:ext>
                  </a:extLst>
                </a:gridCol>
              </a:tblGrid>
              <a:tr h="336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50428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1_</a:t>
                      </a:r>
                      <a:r>
                        <a:rPr lang="ko-KR" altLang="en-US" sz="1000" dirty="0"/>
                        <a:t>후위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22704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2_</a:t>
                      </a:r>
                      <a:r>
                        <a:rPr lang="ko-KR" altLang="en-US" sz="1000" dirty="0" err="1"/>
                        <a:t>공격종합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25807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선수</a:t>
                      </a:r>
                      <a:r>
                        <a:rPr lang="en-US" altLang="ko-KR" sz="1000" dirty="0"/>
                        <a:t>2_</a:t>
                      </a:r>
                      <a:r>
                        <a:rPr lang="ko-KR" altLang="en-US" sz="1000" dirty="0"/>
                        <a:t>후위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65841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 err="1"/>
                        <a:t>공격종합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44040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 err="1"/>
                        <a:t>공격종합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성공률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7333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범실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16668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/>
                        <a:t>범실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7582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 err="1"/>
                        <a:t>후위성공률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34174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팀</a:t>
                      </a:r>
                      <a:r>
                        <a:rPr lang="en-US" altLang="ko-KR" sz="1000" dirty="0"/>
                        <a:t>_</a:t>
                      </a:r>
                      <a:r>
                        <a:rPr lang="ko-KR" altLang="en-US" sz="1000" dirty="0" err="1"/>
                        <a:t>후위성공률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1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7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A103AA7-134E-443A-B9EB-159663C96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00" b="100000" l="0" r="100000">
                        <a14:foregroundMark x1="1833" y1="84000" x2="23500" y2="97375"/>
                        <a14:foregroundMark x1="28250" y1="98500" x2="91000" y2="97125"/>
                        <a14:foregroundMark x1="3167" y1="98625" x2="3167" y2="98625"/>
                        <a14:foregroundMark x1="3167" y1="98625" x2="3167" y2="98625"/>
                        <a14:foregroundMark x1="500" y1="97500" x2="3750" y2="96875"/>
                        <a14:foregroundMark x1="8333" y1="79375" x2="8667" y2="78000"/>
                        <a14:foregroundMark x1="45500" y1="82500" x2="45500" y2="82500"/>
                        <a14:foregroundMark x1="61750" y1="88250" x2="61750" y2="8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703"/>
          <a:stretch/>
        </p:blipFill>
        <p:spPr>
          <a:xfrm>
            <a:off x="0" y="5373216"/>
            <a:ext cx="9144000" cy="148478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6070842-3BB9-4675-949D-E02FD7CC79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0D5AD70-33FB-4DEB-A3B2-4BD23D628304}"/>
              </a:ext>
            </a:extLst>
          </p:cNvPr>
          <p:cNvGrpSpPr/>
          <p:nvPr/>
        </p:nvGrpSpPr>
        <p:grpSpPr>
          <a:xfrm>
            <a:off x="0" y="0"/>
            <a:ext cx="3203848" cy="6858000"/>
            <a:chOff x="0" y="0"/>
            <a:chExt cx="5706354" cy="6858000"/>
          </a:xfrm>
          <a:solidFill>
            <a:srgbClr val="AFA59B">
              <a:alpha val="94902"/>
            </a:srgbClr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BE3A865-7CC8-42F2-89CF-6558C4DEF1E5}"/>
                </a:ext>
              </a:extLst>
            </p:cNvPr>
            <p:cNvSpPr/>
            <p:nvPr/>
          </p:nvSpPr>
          <p:spPr>
            <a:xfrm>
              <a:off x="0" y="0"/>
              <a:ext cx="447468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98831F55-9E75-421D-9569-1D910DBEA3BD}"/>
                </a:ext>
              </a:extLst>
            </p:cNvPr>
            <p:cNvSpPr/>
            <p:nvPr/>
          </p:nvSpPr>
          <p:spPr>
            <a:xfrm>
              <a:off x="4474688" y="0"/>
              <a:ext cx="1231666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6522D278-9C47-483F-B629-D51EDD9CE1F3}"/>
              </a:ext>
            </a:extLst>
          </p:cNvPr>
          <p:cNvSpPr/>
          <p:nvPr/>
        </p:nvSpPr>
        <p:spPr>
          <a:xfrm>
            <a:off x="4860032" y="3240996"/>
            <a:ext cx="3096344" cy="24922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1DDB4-EEE4-4BAA-BED0-EB953FDB3149}"/>
              </a:ext>
            </a:extLst>
          </p:cNvPr>
          <p:cNvSpPr txBox="1"/>
          <p:nvPr/>
        </p:nvSpPr>
        <p:spPr>
          <a:xfrm>
            <a:off x="4644008" y="3515406"/>
            <a:ext cx="36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Machine Learning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93B67-6EF7-4CBC-AB16-036B0A4A8BEC}"/>
              </a:ext>
            </a:extLst>
          </p:cNvPr>
          <p:cNvSpPr txBox="1"/>
          <p:nvPr/>
        </p:nvSpPr>
        <p:spPr>
          <a:xfrm>
            <a:off x="5514596" y="1988840"/>
            <a:ext cx="16432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53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3645D-2C8F-4310-A042-47C1D6C91A6A}"/>
              </a:ext>
            </a:extLst>
          </p:cNvPr>
          <p:cNvSpPr txBox="1"/>
          <p:nvPr/>
        </p:nvSpPr>
        <p:spPr>
          <a:xfrm>
            <a:off x="5059088" y="4005064"/>
            <a:ext cx="462446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나눔스퀘어_ac ExtraBold" panose="020B0600000101010101" pitchFamily="50" charset="-127"/>
              </a:rPr>
              <a:t>ML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나눔스퀘어_ac ExtraBold" panose="020B0600000101010101" pitchFamily="50" charset="-127"/>
              </a:rPr>
              <a:t>Auto 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79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4973</TotalTime>
  <Words>795</Words>
  <Application>Microsoft Office PowerPoint</Application>
  <PresentationFormat>화면 슬라이드 쇼(4:3)</PresentationFormat>
  <Paragraphs>276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나눔스퀘어_ac</vt:lpstr>
      <vt:lpstr>나눔스퀘어_ac Bold</vt:lpstr>
      <vt:lpstr>나눔스퀘어_ac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user</cp:lastModifiedBy>
  <cp:revision>278</cp:revision>
  <dcterms:created xsi:type="dcterms:W3CDTF">2017-03-03T04:17:19Z</dcterms:created>
  <dcterms:modified xsi:type="dcterms:W3CDTF">2022-04-20T05:56:22Z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