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ko-KR" altLang="en-US" dirty="0" smtClean="0"/>
              <a:t>프로그래밍 프로젝트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sz="3600" dirty="0" smtClean="0"/>
              <a:t>팀 프로젝트 </a:t>
            </a:r>
            <a:r>
              <a:rPr kumimoji="1" lang="en-US" altLang="ko-KR" sz="3600" dirty="0" smtClean="0"/>
              <a:t>–</a:t>
            </a:r>
            <a:r>
              <a:rPr kumimoji="1" lang="ko-KR" altLang="en-US" sz="3600" dirty="0" smtClean="0"/>
              <a:t> 공학용 계산기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201311279</a:t>
            </a:r>
            <a:r>
              <a:rPr kumimoji="1" lang="ko-KR" altLang="en-US" dirty="0" smtClean="0"/>
              <a:t> 백승대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201311314</a:t>
            </a:r>
            <a:r>
              <a:rPr kumimoji="1" lang="ko-KR" altLang="en-US" dirty="0" smtClean="0"/>
              <a:t> 정재욱</a:t>
            </a:r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201511282</a:t>
            </a:r>
            <a:r>
              <a:rPr kumimoji="1" lang="ko-KR" altLang="en-US" dirty="0" smtClean="0"/>
              <a:t> 이재승</a:t>
            </a:r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201513115</a:t>
            </a:r>
            <a:r>
              <a:rPr kumimoji="1" lang="ko-KR" altLang="en-US" smtClean="0"/>
              <a:t> 안성관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9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테스트 케이스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756955"/>
            <a:ext cx="9905998" cy="524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cap="none" dirty="0"/>
              <a:t>2</a:t>
            </a:r>
            <a:r>
              <a:rPr kumimoji="1" lang="en-US" altLang="ko-KR" cap="none" dirty="0" smtClean="0"/>
              <a:t>.</a:t>
            </a:r>
            <a:r>
              <a:rPr kumimoji="1" lang="ko-KR" altLang="en-US" cap="none" dirty="0" smtClean="0"/>
              <a:t>   </a:t>
            </a:r>
            <a:r>
              <a:rPr kumimoji="1" lang="en-US" altLang="ko-KR" cap="none" dirty="0" err="1" smtClean="0"/>
              <a:t>isValid</a:t>
            </a:r>
            <a:r>
              <a:rPr kumimoji="1" lang="en-US" altLang="ko-KR" cap="none" dirty="0" smtClean="0"/>
              <a:t>()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27110"/>
              </p:ext>
            </p:extLst>
          </p:nvPr>
        </p:nvGraphicFramePr>
        <p:xfrm>
          <a:off x="1260283" y="2498577"/>
          <a:ext cx="9668256" cy="4030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9406"/>
                <a:gridCol w="943622"/>
                <a:gridCol w="5035228"/>
              </a:tblGrid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매개변수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반환</a:t>
                      </a:r>
                      <a:endParaRPr lang="ko-KR" sz="12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설명</a:t>
                      </a:r>
                      <a:endParaRPr lang="ko-KR" sz="1200" kern="10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1+2+3/5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5*10+(10*sin(13)/78+330(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solidFill>
                            <a:schemeClr val="bg1"/>
                          </a:solidFill>
                          <a:effectLst/>
                        </a:rPr>
                        <a:t>괄호 열린 개수와 닫은 개수가 다름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1/32+39cal9+20cAL93233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지원하지 않는 문자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값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은 유효하지 않음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3++9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두 개 이상 연속된 연산자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+10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연산자로 시작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10*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연산자로 끝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10-&gt;[x]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레지스터에 저장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10-&gt;x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레지스터 변수를 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로 묶지 않음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(+10)+(-10)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피연산자에 부호를 붙이고 싶은 경우 괄호로 묶음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10+20-&gt;[x]30+[x]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200" b="0" kern="10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두개의 식이 연속되어도 오류 아님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</a:rPr>
                        <a:t>diasdfl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각종 지원하지 않는 기호 및 문자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+mn-ea"/>
                          <a:cs typeface="Times New Roman" charset="0"/>
                        </a:rPr>
                        <a:t>5+3+2+(4+3-&gt;[x])[x]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중간에 레지스터를 저장하는 작업이 들어가 있음</a:t>
                      </a: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오류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10-&gt;[x]20-&gt;[y][x][y]30-&gt;[z]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expression</a:t>
                      </a:r>
                      <a:r>
                        <a:rPr lang="en-US" altLang="ko-KR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이후에 추가적인 </a:t>
                      </a:r>
                      <a:r>
                        <a:rPr lang="en-US" altLang="ko-KR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expression</a:t>
                      </a:r>
                      <a:r>
                        <a:rPr lang="ko-KR" altLang="en-US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이나 </a:t>
                      </a:r>
                      <a:r>
                        <a:rPr lang="en-US" altLang="ko-KR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assignment</a:t>
                      </a:r>
                      <a:r>
                        <a:rPr lang="ko-KR" altLang="en-US" sz="1200" b="0" kern="100" baseline="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는 오류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10-&gt;[x][y]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input</a:t>
                      </a: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에 </a:t>
                      </a: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y</a:t>
                      </a: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에 저장하는 식 없음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(.3+39)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올바르지 않은 소수점 입력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테스트 케이스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756955"/>
            <a:ext cx="9905998" cy="524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cap="none" dirty="0"/>
              <a:t>3</a:t>
            </a:r>
            <a:r>
              <a:rPr kumimoji="1" lang="en-US" altLang="ko-KR" cap="none" dirty="0" smtClean="0"/>
              <a:t>.</a:t>
            </a:r>
            <a:r>
              <a:rPr kumimoji="1" lang="ko-KR" altLang="en-US" cap="none" dirty="0" smtClean="0"/>
              <a:t>   </a:t>
            </a:r>
            <a:r>
              <a:rPr kumimoji="1" lang="en-US" altLang="ko-KR" cap="none" dirty="0" err="1" smtClean="0"/>
              <a:t>calc</a:t>
            </a:r>
            <a:r>
              <a:rPr kumimoji="1" lang="en-US" altLang="ko-KR" cap="none" dirty="0" smtClean="0"/>
              <a:t>()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60590"/>
              </p:ext>
            </p:extLst>
          </p:nvPr>
        </p:nvGraphicFramePr>
        <p:xfrm>
          <a:off x="1718353" y="2717076"/>
          <a:ext cx="8752115" cy="2908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8892"/>
                <a:gridCol w="1174669"/>
                <a:gridCol w="3928554"/>
              </a:tblGrid>
              <a:tr h="4789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매개변수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결과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출력 </a:t>
                      </a:r>
                      <a:r>
                        <a:rPr lang="en-US" sz="1200" kern="100" dirty="0">
                          <a:effectLst/>
                        </a:rPr>
                        <a:t>or </a:t>
                      </a:r>
                      <a:r>
                        <a:rPr lang="ko-KR" sz="1200" kern="100" dirty="0">
                          <a:effectLst/>
                        </a:rPr>
                        <a:t>레지스터 변수에 저장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05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918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1+2+3/5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093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10-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&gt;[x]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오류 출력</a:t>
                      </a: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출력 값 없음</a:t>
                      </a: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(+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10)+(-10)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801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10-&gt;[x]</a:t>
                      </a: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[x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]*(sin(3)*sin(3)+cos(3)*cos(3))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80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10+20-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&gt;[j]30+[j]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30,60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800" b="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은 저장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, 60</a:t>
                      </a:r>
                      <a:r>
                        <a:rPr lang="ko-KR" sz="1200" b="0" kern="100" dirty="0">
                          <a:solidFill>
                            <a:schemeClr val="bg1"/>
                          </a:solidFill>
                          <a:effectLst/>
                        </a:rPr>
                        <a:t>은 출력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프로그램 개요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70059" y="2504702"/>
            <a:ext cx="7448705" cy="3124201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smtClean="0">
                <a:solidFill>
                  <a:srgbClr val="FF0000"/>
                </a:solidFill>
              </a:rPr>
              <a:t>공학용</a:t>
            </a:r>
            <a:r>
              <a:rPr kumimoji="1" lang="ko-KR" altLang="en-US" sz="3000" dirty="0" smtClean="0"/>
              <a:t> </a:t>
            </a:r>
            <a:r>
              <a:rPr kumimoji="1" lang="ko-KR" altLang="en-US" sz="3000" b="1" dirty="0" smtClean="0">
                <a:solidFill>
                  <a:srgbClr val="FF0000"/>
                </a:solidFill>
              </a:rPr>
              <a:t>계산기</a:t>
            </a:r>
            <a:r>
              <a:rPr kumimoji="1" lang="ko-KR" altLang="en-US" sz="3000" dirty="0" smtClean="0"/>
              <a:t>를 구현</a:t>
            </a:r>
            <a:endParaRPr kumimoji="1" lang="en-US" altLang="ko-KR" sz="3000" dirty="0" smtClean="0"/>
          </a:p>
          <a:p>
            <a:r>
              <a:rPr kumimoji="1" lang="ko-KR" altLang="en-US" sz="3000" dirty="0" smtClean="0"/>
              <a:t>사칙연산과 몇가지 함수를 사용 가능하고</a:t>
            </a:r>
            <a:r>
              <a:rPr kumimoji="1" lang="en-US" altLang="ko-KR" sz="3000" dirty="0" smtClean="0"/>
              <a:t>,</a:t>
            </a:r>
            <a:r>
              <a:rPr kumimoji="1" lang="ko-KR" altLang="en-US" sz="3000" dirty="0" smtClean="0"/>
              <a:t> 레지스터 변수에 값을 </a:t>
            </a:r>
            <a:r>
              <a:rPr kumimoji="1" lang="ko-KR" altLang="en-US" sz="3000" dirty="0" smtClean="0"/>
              <a:t>저장해 여러가지 복잡한 수식의 계산을 간편히 할 수 있다</a:t>
            </a:r>
            <a:r>
              <a:rPr kumimoji="1" lang="en-US" altLang="ko-KR" sz="3000" dirty="0" smtClean="0"/>
              <a:t>.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4535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6996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요구사항 분석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984960"/>
            <a:ext cx="4799010" cy="4356464"/>
          </a:xfrm>
        </p:spPr>
        <p:txBody>
          <a:bodyPr>
            <a:noAutofit/>
          </a:bodyPr>
          <a:lstStyle/>
          <a:p>
            <a:r>
              <a:rPr kumimoji="1" lang="ko-KR" altLang="en-US" sz="2500" dirty="0" smtClean="0"/>
              <a:t>입력값</a:t>
            </a:r>
            <a:endParaRPr kumimoji="1" lang="en-US" altLang="ko-KR" sz="2500" dirty="0"/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dirty="0" smtClean="0"/>
              <a:t>숫자 </a:t>
            </a:r>
            <a:r>
              <a:rPr kumimoji="1" lang="en-US" altLang="ko-KR" sz="2200" dirty="0" smtClean="0"/>
              <a:t>(</a:t>
            </a:r>
            <a:r>
              <a:rPr kumimoji="1" lang="ko-KR" altLang="en-US" sz="2200" dirty="0" smtClean="0"/>
              <a:t>자연수</a:t>
            </a:r>
            <a:r>
              <a:rPr kumimoji="1" lang="en-US" altLang="ko-KR" sz="2200" dirty="0" smtClean="0"/>
              <a:t>,</a:t>
            </a:r>
            <a:r>
              <a:rPr kumimoji="1" lang="ko-KR" altLang="en-US" sz="2200" dirty="0" smtClean="0"/>
              <a:t> 실수</a:t>
            </a:r>
            <a:r>
              <a:rPr kumimoji="1" lang="en-US" altLang="ko-KR" sz="2200" dirty="0" smtClean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dirty="0" smtClean="0"/>
              <a:t>사칙연산 </a:t>
            </a:r>
            <a:r>
              <a:rPr kumimoji="1" lang="en-US" altLang="ko-KR" sz="2200" dirty="0"/>
              <a:t>: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 smtClean="0"/>
              <a:t>+,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 smtClean="0"/>
              <a:t>-,</a:t>
            </a:r>
            <a:r>
              <a:rPr kumimoji="1" lang="ko-KR" altLang="en-US" sz="2200" dirty="0" smtClean="0"/>
              <a:t> *</a:t>
            </a:r>
            <a:r>
              <a:rPr kumimoji="1" lang="en-US" altLang="ko-KR" sz="2200" dirty="0" smtClean="0"/>
              <a:t>,</a:t>
            </a:r>
            <a:r>
              <a:rPr kumimoji="1" lang="ko-KR" altLang="en-US" sz="2200" dirty="0" smtClean="0"/>
              <a:t> </a:t>
            </a:r>
            <a:r>
              <a:rPr kumimoji="1" lang="en-US" altLang="ko-KR" sz="2200" dirty="0" smtClean="0"/>
              <a:t>/</a:t>
            </a:r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dirty="0" smtClean="0"/>
              <a:t>삼각함수 </a:t>
            </a:r>
            <a:r>
              <a:rPr kumimoji="1" lang="en-US" altLang="ko-KR" sz="2200" dirty="0" smtClean="0"/>
              <a:t>:</a:t>
            </a:r>
            <a:r>
              <a:rPr kumimoji="1" lang="ko-KR" altLang="en-US" sz="2200" dirty="0" smtClean="0"/>
              <a:t> </a:t>
            </a:r>
            <a:r>
              <a:rPr kumimoji="1" lang="en-US" altLang="ko-KR" sz="2200" cap="none" dirty="0" smtClean="0"/>
              <a:t>cos(x), sin(x)</a:t>
            </a:r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cap="none" dirty="0" smtClean="0"/>
              <a:t>지수함수 </a:t>
            </a:r>
            <a:r>
              <a:rPr kumimoji="1" lang="en-US" altLang="ko-KR" sz="2200" cap="none" dirty="0" smtClean="0"/>
              <a:t>:</a:t>
            </a:r>
            <a:r>
              <a:rPr kumimoji="1" lang="ko-KR" altLang="en-US" sz="2200" cap="none" dirty="0" smtClean="0"/>
              <a:t> </a:t>
            </a:r>
            <a:r>
              <a:rPr kumimoji="1" lang="en-US" altLang="ko-KR" sz="2200" cap="none" dirty="0" err="1" smtClean="0"/>
              <a:t>exp</a:t>
            </a:r>
            <a:r>
              <a:rPr kumimoji="1" lang="en-US" altLang="ko-KR" sz="2200" cap="none" dirty="0" smtClean="0"/>
              <a:t>(x)</a:t>
            </a:r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cap="none" dirty="0" smtClean="0"/>
              <a:t>로그함수 </a:t>
            </a:r>
            <a:r>
              <a:rPr kumimoji="1" lang="en-US" altLang="ko-KR" sz="2200" cap="none" dirty="0" smtClean="0"/>
              <a:t>:</a:t>
            </a:r>
            <a:r>
              <a:rPr kumimoji="1" lang="ko-KR" altLang="en-US" sz="2200" cap="none" dirty="0" smtClean="0"/>
              <a:t> </a:t>
            </a:r>
            <a:r>
              <a:rPr kumimoji="1" lang="en-US" altLang="ko-KR" sz="2200" cap="none" dirty="0" smtClean="0"/>
              <a:t>log(x)</a:t>
            </a:r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cap="none" dirty="0" smtClean="0"/>
              <a:t>레지스터 </a:t>
            </a:r>
            <a:r>
              <a:rPr kumimoji="1" lang="en-US" altLang="ko-KR" sz="2200" cap="none" dirty="0" smtClean="0"/>
              <a:t>:</a:t>
            </a:r>
            <a:r>
              <a:rPr kumimoji="1" lang="ko-KR" altLang="en-US" sz="2200" cap="none" dirty="0" smtClean="0"/>
              <a:t> </a:t>
            </a:r>
            <a:r>
              <a:rPr kumimoji="1" lang="en-US" altLang="ko-KR" sz="2200" cap="none" dirty="0" smtClean="0"/>
              <a:t>-&gt;[x] (</a:t>
            </a:r>
            <a:r>
              <a:rPr kumimoji="1" lang="ko-KR" altLang="en-US" sz="2200" cap="none" dirty="0" smtClean="0"/>
              <a:t>저장</a:t>
            </a:r>
            <a:r>
              <a:rPr kumimoji="1" lang="en-US" altLang="ko-KR" sz="2200" cap="none" dirty="0" smtClean="0"/>
              <a:t>),</a:t>
            </a:r>
            <a:r>
              <a:rPr kumimoji="1" lang="ko-KR" altLang="en-US" sz="2200" cap="none" dirty="0" smtClean="0"/>
              <a:t> </a:t>
            </a:r>
            <a:r>
              <a:rPr kumimoji="1" lang="en-US" altLang="ko-KR" sz="2200" cap="none" dirty="0" smtClean="0"/>
              <a:t>[x] (</a:t>
            </a:r>
            <a:r>
              <a:rPr kumimoji="1" lang="ko-KR" altLang="en-US" sz="2200" cap="none" dirty="0" smtClean="0"/>
              <a:t>로드</a:t>
            </a:r>
            <a:r>
              <a:rPr kumimoji="1" lang="en-US" altLang="ko-KR" sz="2200" cap="none" dirty="0" smtClean="0"/>
              <a:t>)</a:t>
            </a:r>
            <a:endParaRPr kumimoji="1" lang="en-US" altLang="ko-KR" sz="2200" cap="none" dirty="0"/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cap="none" dirty="0" smtClean="0"/>
              <a:t>레지스터는 </a:t>
            </a:r>
            <a:r>
              <a:rPr kumimoji="1" lang="en-US" altLang="ko-KR" sz="2200" cap="none" dirty="0" err="1" smtClean="0"/>
              <a:t>a~z</a:t>
            </a:r>
            <a:r>
              <a:rPr kumimoji="1" lang="ko-KR" altLang="en-US" sz="2200" cap="none" dirty="0" smtClean="0"/>
              <a:t>까지 총 </a:t>
            </a:r>
            <a:r>
              <a:rPr kumimoji="1" lang="en-US" altLang="ko-KR" sz="2200" cap="none" dirty="0" smtClean="0"/>
              <a:t>26</a:t>
            </a:r>
            <a:r>
              <a:rPr kumimoji="1" lang="ko-KR" altLang="en-US" sz="2200" cap="none" dirty="0" smtClean="0"/>
              <a:t>가지</a:t>
            </a:r>
            <a:endParaRPr kumimoji="1" lang="en-US" altLang="ko-KR" sz="2200" cap="none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69572" y="2174965"/>
            <a:ext cx="5106988" cy="350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kumimoji="1" lang="ko-KR" altLang="en-US" sz="2500" cap="none" dirty="0" smtClean="0"/>
              <a:t>출력값</a:t>
            </a:r>
            <a:endParaRPr kumimoji="1" lang="en-US" altLang="ko-KR" sz="2500" cap="none" dirty="0" smtClean="0"/>
          </a:p>
          <a:p>
            <a:pPr lvl="1">
              <a:buFont typeface=".AppleSystemUIFont" charset="-120"/>
              <a:buChar char="-"/>
            </a:pPr>
            <a:r>
              <a:rPr kumimoji="1" lang="ko-KR" altLang="en-US" sz="2200" cap="none" dirty="0" smtClean="0"/>
              <a:t>실수 </a:t>
            </a:r>
            <a:r>
              <a:rPr kumimoji="1" lang="ko-KR" altLang="en-US" sz="2200" cap="none" dirty="0" smtClean="0"/>
              <a:t>혹은 에러 메시지 출력</a:t>
            </a:r>
            <a:endParaRPr kumimoji="1" lang="en-US" altLang="ko-KR" sz="2200" cap="none" dirty="0" smtClean="0"/>
          </a:p>
          <a:p>
            <a:pPr lvl="1">
              <a:buFont typeface=".AppleSystemUIFont" charset="-120"/>
              <a:buChar char="-"/>
            </a:pPr>
            <a:endParaRPr kumimoji="1" lang="en-US" altLang="ko-KR" sz="2200" cap="none" dirty="0"/>
          </a:p>
          <a:p>
            <a:pPr>
              <a:buFont typeface="Arial" charset="0"/>
              <a:buChar char="•"/>
            </a:pPr>
            <a:r>
              <a:rPr kumimoji="1" lang="ko-KR" altLang="en-US" sz="2500" cap="none" dirty="0" smtClean="0"/>
              <a:t>전역 변수</a:t>
            </a:r>
            <a:endParaRPr kumimoji="1" lang="en-US" altLang="ko-KR" sz="2500" cap="none" dirty="0" smtClean="0"/>
          </a:p>
          <a:p>
            <a:pPr lvl="1">
              <a:buFont typeface=".AppleSystemUIFont" charset="-120"/>
              <a:buChar char="-"/>
            </a:pPr>
            <a:r>
              <a:rPr kumimoji="1" lang="en-US" altLang="ko-KR" sz="2200" cap="none" dirty="0" smtClean="0"/>
              <a:t>double </a:t>
            </a:r>
            <a:r>
              <a:rPr kumimoji="1" lang="en-US" altLang="ko-KR" sz="2200" cap="none" dirty="0" err="1" smtClean="0"/>
              <a:t>reg</a:t>
            </a:r>
            <a:r>
              <a:rPr kumimoji="1" lang="en-US" altLang="ko-KR" sz="2200" cap="none" dirty="0" smtClean="0"/>
              <a:t>[26]</a:t>
            </a:r>
            <a:r>
              <a:rPr kumimoji="1" lang="ko-KR" altLang="en-US" sz="2200" cap="none" dirty="0" smtClean="0"/>
              <a:t> </a:t>
            </a:r>
            <a:r>
              <a:rPr kumimoji="1" lang="en-US" altLang="ko-KR" sz="2200" cap="none" dirty="0" smtClean="0"/>
              <a:t>:</a:t>
            </a:r>
            <a:r>
              <a:rPr kumimoji="1" lang="ko-KR" altLang="en-US" sz="2200" cap="none" dirty="0" smtClean="0"/>
              <a:t> 레지스터 값을 저장</a:t>
            </a:r>
            <a:endParaRPr kumimoji="1" lang="en-US" altLang="ko-KR" sz="2200" cap="none" dirty="0"/>
          </a:p>
        </p:txBody>
      </p:sp>
    </p:spTree>
    <p:extLst>
      <p:ext uri="{BB962C8B-B14F-4D97-AF65-F5344CB8AC3E}">
        <p14:creationId xmlns:p14="http://schemas.microsoft.com/office/powerpoint/2010/main" val="7652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프로토 타입</a:t>
            </a:r>
            <a:endParaRPr kumimoji="1" lang="ko-KR" altLang="en-US" sz="5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04598"/>
              </p:ext>
            </p:extLst>
          </p:nvPr>
        </p:nvGraphicFramePr>
        <p:xfrm>
          <a:off x="808901" y="2660272"/>
          <a:ext cx="10571022" cy="278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941"/>
                <a:gridCol w="1666874"/>
                <a:gridCol w="1650670"/>
                <a:gridCol w="5949537"/>
              </a:tblGrid>
              <a:tr h="5682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함수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입력 </a:t>
                      </a:r>
                      <a:r>
                        <a:rPr lang="ko-KR" sz="1800" kern="100" dirty="0">
                          <a:effectLst/>
                        </a:rPr>
                        <a:t>자료형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반환 </a:t>
                      </a:r>
                      <a:r>
                        <a:rPr lang="ko-KR" sz="1800" kern="100" dirty="0">
                          <a:effectLst/>
                        </a:rPr>
                        <a:t>자료형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660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input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void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char</a:t>
                      </a:r>
                      <a:r>
                        <a:rPr lang="en-US" sz="1800" kern="100" dirty="0">
                          <a:effectLst/>
                        </a:rPr>
                        <a:t>*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사용자로부터 </a:t>
                      </a:r>
                      <a:r>
                        <a:rPr lang="ko-KR" sz="1800" b="1" kern="100" dirty="0">
                          <a:solidFill>
                            <a:srgbClr val="FF0000"/>
                          </a:solidFill>
                          <a:effectLst/>
                        </a:rPr>
                        <a:t>수식을 입력</a:t>
                      </a:r>
                      <a:r>
                        <a:rPr lang="ko-KR" sz="1800" kern="100" dirty="0">
                          <a:effectLst/>
                        </a:rPr>
                        <a:t>받는 함수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47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isValid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char</a:t>
                      </a:r>
                      <a:r>
                        <a:rPr lang="en-US" sz="1800" kern="100" dirty="0">
                          <a:effectLst/>
                        </a:rPr>
                        <a:t>*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int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수식의 </a:t>
                      </a:r>
                      <a:r>
                        <a:rPr lang="ko-KR" sz="1800" b="1" kern="100" dirty="0">
                          <a:solidFill>
                            <a:srgbClr val="FF0000"/>
                          </a:solidFill>
                          <a:effectLst/>
                        </a:rPr>
                        <a:t>유효성을 검사</a:t>
                      </a:r>
                      <a:r>
                        <a:rPr lang="ko-KR" sz="1800" kern="100" dirty="0">
                          <a:effectLst/>
                        </a:rPr>
                        <a:t>하는 함수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399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calc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char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void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유효한 </a:t>
                      </a:r>
                      <a:r>
                        <a:rPr lang="ko-KR" sz="1800" kern="100" dirty="0">
                          <a:effectLst/>
                        </a:rPr>
                        <a:t>수식을 </a:t>
                      </a:r>
                      <a:r>
                        <a:rPr lang="ko-KR" sz="1800" b="1" kern="100" dirty="0">
                          <a:solidFill>
                            <a:srgbClr val="FF0000"/>
                          </a:solidFill>
                          <a:effectLst/>
                        </a:rPr>
                        <a:t>계산</a:t>
                      </a:r>
                      <a:r>
                        <a:rPr lang="ko-KR" sz="1800" kern="100" dirty="0">
                          <a:effectLst/>
                        </a:rPr>
                        <a:t>하는 함수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3993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main</a:t>
                      </a:r>
                      <a:r>
                        <a:rPr lang="en-US" sz="1800" kern="100" dirty="0">
                          <a:effectLst/>
                        </a:rPr>
                        <a:t>()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void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int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지속적으로 </a:t>
                      </a:r>
                      <a:r>
                        <a:rPr lang="ko-KR" sz="1800" kern="100" dirty="0">
                          <a:effectLst/>
                        </a:rPr>
                        <a:t>반복하면서 </a:t>
                      </a:r>
                      <a:r>
                        <a:rPr lang="en-US" sz="1800" kern="100" dirty="0">
                          <a:effectLst/>
                        </a:rPr>
                        <a:t>input() – </a:t>
                      </a:r>
                      <a:r>
                        <a:rPr lang="en-US" sz="1800" kern="100" dirty="0" err="1">
                          <a:effectLst/>
                        </a:rPr>
                        <a:t>isValid</a:t>
                      </a:r>
                      <a:r>
                        <a:rPr lang="en-US" sz="1800" kern="100" dirty="0">
                          <a:effectLst/>
                        </a:rPr>
                        <a:t>() – </a:t>
                      </a:r>
                      <a:r>
                        <a:rPr lang="en-US" sz="1800" kern="100" dirty="0" err="1">
                          <a:effectLst/>
                        </a:rPr>
                        <a:t>calc</a:t>
                      </a:r>
                      <a:r>
                        <a:rPr lang="en-US" sz="1800" kern="100" dirty="0">
                          <a:effectLst/>
                        </a:rPr>
                        <a:t>() </a:t>
                      </a:r>
                      <a:r>
                        <a:rPr lang="ko-KR" sz="1800" kern="100" dirty="0">
                          <a:effectLst/>
                        </a:rPr>
                        <a:t>호출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구성원 및 역할</a:t>
            </a:r>
            <a:endParaRPr kumimoji="1" lang="ko-KR" altLang="en-US" sz="50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488974"/>
              </p:ext>
            </p:extLst>
          </p:nvPr>
        </p:nvGraphicFramePr>
        <p:xfrm>
          <a:off x="1374366" y="2595157"/>
          <a:ext cx="9440091" cy="2882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767"/>
                <a:gridCol w="1529232"/>
                <a:gridCol w="6287092"/>
              </a:tblGrid>
              <a:tr h="576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726440" algn="l"/>
                        </a:tabLs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726440" algn="l"/>
                        </a:tabLst>
                      </a:pPr>
                      <a:r>
                        <a:rPr lang="ko-KR" sz="1800" kern="100" dirty="0" smtClean="0">
                          <a:effectLst/>
                        </a:rPr>
                        <a:t>팀원구성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역할</a:t>
                      </a:r>
                      <a:r>
                        <a:rPr lang="ko-KR" altLang="en-US" sz="1800" kern="100" dirty="0" smtClean="0">
                          <a:effectLst/>
                        </a:rPr>
                        <a:t> </a:t>
                      </a:r>
                      <a:r>
                        <a:rPr lang="en-US" altLang="ko-KR" sz="1400" kern="100" dirty="0" smtClean="0">
                          <a:effectLst/>
                        </a:rPr>
                        <a:t>(※</a:t>
                      </a:r>
                      <a:r>
                        <a:rPr lang="ko-KR" altLang="en-US" sz="1400" kern="100" dirty="0" smtClean="0">
                          <a:effectLst/>
                        </a:rPr>
                        <a:t> 각 함수 구현 시 추가적으로 필요한 </a:t>
                      </a:r>
                      <a:r>
                        <a:rPr lang="ko-KR" altLang="en-US" sz="1400" b="1" kern="100" dirty="0" smtClean="0">
                          <a:solidFill>
                            <a:srgbClr val="FF720B"/>
                          </a:solidFill>
                          <a:effectLst/>
                        </a:rPr>
                        <a:t>함수 자유롭게 추가 선언 가능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6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PM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백승대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프로젝트 </a:t>
                      </a:r>
                      <a:r>
                        <a:rPr lang="ko-KR" sz="1800" kern="100" dirty="0">
                          <a:effectLst/>
                        </a:rPr>
                        <a:t>설계 및 역할 </a:t>
                      </a:r>
                      <a:r>
                        <a:rPr lang="ko-KR" sz="1800" kern="100" dirty="0" smtClean="0">
                          <a:effectLst/>
                        </a:rPr>
                        <a:t>분담</a:t>
                      </a:r>
                      <a:r>
                        <a:rPr lang="en-US" sz="1800" kern="100" dirty="0" smtClean="0">
                          <a:effectLst/>
                        </a:rPr>
                        <a:t>, </a:t>
                      </a:r>
                      <a:r>
                        <a:rPr lang="ko-KR" sz="1800" kern="100" dirty="0" smtClean="0">
                          <a:effectLst/>
                        </a:rPr>
                        <a:t>최종 점검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6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Corder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정재욱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최종 </a:t>
                      </a:r>
                      <a:r>
                        <a:rPr lang="ko-KR" sz="1800" kern="100" dirty="0">
                          <a:effectLst/>
                        </a:rPr>
                        <a:t>계산을 하는 </a:t>
                      </a:r>
                      <a:r>
                        <a:rPr lang="en-US" sz="1800" kern="100" dirty="0" err="1">
                          <a:effectLst/>
                        </a:rPr>
                        <a:t>calc</a:t>
                      </a:r>
                      <a:r>
                        <a:rPr lang="en-US" sz="1800" kern="100" dirty="0">
                          <a:effectLst/>
                        </a:rPr>
                        <a:t>() </a:t>
                      </a:r>
                      <a:r>
                        <a:rPr lang="ko-KR" sz="1800" kern="100" dirty="0">
                          <a:effectLst/>
                        </a:rPr>
                        <a:t>함수 구현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6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Corder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안성관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사용자로부터 </a:t>
                      </a:r>
                      <a:r>
                        <a:rPr lang="ko-KR" sz="1800" kern="100" dirty="0">
                          <a:effectLst/>
                        </a:rPr>
                        <a:t>입력을 받는 </a:t>
                      </a:r>
                      <a:r>
                        <a:rPr lang="en-US" sz="1800" kern="100" dirty="0">
                          <a:effectLst/>
                        </a:rPr>
                        <a:t>input() </a:t>
                      </a:r>
                      <a:r>
                        <a:rPr lang="ko-KR" sz="1800" kern="100" dirty="0">
                          <a:effectLst/>
                        </a:rPr>
                        <a:t>함수 구현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65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Corder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이재승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effectLst/>
                        </a:rPr>
                        <a:t>수식의 </a:t>
                      </a:r>
                      <a:r>
                        <a:rPr lang="ko-KR" sz="1800" kern="100" dirty="0">
                          <a:effectLst/>
                        </a:rPr>
                        <a:t>유효성을 검사하는 </a:t>
                      </a:r>
                      <a:r>
                        <a:rPr lang="en-US" sz="1800" kern="100" dirty="0" err="1">
                          <a:effectLst/>
                        </a:rPr>
                        <a:t>isValid</a:t>
                      </a:r>
                      <a:r>
                        <a:rPr lang="en-US" sz="1800" kern="100" dirty="0">
                          <a:effectLst/>
                        </a:rPr>
                        <a:t>() </a:t>
                      </a:r>
                      <a:r>
                        <a:rPr lang="ko-KR" sz="1800" kern="100" dirty="0">
                          <a:effectLst/>
                        </a:rPr>
                        <a:t>함수 구현</a:t>
                      </a:r>
                      <a:endParaRPr lang="ko-KR" sz="18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함수 별 세부사항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6547" y="1988127"/>
            <a:ext cx="8655730" cy="3947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cap="none" dirty="0" smtClean="0"/>
              <a:t>input()</a:t>
            </a:r>
          </a:p>
          <a:p>
            <a:pPr lvl="1"/>
            <a:r>
              <a:rPr lang="ko-KR" altLang="ko-KR" dirty="0">
                <a:effectLst/>
              </a:rPr>
              <a:t>사용자로부터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수식을 입력 받는 함수</a:t>
            </a:r>
            <a:r>
              <a:rPr lang="en-US" altLang="ko-KR" dirty="0">
                <a:effectLst/>
              </a:rPr>
              <a:t>.</a:t>
            </a:r>
            <a:endParaRPr lang="ko-KR" altLang="ko-KR" dirty="0">
              <a:effectLst/>
            </a:endParaRPr>
          </a:p>
          <a:p>
            <a:pPr lvl="1"/>
            <a:r>
              <a:rPr lang="ko-KR" altLang="ko-KR" dirty="0">
                <a:effectLst/>
              </a:rPr>
              <a:t>여러 줄을 입력 받을 수 있으므로 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CAL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이 나올때까지 지속적으로 입력 받음</a:t>
            </a:r>
            <a:r>
              <a:rPr lang="en-US" altLang="ko-KR" dirty="0">
                <a:effectLst/>
              </a:rPr>
              <a:t>. (</a:t>
            </a:r>
            <a:r>
              <a:rPr lang="en-US" altLang="ko-KR" dirty="0" err="1">
                <a:effectLst/>
              </a:rPr>
              <a:t>cal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CaL</a:t>
            </a:r>
            <a:r>
              <a:rPr lang="en-US" altLang="ko-KR" dirty="0">
                <a:effectLst/>
              </a:rPr>
              <a:t>, Cal, </a:t>
            </a:r>
            <a:r>
              <a:rPr lang="en-US" altLang="ko-KR" dirty="0" err="1">
                <a:effectLst/>
              </a:rPr>
              <a:t>cAl</a:t>
            </a:r>
            <a:r>
              <a:rPr lang="ko-KR" altLang="ko-KR" dirty="0">
                <a:effectLst/>
              </a:rPr>
              <a:t>등과 다름</a:t>
            </a:r>
            <a:r>
              <a:rPr lang="en-US" altLang="ko-KR" dirty="0">
                <a:effectLst/>
              </a:rPr>
              <a:t>)</a:t>
            </a:r>
            <a:endParaRPr lang="ko-KR" altLang="ko-KR" dirty="0">
              <a:effectLst/>
            </a:endParaRPr>
          </a:p>
          <a:p>
            <a:pPr lvl="1"/>
            <a:r>
              <a:rPr lang="ko-KR" altLang="ko-KR" dirty="0">
                <a:effectLst/>
              </a:rPr>
              <a:t>한 줄 입력 후 </a:t>
            </a:r>
            <a:r>
              <a:rPr lang="en-US" altLang="ko-KR" cap="none" dirty="0" err="1">
                <a:effectLst/>
              </a:rPr>
              <a:t>strcat</a:t>
            </a:r>
            <a:r>
              <a:rPr lang="en-US" altLang="ko-KR" dirty="0">
                <a:effectLst/>
              </a:rPr>
              <a:t>() </a:t>
            </a:r>
            <a:r>
              <a:rPr lang="ko-KR" altLang="ko-KR" dirty="0">
                <a:effectLst/>
              </a:rPr>
              <a:t>호출해서 합친 후 </a:t>
            </a:r>
            <a:r>
              <a:rPr lang="en-US" altLang="ko-KR" dirty="0">
                <a:effectLst/>
              </a:rPr>
              <a:t>CAL</a:t>
            </a:r>
            <a:r>
              <a:rPr lang="ko-KR" altLang="ko-KR" dirty="0">
                <a:effectLst/>
              </a:rPr>
              <a:t>이 있는지 </a:t>
            </a:r>
            <a:r>
              <a:rPr lang="ko-KR" altLang="ko-KR" dirty="0" smtClean="0">
                <a:effectLst/>
              </a:rPr>
              <a:t>검사</a:t>
            </a:r>
            <a:endParaRPr lang="ko-KR" altLang="ko-KR" dirty="0">
              <a:effectLst/>
            </a:endParaRPr>
          </a:p>
          <a:p>
            <a:pPr lvl="1"/>
            <a:r>
              <a:rPr lang="en-US" altLang="ko-KR" dirty="0">
                <a:effectLst/>
              </a:rPr>
              <a:t>CAL</a:t>
            </a:r>
            <a:r>
              <a:rPr lang="ko-KR" altLang="ko-KR" dirty="0">
                <a:effectLst/>
              </a:rPr>
              <a:t>을 입력 받아 입력이 끝나는 경우</a:t>
            </a:r>
            <a:r>
              <a:rPr lang="en-US" altLang="ko-KR" dirty="0">
                <a:effectLst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CAL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을 포함한 뒷부분 모두 제거</a:t>
            </a:r>
          </a:p>
          <a:p>
            <a:pPr lvl="1"/>
            <a:r>
              <a:rPr lang="ko-KR" altLang="ko-KR" b="1" dirty="0" smtClean="0">
                <a:solidFill>
                  <a:srgbClr val="FF0000"/>
                </a:solidFill>
                <a:effectLst/>
              </a:rPr>
              <a:t>모든 공백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및 개행 제거 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숫자 사이의 공백 및 개행 </a:t>
            </a:r>
            <a:r>
              <a:rPr lang="en-US" altLang="ko-KR" dirty="0" smtClean="0">
                <a:effectLst/>
              </a:rPr>
              <a:t>-&gt;</a:t>
            </a:r>
            <a:r>
              <a:rPr lang="ko-KR" altLang="en-US" dirty="0" smtClean="0">
                <a:effectLst/>
              </a:rPr>
              <a:t> 하나의 숫자</a:t>
            </a:r>
            <a:r>
              <a:rPr lang="en-US" altLang="ko-KR" dirty="0" smtClean="0">
                <a:effectLst/>
              </a:rPr>
              <a:t>)</a:t>
            </a:r>
          </a:p>
          <a:p>
            <a:pPr lvl="1"/>
            <a:r>
              <a:rPr lang="ko-KR" altLang="ko-KR" dirty="0" smtClean="0">
                <a:effectLst/>
              </a:rPr>
              <a:t>수식의 </a:t>
            </a:r>
            <a:r>
              <a:rPr lang="ko-KR" altLang="ko-KR" dirty="0">
                <a:effectLst/>
              </a:rPr>
              <a:t>유효성과는 상관없이 그냥 </a:t>
            </a:r>
            <a:r>
              <a:rPr lang="ko-KR" altLang="ko-KR" dirty="0" smtClean="0">
                <a:effectLst/>
              </a:rPr>
              <a:t>반환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만약 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CAL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이 나오기 전에 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EXIT</a:t>
            </a:r>
            <a:r>
              <a:rPr lang="ko-KR" altLang="en-US" b="1" dirty="0">
                <a:solidFill>
                  <a:srgbClr val="FF0000"/>
                </a:solidFill>
                <a:effectLst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나올 시 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EXIT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만 반환</a:t>
            </a:r>
            <a:endParaRPr lang="ko-KR" altLang="ko-KR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94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함수 별 세부사항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211976"/>
            <a:ext cx="9905998" cy="397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cap="none" dirty="0" smtClean="0"/>
              <a:t>2.</a:t>
            </a:r>
            <a:r>
              <a:rPr kumimoji="1" lang="ko-KR" altLang="en-US" cap="none" dirty="0" smtClean="0"/>
              <a:t>   </a:t>
            </a:r>
            <a:r>
              <a:rPr kumimoji="1" lang="en-US" altLang="ko-KR" cap="none" dirty="0" err="1" smtClean="0"/>
              <a:t>isValid</a:t>
            </a:r>
            <a:r>
              <a:rPr kumimoji="1" lang="en-US" altLang="ko-KR" cap="none" dirty="0" smtClean="0"/>
              <a:t>()</a:t>
            </a:r>
          </a:p>
          <a:p>
            <a:pPr lvl="1"/>
            <a:r>
              <a:rPr lang="en-US" altLang="ko-KR" cap="none" dirty="0">
                <a:effectLst/>
              </a:rPr>
              <a:t>char* input</a:t>
            </a:r>
            <a:r>
              <a:rPr lang="ko-KR" altLang="ko-KR" dirty="0">
                <a:effectLst/>
              </a:rPr>
              <a:t>을 매개변수로 받아 해당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수식의 유효성을 검사</a:t>
            </a:r>
          </a:p>
          <a:p>
            <a:pPr lvl="1"/>
            <a:r>
              <a:rPr lang="ko-KR" altLang="ko-KR" dirty="0">
                <a:effectLst/>
              </a:rPr>
              <a:t>수식이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유효하면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 1</a:t>
            </a:r>
            <a:r>
              <a:rPr lang="ko-KR" altLang="ko-KR" dirty="0">
                <a:effectLst/>
              </a:rPr>
              <a:t>을</a:t>
            </a:r>
            <a:r>
              <a:rPr lang="en-US" altLang="ko-KR" dirty="0">
                <a:effectLst/>
              </a:rPr>
              <a:t>,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아니면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 0</a:t>
            </a:r>
            <a:r>
              <a:rPr lang="ko-KR" altLang="ko-KR" dirty="0">
                <a:effectLst/>
              </a:rPr>
              <a:t>을 </a:t>
            </a:r>
            <a:r>
              <a:rPr lang="ko-KR" altLang="ko-KR" dirty="0" smtClean="0">
                <a:effectLst/>
              </a:rPr>
              <a:t>반환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해당 </a:t>
            </a:r>
            <a:r>
              <a:rPr lang="en-US" altLang="ko-KR" cap="none" dirty="0" smtClean="0">
                <a:effectLst/>
              </a:rPr>
              <a:t>input</a:t>
            </a:r>
            <a:r>
              <a:rPr lang="ko-KR" altLang="en-US" cap="none" dirty="0" smtClean="0">
                <a:effectLst/>
              </a:rPr>
              <a:t> 내</a:t>
            </a:r>
            <a:r>
              <a:rPr lang="ko-KR" altLang="en-US" dirty="0" smtClean="0">
                <a:effectLst/>
              </a:rPr>
              <a:t>에서 </a:t>
            </a:r>
            <a:r>
              <a:rPr lang="ko-KR" altLang="en-US" dirty="0" smtClean="0">
                <a:solidFill>
                  <a:schemeClr val="tx1"/>
                </a:solidFill>
                <a:effectLst/>
              </a:rPr>
              <a:t>참조하려는 레지스터에 값을 저장하는 부분이 없으면 </a:t>
            </a:r>
            <a:r>
              <a:rPr lang="ko-KR" altLang="en-US" dirty="0" smtClean="0">
                <a:solidFill>
                  <a:schemeClr val="tx1"/>
                </a:solidFill>
                <a:effectLst/>
              </a:rPr>
              <a:t>오류</a:t>
            </a:r>
            <a:endParaRPr lang="en-US" altLang="ko-KR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괄호나 함수 안에 부호로 시작 시</a:t>
            </a:r>
            <a:r>
              <a:rPr lang="en-US" altLang="ko-KR" dirty="0" smtClean="0">
                <a:effectLst/>
              </a:rPr>
              <a:t>,</a:t>
            </a:r>
            <a:r>
              <a:rPr lang="ko-KR" altLang="en-US" dirty="0" smtClean="0">
                <a:effectLst/>
              </a:rPr>
              <a:t> 괄호나 숫자 하나 외에 추가적인 입력이 있으면 오류</a:t>
            </a:r>
            <a:endParaRPr lang="en-US" altLang="ko-KR" dirty="0" smtClean="0">
              <a:effectLst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ko-KR" dirty="0" smtClean="0">
                <a:effectLst/>
              </a:rPr>
              <a:t>ex </a:t>
            </a:r>
            <a:r>
              <a:rPr lang="en-US" altLang="ko-KR" dirty="0" smtClean="0">
                <a:effectLst/>
              </a:rPr>
              <a:t>(+49-30) </a:t>
            </a:r>
            <a:r>
              <a:rPr lang="en-US" altLang="ko-KR" cap="none" dirty="0" smtClean="0">
                <a:effectLst/>
              </a:rPr>
              <a:t>(+sin(+39-exp(30</a:t>
            </a:r>
            <a:r>
              <a:rPr lang="en-US" altLang="ko-KR" cap="none" dirty="0" smtClean="0">
                <a:effectLst/>
              </a:rPr>
              <a:t>)))</a:t>
            </a:r>
            <a:endParaRPr lang="en-US" altLang="ko-KR" cap="none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앞에서 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번 이상의 레지스터 저장</a:t>
            </a:r>
            <a:r>
              <a:rPr lang="ko-KR" altLang="en-US" dirty="0" smtClean="0">
                <a:effectLst/>
              </a:rPr>
              <a:t>과 마지막에 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번의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계산 출력</a:t>
            </a:r>
            <a:r>
              <a:rPr lang="ko-KR" altLang="en-US" dirty="0" smtClean="0">
                <a:effectLst/>
              </a:rPr>
              <a:t>을 </a:t>
            </a:r>
            <a:r>
              <a:rPr lang="ko-KR" altLang="en-US" dirty="0" smtClean="0">
                <a:effectLst/>
              </a:rPr>
              <a:t>입력받는다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en-US" altLang="ko-KR" dirty="0" smtClean="0">
                <a:effectLst/>
              </a:rPr>
              <a:t>NULL</a:t>
            </a:r>
            <a:r>
              <a:rPr lang="ko-KR" altLang="ko-KR" dirty="0">
                <a:effectLst/>
              </a:rPr>
              <a:t>을 입력 시에도 유효하지 않은 수식</a:t>
            </a:r>
          </a:p>
        </p:txBody>
      </p:sp>
    </p:spTree>
    <p:extLst>
      <p:ext uri="{BB962C8B-B14F-4D97-AF65-F5344CB8AC3E}">
        <p14:creationId xmlns:p14="http://schemas.microsoft.com/office/powerpoint/2010/main" val="9904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함수 별 세부사항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2183" y="1973878"/>
            <a:ext cx="7824457" cy="394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cap="none" dirty="0"/>
              <a:t>3</a:t>
            </a:r>
            <a:r>
              <a:rPr kumimoji="1" lang="en-US" altLang="ko-KR" cap="none" dirty="0" smtClean="0"/>
              <a:t>.</a:t>
            </a:r>
            <a:r>
              <a:rPr kumimoji="1" lang="ko-KR" altLang="en-US" cap="none" dirty="0" smtClean="0"/>
              <a:t>   </a:t>
            </a:r>
            <a:r>
              <a:rPr kumimoji="1" lang="en-US" altLang="ko-KR" cap="none" dirty="0" err="1" smtClean="0"/>
              <a:t>calc</a:t>
            </a:r>
            <a:r>
              <a:rPr kumimoji="1" lang="en-US" altLang="ko-KR" cap="none" dirty="0" smtClean="0"/>
              <a:t>()</a:t>
            </a:r>
          </a:p>
          <a:p>
            <a:pPr lvl="1"/>
            <a:r>
              <a:rPr lang="en-US" altLang="ko-KR" cap="none" dirty="0">
                <a:effectLst/>
              </a:rPr>
              <a:t>char* input</a:t>
            </a:r>
            <a:r>
              <a:rPr lang="ko-KR" altLang="ko-KR" dirty="0">
                <a:effectLst/>
              </a:rPr>
              <a:t>을 매개변수로 받아 해당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수식을 계산</a:t>
            </a:r>
          </a:p>
          <a:p>
            <a:pPr lvl="1"/>
            <a:r>
              <a:rPr lang="ko-KR" altLang="ko-KR" dirty="0">
                <a:effectLst/>
              </a:rPr>
              <a:t>수식이 레지스터에 </a:t>
            </a:r>
            <a:r>
              <a:rPr lang="ko-KR" altLang="ko-KR" b="1" dirty="0" smtClean="0">
                <a:solidFill>
                  <a:srgbClr val="FF0000"/>
                </a:solidFill>
                <a:effectLst/>
              </a:rPr>
              <a:t>저장</a:t>
            </a:r>
            <a:r>
              <a:rPr lang="ko-KR" altLang="ko-KR" dirty="0" smtClean="0">
                <a:effectLst/>
              </a:rPr>
              <a:t>하는 </a:t>
            </a:r>
            <a:r>
              <a:rPr lang="ko-KR" altLang="ko-KR" dirty="0">
                <a:effectLst/>
              </a:rPr>
              <a:t>경우</a:t>
            </a:r>
            <a:r>
              <a:rPr lang="en-US" altLang="ko-KR" dirty="0">
                <a:effectLst/>
              </a:rPr>
              <a:t>, </a:t>
            </a:r>
            <a:r>
              <a:rPr lang="ko-KR" altLang="ko-KR" b="1" dirty="0" smtClean="0">
                <a:solidFill>
                  <a:srgbClr val="FF0000"/>
                </a:solidFill>
                <a:effectLst/>
              </a:rPr>
              <a:t>출력은 하지 않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음</a:t>
            </a:r>
            <a:endParaRPr lang="ko-KR" altLang="ko-KR" b="1" dirty="0">
              <a:solidFill>
                <a:srgbClr val="FF0000"/>
              </a:solidFill>
              <a:effectLst/>
            </a:endParaRPr>
          </a:p>
          <a:p>
            <a:pPr lvl="1"/>
            <a:r>
              <a:rPr lang="ko-KR" altLang="ko-KR" dirty="0">
                <a:effectLst/>
              </a:rPr>
              <a:t>레지스터에 </a:t>
            </a:r>
            <a:r>
              <a:rPr lang="ko-KR" altLang="ko-KR" b="1" dirty="0">
                <a:solidFill>
                  <a:srgbClr val="FF0000"/>
                </a:solidFill>
                <a:effectLst/>
              </a:rPr>
              <a:t>저장이 아닌 경우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계산 및 </a:t>
            </a:r>
            <a:r>
              <a:rPr lang="ko-KR" altLang="ko-KR" b="1" dirty="0" smtClean="0">
                <a:solidFill>
                  <a:srgbClr val="FF0000"/>
                </a:solidFill>
                <a:effectLst/>
              </a:rPr>
              <a:t>출력</a:t>
            </a:r>
            <a:endParaRPr lang="en-US" altLang="ko-KR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출력 혹은 저장 후에도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수식이 남은 경우 계속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진행</a:t>
            </a:r>
            <a:endParaRPr lang="en-US" altLang="ko-KR" b="1" dirty="0" smtClean="0">
              <a:solidFill>
                <a:srgbClr val="FF0000"/>
              </a:solidFill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마지막까지 진행 후에도 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출력이 없으면</a:t>
            </a:r>
            <a:r>
              <a:rPr lang="en-US" altLang="ko-KR" b="1" dirty="0" smtClean="0">
                <a:solidFill>
                  <a:srgbClr val="FF0000"/>
                </a:solidFill>
                <a:effectLst/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  <a:effectLst/>
              </a:rPr>
              <a:t> 오류 메시지 </a:t>
            </a:r>
            <a:r>
              <a:rPr lang="ko-KR" altLang="en-US" dirty="0" smtClean="0">
                <a:effectLst/>
              </a:rPr>
              <a:t>출력 후 종료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출력 있으면 출력 후 종료</a:t>
            </a:r>
            <a:endParaRPr lang="ko-KR" altLang="ko-KR" dirty="0">
              <a:effectLst/>
            </a:endParaRPr>
          </a:p>
          <a:p>
            <a:pPr lvl="1"/>
            <a:r>
              <a:rPr lang="ko-KR" altLang="ko-KR" dirty="0">
                <a:effectLst/>
              </a:rPr>
              <a:t>반환 값 없음</a:t>
            </a:r>
          </a:p>
        </p:txBody>
      </p:sp>
    </p:spTree>
    <p:extLst>
      <p:ext uri="{BB962C8B-B14F-4D97-AF65-F5344CB8AC3E}">
        <p14:creationId xmlns:p14="http://schemas.microsoft.com/office/powerpoint/2010/main" val="2144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786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000" dirty="0" smtClean="0"/>
              <a:t>테스트 케이스</a:t>
            </a:r>
            <a:endParaRPr kumimoji="1"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756955"/>
            <a:ext cx="9905998" cy="524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cap="none" dirty="0" smtClean="0"/>
              <a:t>1.</a:t>
            </a:r>
            <a:r>
              <a:rPr kumimoji="1" lang="ko-KR" altLang="en-US" cap="none" dirty="0" smtClean="0"/>
              <a:t>   </a:t>
            </a:r>
            <a:r>
              <a:rPr kumimoji="1" lang="en-US" altLang="ko-KR" cap="none" dirty="0" smtClean="0"/>
              <a:t>input()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34991"/>
              </p:ext>
            </p:extLst>
          </p:nvPr>
        </p:nvGraphicFramePr>
        <p:xfrm>
          <a:off x="1287574" y="2490949"/>
          <a:ext cx="9613673" cy="3734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0445"/>
                <a:gridCol w="3579077"/>
                <a:gridCol w="3144151"/>
              </a:tblGrid>
              <a:tr h="5040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입력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반환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38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39CAL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39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제외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 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+ 2 + 3 / 5 CAL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1+2+3/5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제외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공백 제거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283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6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10 + (10 * sin(13)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/ 78 + 330 ( CAL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5*10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+(10*sin(13)/78+330(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식의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유효성 상관 없음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공백 제거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80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10 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+ 39 CAL 40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10+39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CAL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뒤 무시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공백제거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921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 / 32 + 39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9 + 20 Cal 93 2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33 CAL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1/32+39cal9+20Cal93233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600" b="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모두 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CAL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이 아님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유효성 상관 </a:t>
                      </a:r>
                      <a:r>
                        <a:rPr 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없음공백 </a:t>
                      </a:r>
                      <a:r>
                        <a:rPr lang="ko-KR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제거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921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38FNFWAEPS</a:t>
                      </a:r>
                      <a:r>
                        <a:rPr lang="en-US" altLang="ko-KR" sz="12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EXIT</a:t>
                      </a:r>
                      <a:endParaRPr lang="ko-KR" sz="1200" b="0" kern="100" dirty="0">
                        <a:solidFill>
                          <a:srgbClr val="FF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EXIT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CAL</a:t>
                      </a:r>
                      <a:r>
                        <a:rPr lang="ko-KR" alt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이 나오기 전에 </a:t>
                      </a:r>
                      <a:r>
                        <a:rPr lang="en-US" alt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EXIT</a:t>
                      </a:r>
                      <a:r>
                        <a:rPr lang="ko-KR" alt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나오면 </a:t>
                      </a:r>
                      <a:r>
                        <a:rPr lang="en-US" altLang="ko-KR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EXIT</a:t>
                      </a:r>
                      <a:r>
                        <a:rPr lang="ko-KR" altLang="en-US" sz="1200" b="0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charset="-127"/>
                          <a:ea typeface="맑은 고딕" charset="-127"/>
                          <a:cs typeface="Times New Roman" charset="0"/>
                        </a:rPr>
                        <a:t> 반환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charset="-127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그물</Template>
  <TotalTime>246</TotalTime>
  <Words>779</Words>
  <Application>Microsoft Macintosh PowerPoint</Application>
  <PresentationFormat>와이드스크린</PresentationFormat>
  <Paragraphs>267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.AppleSystemUIFont</vt:lpstr>
      <vt:lpstr>맑은 고딕</vt:lpstr>
      <vt:lpstr>Century Gothic</vt:lpstr>
      <vt:lpstr>Times New Roman</vt:lpstr>
      <vt:lpstr>Arial</vt:lpstr>
      <vt:lpstr>그물</vt:lpstr>
      <vt:lpstr>프로그래밍 프로젝트  팀 프로젝트 – 공학용 계산기</vt:lpstr>
      <vt:lpstr>프로그램 개요</vt:lpstr>
      <vt:lpstr>요구사항 분석</vt:lpstr>
      <vt:lpstr>프로토 타입</vt:lpstr>
      <vt:lpstr>구성원 및 역할</vt:lpstr>
      <vt:lpstr>함수 별 세부사항</vt:lpstr>
      <vt:lpstr>함수 별 세부사항</vt:lpstr>
      <vt:lpstr>함수 별 세부사항</vt:lpstr>
      <vt:lpstr>테스트 케이스</vt:lpstr>
      <vt:lpstr>테스트 케이스</vt:lpstr>
      <vt:lpstr>테스트 케이스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프로젝트  팀 프로젝트 – 공학용 계산기</dc:title>
  <dc:creator>BaekSeungDae</dc:creator>
  <cp:lastModifiedBy>BaekSeungDae</cp:lastModifiedBy>
  <cp:revision>25</cp:revision>
  <dcterms:created xsi:type="dcterms:W3CDTF">2016-05-28T11:28:52Z</dcterms:created>
  <dcterms:modified xsi:type="dcterms:W3CDTF">2016-06-02T11:52:56Z</dcterms:modified>
</cp:coreProperties>
</file>