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1769" r:id="rId5"/>
    <p:sldId id="1771" r:id="rId6"/>
    <p:sldId id="1858" r:id="rId7"/>
    <p:sldId id="1838" r:id="rId8"/>
    <p:sldId id="1859" r:id="rId9"/>
    <p:sldId id="1857" r:id="rId10"/>
    <p:sldId id="1833" r:id="rId11"/>
    <p:sldId id="1860" r:id="rId12"/>
    <p:sldId id="1841" r:id="rId13"/>
    <p:sldId id="1861" r:id="rId14"/>
    <p:sldId id="1843" r:id="rId15"/>
    <p:sldId id="1862" r:id="rId16"/>
    <p:sldId id="1863" r:id="rId17"/>
    <p:sldId id="1864" r:id="rId18"/>
    <p:sldId id="1865" r:id="rId19"/>
    <p:sldId id="1866" r:id="rId20"/>
    <p:sldId id="1867" r:id="rId21"/>
    <p:sldId id="1868" r:id="rId22"/>
    <p:sldId id="1869" r:id="rId23"/>
    <p:sldId id="1870" r:id="rId24"/>
    <p:sldId id="1871" r:id="rId25"/>
    <p:sldId id="1872" r:id="rId26"/>
    <p:sldId id="1873" r:id="rId27"/>
    <p:sldId id="1828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30FF"/>
    <a:srgbClr val="702FA0"/>
    <a:srgbClr val="C5E0B4"/>
    <a:srgbClr val="8497B0"/>
    <a:srgbClr val="F8CBAD"/>
    <a:srgbClr val="EE7D31"/>
    <a:srgbClr val="FBD966"/>
    <a:srgbClr val="D8CCBF"/>
    <a:srgbClr val="074388"/>
    <a:srgbClr val="85B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73876" autoAdjust="0"/>
  </p:normalViewPr>
  <p:slideViewPr>
    <p:cSldViewPr snapToGrid="0" snapToObjects="1">
      <p:cViewPr varScale="1">
        <p:scale>
          <a:sx n="66" d="100"/>
          <a:sy n="66" d="100"/>
        </p:scale>
        <p:origin x="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7DE76-053C-F541-A13B-8345783BC84F}" type="datetimeFigureOut">
              <a:rPr kumimoji="1" lang="ko-Kore-KR" altLang="en-US" smtClean="0"/>
              <a:t>02/04/2024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89AC7-BB84-944F-A8F1-35F20A83A7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95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21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CC81A-B622-8A6B-4FEE-1C9EF4B4A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AF80BE-E658-D881-AC29-CDD5E289AB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6DEFD8-4794-971B-E0D8-99EE7167C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Sparse retriever : keyword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기반 모델이며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문서에서 특정 키워드나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phrase(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구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중심으로 작동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일반적이고 전통적인 검색 엔진에서 사용하는 방식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대표적으로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TF-IDF (Term Frequency Inverse Document Frequency),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즉 키워드가 얼마나 자주 </a:t>
            </a:r>
            <a:r>
              <a:rPr lang="ko-KR" altLang="en-US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나오느냐에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따라 문서 선별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투명성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단순성 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빠른 검색 속도 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확장성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-&gt;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정확도 한계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flexibility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부족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쿼리 의미를 깊게 파악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X)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Dense Retriever : Vector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기반 접근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문서와 쿼리를 모두 고차원 벡터로 변환하여 의미적 유사성을 바탕으로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retrieval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Keyword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직접 등장하지 않더라도 의미 유사성에 따라서 문서 선별이 가능함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높은 정확도와 의미적 이해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쿼리의 의미와 해석에 강점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-&gt; cost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크며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complexit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높다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QA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는 보통 특정한 단어들을 기준으로 이야기하기 때문에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sparse retrieve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조금 더 잘 작동하지 않을까 생각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10CD44-36CD-9614-D2B7-490A2BB94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13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 dirty="0"/>
              <a:t>간단한 </a:t>
            </a:r>
            <a:r>
              <a:rPr lang="en-US" altLang="ko-KR" sz="2800" dirty="0"/>
              <a:t>document reading mechanism</a:t>
            </a:r>
            <a:r>
              <a:rPr lang="ko-KR" altLang="en-US" sz="2800" dirty="0"/>
              <a:t>에도 불구하고 </a:t>
            </a:r>
            <a:r>
              <a:rPr lang="en-US" altLang="ko-KR" sz="2800" dirty="0"/>
              <a:t>In-Context RALM</a:t>
            </a:r>
            <a:r>
              <a:rPr lang="ko-KR" altLang="en-US" sz="2800" dirty="0"/>
              <a:t>이 다양한 </a:t>
            </a:r>
            <a:r>
              <a:rPr lang="en-US" altLang="ko-KR" sz="2800" dirty="0"/>
              <a:t>evaluation</a:t>
            </a:r>
            <a:r>
              <a:rPr lang="ko-KR" altLang="en-US" sz="2800" dirty="0"/>
              <a:t>에 대해서 얼마나 많은 이득을 얻는 지를 확인할 수 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이 </a:t>
            </a:r>
            <a:r>
              <a:rPr lang="en-US" altLang="ko-KR" sz="2800" dirty="0"/>
              <a:t>section</a:t>
            </a:r>
            <a:r>
              <a:rPr lang="ko-KR" altLang="en-US" sz="2800" dirty="0"/>
              <a:t>에서는 </a:t>
            </a:r>
            <a:r>
              <a:rPr lang="en-US" altLang="ko-KR" sz="2800" dirty="0"/>
              <a:t>In-Context RALM</a:t>
            </a:r>
            <a:r>
              <a:rPr lang="ko-KR" altLang="en-US" sz="2800" dirty="0"/>
              <a:t>을 위해 </a:t>
            </a:r>
            <a:r>
              <a:rPr lang="en-US" altLang="ko-KR" sz="2800" dirty="0"/>
              <a:t>off-the-shelf retrievers</a:t>
            </a:r>
            <a:r>
              <a:rPr lang="ko-KR" altLang="en-US" sz="2800" dirty="0"/>
              <a:t>의 효과를 살펴본다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여기서 진행한 </a:t>
            </a:r>
            <a:r>
              <a:rPr lang="en-US" altLang="ko-KR" sz="2800" dirty="0"/>
              <a:t>experiments</a:t>
            </a:r>
            <a:r>
              <a:rPr lang="ko-KR" altLang="en-US" sz="2800" dirty="0"/>
              <a:t>는 </a:t>
            </a:r>
            <a:r>
              <a:rPr lang="en-US" altLang="ko-KR" sz="2800" dirty="0"/>
              <a:t>In-Context RALM</a:t>
            </a:r>
            <a:r>
              <a:rPr lang="ko-KR" altLang="en-US" sz="2800" dirty="0"/>
              <a:t>을 적용할 때</a:t>
            </a:r>
            <a:r>
              <a:rPr lang="en-US" altLang="ko-KR" sz="2800" dirty="0"/>
              <a:t>, </a:t>
            </a:r>
            <a:r>
              <a:rPr lang="en-US" altLang="ko-KR" sz="2800" b="1" dirty="0"/>
              <a:t>recommended configuration</a:t>
            </a:r>
            <a:r>
              <a:rPr lang="ko-KR" altLang="en-US" sz="2800" dirty="0"/>
              <a:t>에 대한 결과를 제공해준다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Ppl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perplexity,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헷갈리는 정도를 나타내며 낮을수록 좋음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/>
              <a:t>BM25 retriever</a:t>
            </a:r>
            <a:r>
              <a:rPr lang="ko-KR" altLang="en-US" sz="2800" dirty="0"/>
              <a:t>를 사용했을 때</a:t>
            </a:r>
            <a:r>
              <a:rPr lang="en-US" altLang="ko-KR" sz="2800" dirty="0"/>
              <a:t>, 2-3</a:t>
            </a:r>
            <a:r>
              <a:rPr lang="ko-KR" altLang="en-US" sz="2800" dirty="0"/>
              <a:t>배 더 큰 </a:t>
            </a:r>
            <a:r>
              <a:rPr lang="en-US" altLang="ko-KR" sz="2800" dirty="0"/>
              <a:t>GPT-2 </a:t>
            </a:r>
            <a:r>
              <a:rPr lang="ko-KR" altLang="en-US" sz="2800" dirty="0"/>
              <a:t>모델을 그냥 사용하는 수준의 </a:t>
            </a:r>
            <a:r>
              <a:rPr lang="en-US" altLang="ko-KR" sz="2800" dirty="0"/>
              <a:t>perplexity</a:t>
            </a:r>
            <a:r>
              <a:rPr lang="ko-KR" altLang="en-US" sz="2800" dirty="0"/>
              <a:t>와 일치하는 모습을 보이면서 상당한 수준의 </a:t>
            </a:r>
            <a:r>
              <a:rPr lang="en-US" altLang="ko-KR" sz="2800" dirty="0"/>
              <a:t>improvement</a:t>
            </a:r>
            <a:r>
              <a:rPr lang="ko-KR" altLang="en-US" sz="2800" dirty="0"/>
              <a:t>를 얻을 수 있음을 확인할 수 있다</a:t>
            </a:r>
            <a:r>
              <a:rPr lang="en-US" altLang="ko-KR" sz="2800" dirty="0"/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96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525F9-F2F5-06C0-41E3-2A6CC2CE5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642034-E2A5-2D1D-9996-777CBC543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38EB73-CD79-48C2-30A9-B2F31DC0C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 err="1"/>
              <a:t>LLaMA</a:t>
            </a:r>
            <a:r>
              <a:rPr lang="ko-KR" altLang="en-US" sz="2800" dirty="0"/>
              <a:t>에서도 </a:t>
            </a:r>
            <a:r>
              <a:rPr lang="en-US" altLang="ko-KR" sz="2800" dirty="0"/>
              <a:t>BM25</a:t>
            </a:r>
            <a:r>
              <a:rPr lang="ko-KR" altLang="en-US" sz="2800" dirty="0"/>
              <a:t>를 사용할 때마다 </a:t>
            </a:r>
            <a:r>
              <a:rPr lang="en-US" altLang="ko-KR" sz="2800" dirty="0"/>
              <a:t>ppl</a:t>
            </a:r>
            <a:r>
              <a:rPr lang="ko-KR" altLang="en-US" sz="2800" dirty="0"/>
              <a:t>이 낮아지는 모습을 확인할 수 있고</a:t>
            </a:r>
            <a:r>
              <a:rPr lang="en-US" altLang="ko-KR" sz="2800" dirty="0"/>
              <a:t>, figure 4</a:t>
            </a:r>
            <a:r>
              <a:rPr lang="ko-KR" altLang="en-US" sz="2800" dirty="0"/>
              <a:t>를 통해 모델의 </a:t>
            </a:r>
            <a:r>
              <a:rPr lang="en-US" altLang="ko-KR" sz="2800" dirty="0"/>
              <a:t>parameter</a:t>
            </a:r>
            <a:r>
              <a:rPr lang="ko-KR" altLang="en-US" sz="2800" dirty="0"/>
              <a:t>가 </a:t>
            </a:r>
            <a:r>
              <a:rPr lang="en-US" altLang="ko-KR" sz="2800" dirty="0"/>
              <a:t>66B</a:t>
            </a:r>
            <a:r>
              <a:rPr lang="ko-KR" altLang="en-US" sz="2800" dirty="0"/>
              <a:t>이나 증가 될 때까지 </a:t>
            </a:r>
            <a:r>
              <a:rPr lang="en-US" altLang="ko-KR" sz="2800" dirty="0"/>
              <a:t>retriever</a:t>
            </a:r>
            <a:r>
              <a:rPr lang="ko-KR" altLang="en-US" sz="2800" dirty="0"/>
              <a:t>를 적용할 때마다 </a:t>
            </a:r>
            <a:r>
              <a:rPr lang="en-US" altLang="ko-KR" sz="2800" dirty="0"/>
              <a:t>ppl</a:t>
            </a:r>
            <a:r>
              <a:rPr lang="ko-KR" altLang="en-US" sz="2800" dirty="0"/>
              <a:t>이 낮아지는 흐름을 확인할 수 있다</a:t>
            </a:r>
            <a:r>
              <a:rPr lang="en-US" altLang="ko-KR" sz="2800" dirty="0"/>
              <a:t>. 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8F144-2B03-C4D3-43FD-E3C46D6F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67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7CAFF-AE9C-A124-C0A5-B19A314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004C03-835D-FB0B-29AA-8EB729FE3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513409-33E2-A783-6852-6088A2A1F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effectLst/>
              </a:rPr>
              <a:t>sparse BM25 retriever</a:t>
            </a:r>
            <a:r>
              <a:rPr lang="ko-KR" altLang="en-US" sz="2800" b="1" dirty="0">
                <a:effectLst/>
              </a:rPr>
              <a:t>가 유명한 </a:t>
            </a:r>
            <a:r>
              <a:rPr lang="en-US" altLang="ko-KR" sz="2800" b="1" dirty="0">
                <a:effectLst/>
              </a:rPr>
              <a:t>3</a:t>
            </a:r>
            <a:r>
              <a:rPr lang="ko-KR" altLang="en-US" sz="2800" b="1" dirty="0">
                <a:effectLst/>
              </a:rPr>
              <a:t>개의 </a:t>
            </a:r>
            <a:r>
              <a:rPr lang="en-US" altLang="ko-KR" sz="2800" b="1" dirty="0">
                <a:effectLst/>
              </a:rPr>
              <a:t>dense retriever</a:t>
            </a:r>
            <a:r>
              <a:rPr lang="ko-KR" altLang="en-US" sz="2800" b="1" dirty="0">
                <a:effectLst/>
              </a:rPr>
              <a:t>보다 성능이 좋았음을 확인</a:t>
            </a:r>
            <a:r>
              <a:rPr lang="ko-KR" altLang="en-US" sz="2800" dirty="0"/>
              <a:t>했다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effectLst/>
              </a:rPr>
              <a:t>또한</a:t>
            </a:r>
            <a:r>
              <a:rPr lang="en-US" altLang="ko-KR" sz="2800" b="1" dirty="0">
                <a:effectLst/>
              </a:rPr>
              <a:t>, \ell = 32</a:t>
            </a:r>
            <a:r>
              <a:rPr lang="ko-KR" altLang="en-US" sz="2800" b="1" dirty="0">
                <a:effectLst/>
              </a:rPr>
              <a:t>일 때</a:t>
            </a:r>
            <a:r>
              <a:rPr lang="en-US" altLang="ko-KR" sz="2800" b="1" dirty="0">
                <a:effectLst/>
              </a:rPr>
              <a:t>, BM25</a:t>
            </a:r>
            <a:r>
              <a:rPr lang="ko-KR" altLang="en-US" sz="2800" b="1" dirty="0">
                <a:effectLst/>
              </a:rPr>
              <a:t>에서 가장 </a:t>
            </a:r>
            <a:r>
              <a:rPr lang="en-US" altLang="ko-KR" sz="2800" b="1" dirty="0">
                <a:effectLst/>
              </a:rPr>
              <a:t>optimal</a:t>
            </a:r>
            <a:r>
              <a:rPr lang="ko-KR" altLang="en-US" sz="2800" b="1" dirty="0">
                <a:effectLst/>
              </a:rPr>
              <a:t>하다는 것을 확인했으며 </a:t>
            </a:r>
            <a:r>
              <a:rPr lang="en-US" altLang="ko-KR" sz="2800" b="1" dirty="0">
                <a:effectLst/>
              </a:rPr>
              <a:t>dense retriever</a:t>
            </a:r>
            <a:r>
              <a:rPr lang="ko-KR" altLang="en-US" sz="2800" b="1" dirty="0">
                <a:effectLst/>
              </a:rPr>
              <a:t>의 경우 </a:t>
            </a:r>
            <a:r>
              <a:rPr lang="en-US" altLang="ko-KR" sz="2800" b="1" dirty="0">
                <a:effectLst/>
              </a:rPr>
              <a:t>\ell=64 </a:t>
            </a:r>
            <a:r>
              <a:rPr lang="ko-KR" altLang="en-US" sz="2800" b="1" dirty="0">
                <a:effectLst/>
              </a:rPr>
              <a:t>일 때 가장 좋은 결과를 얻을 수 있었다</a:t>
            </a:r>
            <a:r>
              <a:rPr lang="en-US" altLang="ko-KR" sz="2800" b="1" dirty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800" b="1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BM25</a:t>
            </a:r>
            <a:r>
              <a:rPr lang="ko-KR" altLang="en-US" dirty="0"/>
              <a:t>를 사용했을 때</a:t>
            </a:r>
            <a:r>
              <a:rPr lang="en-US" altLang="ko-KR" dirty="0"/>
              <a:t>, </a:t>
            </a:r>
            <a:r>
              <a:rPr lang="ko-KR" altLang="en-US" dirty="0"/>
              <a:t>가장 </a:t>
            </a:r>
            <a:r>
              <a:rPr lang="en-US" altLang="ko-KR" dirty="0"/>
              <a:t>ppl</a:t>
            </a:r>
            <a:r>
              <a:rPr lang="ko-KR" altLang="en-US" dirty="0"/>
              <a:t>이 낮은 것을 확인할 수 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이는 이전 연구에서 </a:t>
            </a:r>
            <a:r>
              <a:rPr lang="en-US" altLang="ko-KR" dirty="0"/>
              <a:t>BM25</a:t>
            </a:r>
            <a:r>
              <a:rPr lang="ko-KR" altLang="en-US" dirty="0"/>
              <a:t>가 많은 </a:t>
            </a:r>
            <a:r>
              <a:rPr lang="en-US" altLang="ko-KR" dirty="0"/>
              <a:t>task</a:t>
            </a:r>
            <a:r>
              <a:rPr lang="ko-KR" altLang="en-US" dirty="0"/>
              <a:t>에서 사용되는 거의 모든 </a:t>
            </a:r>
            <a:r>
              <a:rPr lang="en-US" altLang="ko-KR" dirty="0"/>
              <a:t>neural retrievers</a:t>
            </a:r>
            <a:r>
              <a:rPr lang="ko-KR" altLang="en-US" dirty="0"/>
              <a:t>보다 훨씬 성능이 좋았다는 결과에 대한 </a:t>
            </a:r>
            <a:r>
              <a:rPr lang="en-US" altLang="ko-KR" dirty="0"/>
              <a:t>consistency</a:t>
            </a:r>
            <a:r>
              <a:rPr lang="ko-KR" altLang="en-US" dirty="0"/>
              <a:t>에 대한 증거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 결과는 </a:t>
            </a:r>
            <a:r>
              <a:rPr lang="en-US" altLang="ko-KR" dirty="0"/>
              <a:t>In-Context RALM</a:t>
            </a:r>
            <a:r>
              <a:rPr lang="ko-KR" altLang="en-US" dirty="0"/>
              <a:t>이 </a:t>
            </a:r>
            <a:r>
              <a:rPr lang="en-US" altLang="ko-KR" dirty="0"/>
              <a:t>BM25</a:t>
            </a:r>
            <a:r>
              <a:rPr lang="ko-KR" altLang="en-US" dirty="0"/>
              <a:t>를 사용하는 것이 </a:t>
            </a:r>
            <a:r>
              <a:rPr lang="en-US" altLang="ko-KR" dirty="0"/>
              <a:t>neural retriever</a:t>
            </a:r>
            <a:r>
              <a:rPr lang="ko-KR" altLang="en-US" dirty="0"/>
              <a:t>를 사용하는 것보다 훨씬 </a:t>
            </a:r>
            <a:r>
              <a:rPr lang="en-US" altLang="ko-KR" dirty="0"/>
              <a:t>cheaper</a:t>
            </a:r>
            <a:r>
              <a:rPr lang="ko-KR" altLang="en-US" dirty="0"/>
              <a:t>하고 성능이 좋기 때문에 훨씬 유용하다는 것을 암시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CE374-DF70-74E5-529D-FA425B7CF4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72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200DF-E01E-02D4-6ECE-3BE53BCA3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A850E7-5D92-070C-FFCF-2364485A9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7F644B-9444-1EFD-EC5B-1BFFDB70F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Retrieval stride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다르게 했을 때의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effect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s</a:t>
            </a:r>
            <a:r>
              <a:rPr lang="ko-KR" altLang="en-US" sz="2800" dirty="0"/>
              <a:t>를 작게 한다 → </a:t>
            </a:r>
            <a:r>
              <a:rPr lang="en-US" altLang="ko-KR" sz="2800" dirty="0"/>
              <a:t>retrieval</a:t>
            </a:r>
            <a:r>
              <a:rPr lang="ko-KR" altLang="en-US" sz="2800" dirty="0"/>
              <a:t>을 더 자주 한다</a:t>
            </a:r>
            <a:r>
              <a:rPr lang="en-US" altLang="ko-KR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s</a:t>
            </a:r>
            <a:r>
              <a:rPr lang="ko-KR" altLang="en-US" sz="2800" dirty="0"/>
              <a:t>가 작을수록 성능이 더 향상되는 것을 확인할 수 있지만</a:t>
            </a:r>
            <a:r>
              <a:rPr lang="en-US" altLang="ko-KR" sz="2800" dirty="0"/>
              <a:t>, </a:t>
            </a:r>
            <a:r>
              <a:rPr lang="ko-KR" altLang="en-US" sz="2800" dirty="0"/>
              <a:t>이에 따라 </a:t>
            </a:r>
            <a:r>
              <a:rPr lang="en-US" altLang="ko-KR" sz="2800" dirty="0"/>
              <a:t>runtime cost</a:t>
            </a:r>
            <a:r>
              <a:rPr lang="ko-KR" altLang="en-US" sz="2800" dirty="0"/>
              <a:t>는 증가하기 때문에 </a:t>
            </a:r>
            <a:r>
              <a:rPr lang="en-US" altLang="ko-KR" sz="2800" dirty="0"/>
              <a:t>ppl</a:t>
            </a:r>
            <a:r>
              <a:rPr lang="ko-KR" altLang="en-US" sz="2800" dirty="0"/>
              <a:t>과 </a:t>
            </a:r>
            <a:r>
              <a:rPr lang="en-US" altLang="ko-KR" sz="2800" dirty="0"/>
              <a:t>runtime</a:t>
            </a:r>
            <a:r>
              <a:rPr lang="ko-KR" altLang="en-US" sz="2800" dirty="0"/>
              <a:t>의 </a:t>
            </a:r>
            <a:r>
              <a:rPr lang="en-US" altLang="ko-KR" sz="2800" dirty="0"/>
              <a:t>trade-off</a:t>
            </a:r>
            <a:r>
              <a:rPr lang="ko-KR" altLang="en-US" sz="2800" dirty="0"/>
              <a:t>를 적절하게 조절 → </a:t>
            </a:r>
            <a:r>
              <a:rPr lang="en-US" altLang="ko-KR" sz="2800" dirty="0"/>
              <a:t>s=4</a:t>
            </a:r>
            <a:r>
              <a:rPr lang="ko-KR" altLang="en-US" sz="2800" dirty="0"/>
              <a:t>로 설정</a:t>
            </a:r>
            <a:r>
              <a:rPr lang="en-US" altLang="ko-KR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/>
              <a:t>더 작은 모델일수록 </a:t>
            </a:r>
            <a:r>
              <a:rPr lang="en-US" altLang="ko-KR" sz="2800" dirty="0"/>
              <a:t>s</a:t>
            </a:r>
            <a:r>
              <a:rPr lang="ko-KR" altLang="en-US" sz="2800" dirty="0"/>
              <a:t>에 따른 성능 향상의 폭이 커진다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0325C5-9D79-6A3E-46D0-CFE920A00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65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C0D54-6A27-1805-9EB9-59B52C642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5B524F-4ACA-F5F6-3A78-F9B8B6AAF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D5FB1E-3BFD-4114-47ED-D7E06C143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\ell</a:t>
            </a:r>
            <a:r>
              <a:rPr lang="ko-KR" altLang="en-US" sz="2800" dirty="0"/>
              <a:t>의 값을 변화하면서 </a:t>
            </a:r>
            <a:r>
              <a:rPr lang="en-US" altLang="ko-KR" sz="2800" dirty="0"/>
              <a:t>effect</a:t>
            </a:r>
            <a:r>
              <a:rPr lang="ko-KR" altLang="en-US" sz="2800" dirty="0"/>
              <a:t>를 확인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32 token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가장 괜찮은 성능을 보인다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16 token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너무 짧은 </a:t>
            </a:r>
            <a:r>
              <a:rPr lang="en-US" altLang="ko-KR" dirty="0"/>
              <a:t>context</a:t>
            </a:r>
            <a:r>
              <a:rPr lang="ko-KR" altLang="en-US" dirty="0"/>
              <a:t>만 고려해서 덜 정확한 것 같고</a:t>
            </a:r>
            <a:r>
              <a:rPr lang="en-US" altLang="ko-KR" dirty="0"/>
              <a:t>, 64 token</a:t>
            </a:r>
            <a:r>
              <a:rPr lang="ko-KR" altLang="en-US" dirty="0"/>
              <a:t>이면 너무 많은 </a:t>
            </a:r>
            <a:r>
              <a:rPr lang="en-US" altLang="ko-KR" dirty="0"/>
              <a:t>context</a:t>
            </a:r>
            <a:r>
              <a:rPr lang="ko-KR" altLang="en-US" dirty="0"/>
              <a:t>를 고려해서 쓸모 없는 정보까지 추가되어 그런 것 같다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B1E61-8F9B-4A7F-701E-8C42789D73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40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818-2ED4-211C-07E5-98C8DF449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22E2A9-9BDC-7751-AB51-ABF761F1C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66B4F4-C498-AF97-F526-3A195A1AF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‘</a:t>
            </a:r>
            <a:r>
              <a:rPr lang="en-US" altLang="ko-KR" dirty="0"/>
              <a:t>In-Context RALM</a:t>
            </a:r>
            <a:r>
              <a:rPr lang="ko-KR" altLang="en-US" dirty="0"/>
              <a:t>이 고정된 </a:t>
            </a:r>
            <a:r>
              <a:rPr lang="en-US" altLang="ko-KR" dirty="0"/>
              <a:t>document reading component</a:t>
            </a:r>
            <a:r>
              <a:rPr lang="ko-KR" altLang="en-US" dirty="0"/>
              <a:t>를 사용하기 때문에</a:t>
            </a:r>
            <a:r>
              <a:rPr lang="en-US" altLang="ko-KR" dirty="0"/>
              <a:t>, LM task</a:t>
            </a:r>
            <a:r>
              <a:rPr lang="ko-KR" altLang="en-US" dirty="0"/>
              <a:t>에 맞게 </a:t>
            </a:r>
            <a:r>
              <a:rPr lang="en-US" altLang="ko-KR" dirty="0"/>
              <a:t>document retrieval mechanism</a:t>
            </a:r>
            <a:r>
              <a:rPr lang="ko-KR" altLang="en-US" dirty="0"/>
              <a:t>을 조금 더 특화하면 성능이 나아지지 않을까</a:t>
            </a:r>
            <a:r>
              <a:rPr lang="en-US" altLang="ko-KR" dirty="0"/>
              <a:t>?’ </a:t>
            </a:r>
            <a:r>
              <a:rPr lang="ko-KR" altLang="en-US" dirty="0"/>
              <a:t>라는 질문은 당연한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→ Yes, improvement</a:t>
            </a:r>
            <a:r>
              <a:rPr lang="ko-KR" altLang="en-US" dirty="0"/>
              <a:t>에 대한 </a:t>
            </a:r>
            <a:r>
              <a:rPr lang="en-US" altLang="ko-KR" dirty="0"/>
              <a:t>considerable scope</a:t>
            </a:r>
            <a:r>
              <a:rPr lang="ko-KR" altLang="en-US" dirty="0"/>
              <a:t>가 존재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이전 </a:t>
            </a:r>
            <a:r>
              <a:rPr lang="en-US" altLang="ko-KR" dirty="0"/>
              <a:t>section</a:t>
            </a:r>
            <a:r>
              <a:rPr lang="ko-KR" altLang="en-US" dirty="0"/>
              <a:t>에서는 ‘가장 먼저 </a:t>
            </a:r>
            <a:r>
              <a:rPr lang="en-US" altLang="ko-KR" dirty="0"/>
              <a:t>retrieval</a:t>
            </a:r>
            <a:r>
              <a:rPr lang="ko-KR" altLang="en-US" dirty="0"/>
              <a:t>된 </a:t>
            </a:r>
            <a:r>
              <a:rPr lang="en-US" altLang="ko-KR" dirty="0"/>
              <a:t>document</a:t>
            </a:r>
            <a:r>
              <a:rPr lang="ko-KR" altLang="en-US" dirty="0"/>
              <a:t>에 대해서 </a:t>
            </a:r>
            <a:r>
              <a:rPr lang="en-US" altLang="ko-KR" dirty="0"/>
              <a:t>conditioning</a:t>
            </a:r>
            <a:r>
              <a:rPr lang="ko-KR" altLang="en-US" dirty="0"/>
              <a:t>을 어떻게 할 것인가</a:t>
            </a:r>
            <a:r>
              <a:rPr lang="en-US" altLang="ko-KR" dirty="0"/>
              <a:t>?’ </a:t>
            </a:r>
            <a:r>
              <a:rPr lang="ko-KR" altLang="en-US" dirty="0"/>
              <a:t>에 대한 내용을 다뤘는데 이는 </a:t>
            </a:r>
            <a:r>
              <a:rPr lang="en-US" altLang="ko-KR" b="1" dirty="0"/>
              <a:t>query</a:t>
            </a:r>
            <a:r>
              <a:rPr lang="ko-KR" altLang="en-US" b="1" dirty="0"/>
              <a:t>에 대해서 한정된 </a:t>
            </a:r>
            <a:r>
              <a:rPr lang="en-US" altLang="ko-KR" b="1" dirty="0"/>
              <a:t>semantic understanding</a:t>
            </a:r>
            <a:r>
              <a:rPr lang="ko-KR" altLang="en-US" dirty="0"/>
              <a:t>을 일으킬 수도 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BM25</a:t>
            </a:r>
            <a:r>
              <a:rPr lang="ko-KR" altLang="en-US" dirty="0"/>
              <a:t>는 오직 </a:t>
            </a:r>
            <a:r>
              <a:rPr lang="en-US" altLang="ko-KR" dirty="0"/>
              <a:t>bag of words signal</a:t>
            </a:r>
            <a:r>
              <a:rPr lang="ko-KR" altLang="en-US" dirty="0"/>
              <a:t>만을 기반으로 하기 때문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나중에 오는 </a:t>
            </a:r>
            <a:r>
              <a:rPr lang="en-US" altLang="ko-KR" dirty="0"/>
              <a:t>token</a:t>
            </a:r>
            <a:r>
              <a:rPr lang="ko-KR" altLang="en-US" dirty="0"/>
              <a:t>일수록 </a:t>
            </a:r>
            <a:r>
              <a:rPr lang="en-US" altLang="ko-KR" dirty="0"/>
              <a:t>generated token</a:t>
            </a:r>
            <a:r>
              <a:rPr lang="ko-KR" altLang="en-US" dirty="0"/>
              <a:t>과 더 관계가 있다는 중요성을 반영할 방법이 없다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따라서</a:t>
            </a:r>
            <a:r>
              <a:rPr lang="en-US" altLang="ko-KR" sz="2800" dirty="0"/>
              <a:t>, </a:t>
            </a:r>
            <a:r>
              <a:rPr lang="ko-KR" altLang="en-US" sz="2800" dirty="0"/>
              <a:t>이 </a:t>
            </a:r>
            <a:r>
              <a:rPr lang="en-US" altLang="ko-KR" sz="2800" dirty="0"/>
              <a:t>section</a:t>
            </a:r>
            <a:r>
              <a:rPr lang="ko-KR" altLang="en-US" sz="2800" dirty="0"/>
              <a:t>에서 어떤 </a:t>
            </a:r>
            <a:r>
              <a:rPr lang="en-US" altLang="ko-KR" sz="2800" dirty="0"/>
              <a:t>document</a:t>
            </a:r>
            <a:r>
              <a:rPr lang="ko-KR" altLang="en-US" sz="2800" dirty="0"/>
              <a:t>를 선택하여 </a:t>
            </a:r>
            <a:r>
              <a:rPr lang="en-US" altLang="ko-KR" sz="2800" dirty="0"/>
              <a:t>model</a:t>
            </a:r>
            <a:r>
              <a:rPr lang="ko-KR" altLang="en-US" sz="2800" dirty="0"/>
              <a:t>에 제공할 것인가에 대해 초점을 맞춘다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How? ⇒ BM25 retriever</a:t>
            </a:r>
            <a:r>
              <a:rPr lang="ko-KR" altLang="en-US" sz="2800" dirty="0"/>
              <a:t>로부터 </a:t>
            </a:r>
            <a:r>
              <a:rPr lang="en-US" altLang="ko-KR" sz="2800" dirty="0"/>
              <a:t>top-</a:t>
            </a:r>
            <a:r>
              <a:rPr lang="en-US" altLang="ko-KR" sz="2800" i="1" dirty="0">
                <a:effectLst/>
              </a:rPr>
              <a:t>k </a:t>
            </a:r>
            <a:r>
              <a:rPr lang="en-US" altLang="ko-KR" sz="2800" dirty="0"/>
              <a:t>documents</a:t>
            </a:r>
            <a:r>
              <a:rPr lang="ko-KR" altLang="en-US" sz="2800" dirty="0"/>
              <a:t>를 </a:t>
            </a:r>
            <a:r>
              <a:rPr lang="en-US" altLang="ko-KR" sz="2800" dirty="0"/>
              <a:t>re-ranking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4000" dirty="0"/>
              <a:t>top-1</a:t>
            </a:r>
            <a:r>
              <a:rPr lang="ko-KR" altLang="en-US" sz="4000" dirty="0" err="1"/>
              <a:t>개만을</a:t>
            </a:r>
            <a:r>
              <a:rPr lang="ko-KR" altLang="en-US" sz="4000" dirty="0"/>
              <a:t> </a:t>
            </a:r>
            <a:r>
              <a:rPr lang="en-US" altLang="ko-KR" sz="4000" dirty="0"/>
              <a:t>retrieval</a:t>
            </a:r>
            <a:r>
              <a:rPr lang="ko-KR" altLang="en-US" sz="4000" dirty="0"/>
              <a:t>할 때보다</a:t>
            </a:r>
            <a:r>
              <a:rPr lang="en-US" altLang="ko-KR" sz="4000" dirty="0"/>
              <a:t>, top-16</a:t>
            </a:r>
            <a:r>
              <a:rPr lang="ko-KR" altLang="en-US" sz="4000" dirty="0"/>
              <a:t>개를 </a:t>
            </a:r>
            <a:r>
              <a:rPr lang="en-US" altLang="ko-KR" sz="4000" dirty="0"/>
              <a:t>retrieval</a:t>
            </a:r>
            <a:r>
              <a:rPr lang="ko-KR" altLang="en-US" sz="4000" dirty="0"/>
              <a:t>할 때 더 성능이 증가하는 것을 확인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4000" dirty="0"/>
              <a:t>Figure 7</a:t>
            </a:r>
            <a:r>
              <a:rPr lang="ko-KR" altLang="en-US" sz="4000" dirty="0"/>
              <a:t>을 </a:t>
            </a:r>
            <a:r>
              <a:rPr lang="en-US" altLang="ko-KR" sz="4000" dirty="0"/>
              <a:t>motivation</a:t>
            </a:r>
            <a:r>
              <a:rPr lang="ko-KR" altLang="en-US" sz="4000" dirty="0"/>
              <a:t>으로 사용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48C0E6-269B-BA9A-6EC1-30593B901A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67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A3C8F-9356-D4A1-4604-D4E642AA6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D5AC25-02AD-15BB-5788-B523FDF1CE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A16D08-D10C-18C9-4662-F837AE035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개의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reranker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중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가장 먼저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zero-shot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reranker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즉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LM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document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reranker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로 활용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effectLst/>
              </a:rPr>
              <a:t>여기서 </a:t>
            </a:r>
            <a:r>
              <a:rPr lang="en-US" altLang="ko-KR" sz="2800" b="1" dirty="0">
                <a:effectLst/>
              </a:rPr>
              <a:t>y</a:t>
            </a:r>
            <a:r>
              <a:rPr lang="ko-KR" altLang="en-US" sz="2800" b="1" dirty="0">
                <a:effectLst/>
              </a:rPr>
              <a:t>는 생성을 위한 텍스트</a:t>
            </a:r>
            <a:r>
              <a:rPr lang="en-US" altLang="ko-KR" sz="2800" b="1" dirty="0">
                <a:effectLst/>
              </a:rPr>
              <a:t>, </a:t>
            </a:r>
            <a:r>
              <a:rPr lang="ko-KR" altLang="en-US" sz="2800" b="1" dirty="0">
                <a:effectLst/>
              </a:rPr>
              <a:t>즉 우리가 생성을 해야 하는 </a:t>
            </a:r>
            <a:r>
              <a:rPr lang="en-US" altLang="ko-KR" sz="2800" b="1" dirty="0">
                <a:effectLst/>
              </a:rPr>
              <a:t>target text</a:t>
            </a:r>
            <a:r>
              <a:rPr lang="ko-KR" altLang="en-US" sz="2800" b="1" dirty="0">
                <a:effectLst/>
              </a:rPr>
              <a:t>가 된다</a:t>
            </a:r>
            <a:r>
              <a:rPr lang="en-US" altLang="ko-KR" sz="2800" b="1" dirty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Index </a:t>
            </a:r>
            <a:r>
              <a:rPr lang="en-US" altLang="ko-KR" sz="2800" b="1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i</a:t>
            </a:r>
            <a:r>
              <a:rPr lang="ko-KR" altLang="en-US" sz="2800" b="1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의미하는 바는 선택된 </a:t>
            </a:r>
            <a:r>
              <a:rPr lang="en-US" altLang="ko-KR" sz="2800" b="1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document</a:t>
            </a:r>
            <a:r>
              <a:rPr lang="ko-KR" altLang="en-US" sz="2800" b="1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의미한다</a:t>
            </a:r>
            <a:r>
              <a:rPr lang="en-US" altLang="ko-KR" sz="2800" b="1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800" b="1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원래는 </a:t>
            </a:r>
            <a:r>
              <a:rPr lang="en-US" altLang="ko-KR" sz="2800" b="1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d_i</a:t>
            </a:r>
            <a:r>
              <a:rPr lang="en-US" altLang="ko-KR" sz="2800" b="1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*</a:t>
            </a:r>
            <a:r>
              <a:rPr lang="ko-KR" altLang="en-US" sz="2800" b="1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 되어야 한다</a:t>
            </a:r>
            <a:r>
              <a:rPr lang="en-US" altLang="ko-KR" sz="2800" b="1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여기서 우리는 </a:t>
            </a:r>
            <a:r>
              <a:rPr lang="en-US" altLang="ko-KR" sz="2800" dirty="0"/>
              <a:t>generation</a:t>
            </a:r>
            <a:r>
              <a:rPr lang="ko-KR" altLang="en-US" sz="2800" dirty="0"/>
              <a:t>을 위한 </a:t>
            </a:r>
            <a:r>
              <a:rPr lang="en-US" altLang="ko-KR" sz="2800" dirty="0"/>
              <a:t>text</a:t>
            </a:r>
            <a:r>
              <a:rPr lang="ko-KR" altLang="en-US" sz="2800" dirty="0"/>
              <a:t>의 </a:t>
            </a:r>
            <a:r>
              <a:rPr lang="en-US" altLang="ko-KR" sz="2800" dirty="0"/>
              <a:t>probability</a:t>
            </a:r>
            <a:r>
              <a:rPr lang="ko-KR" altLang="en-US" sz="2800" dirty="0"/>
              <a:t>를 최대로 만들어주는 </a:t>
            </a:r>
            <a:r>
              <a:rPr lang="en-US" altLang="ko-KR" sz="2800" dirty="0"/>
              <a:t>ideal</a:t>
            </a:r>
            <a:r>
              <a:rPr lang="ko-KR" altLang="en-US" sz="2800" dirty="0"/>
              <a:t>한 </a:t>
            </a:r>
            <a:r>
              <a:rPr lang="en-US" altLang="ko-KR" sz="2800" dirty="0"/>
              <a:t>document, d_{</a:t>
            </a:r>
            <a:r>
              <a:rPr lang="en-US" altLang="ko-KR" sz="2800" dirty="0" err="1"/>
              <a:t>i</a:t>
            </a:r>
            <a:r>
              <a:rPr lang="en-US" altLang="ko-KR" sz="2800" dirty="0"/>
              <a:t>*}</a:t>
            </a:r>
            <a:r>
              <a:rPr lang="ko-KR" altLang="en-US" sz="2800" dirty="0"/>
              <a:t>를 찾는 것이 목적이며 이는 </a:t>
            </a:r>
            <a:r>
              <a:rPr lang="en-US" altLang="ko-KR" sz="2800" dirty="0"/>
              <a:t>(5)</a:t>
            </a:r>
            <a:r>
              <a:rPr lang="ko-KR" altLang="en-US" sz="2800" dirty="0"/>
              <a:t>의 식으로 구할 수 있다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89B10D-5311-72EE-B606-B65555887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63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EE6E8-1EF4-AC03-7DD1-C488D21B7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467F44-DF0B-9D68-D311-3FF86E5BC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EAD489-99F5-F26E-F63D-5AFD158FB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</a:rPr>
              <a:t>하지만 </a:t>
            </a:r>
            <a:r>
              <a:rPr lang="en-US" altLang="ko-KR" sz="1800" dirty="0">
                <a:effectLst/>
              </a:rPr>
              <a:t>test time</a:t>
            </a:r>
            <a:r>
              <a:rPr lang="ko-KR" altLang="en-US" sz="1800" dirty="0">
                <a:effectLst/>
              </a:rPr>
              <a:t>에서 우리는 </a:t>
            </a:r>
            <a:r>
              <a:rPr lang="en-US" altLang="ko-KR" sz="1800" dirty="0">
                <a:effectLst/>
              </a:rPr>
              <a:t>y</a:t>
            </a:r>
            <a:r>
              <a:rPr lang="ko-KR" altLang="en-US" sz="1800" dirty="0">
                <a:effectLst/>
              </a:rPr>
              <a:t>에 접근할 수가 없다</a:t>
            </a:r>
            <a:r>
              <a:rPr lang="en-US" altLang="ko-KR" sz="1800" dirty="0">
                <a:effectLst/>
              </a:rPr>
              <a:t>. </a:t>
            </a:r>
            <a:r>
              <a:rPr lang="ko-KR" altLang="en-US" sz="1800" dirty="0">
                <a:effectLst/>
              </a:rPr>
              <a:t>대신 우리는 </a:t>
            </a:r>
            <a:r>
              <a:rPr lang="en-US" altLang="ko-KR" sz="1800" dirty="0">
                <a:effectLst/>
              </a:rPr>
              <a:t>test time</a:t>
            </a:r>
            <a:r>
              <a:rPr lang="ko-KR" altLang="en-US" sz="1800" dirty="0">
                <a:effectLst/>
              </a:rPr>
              <a:t>에서 마지막 </a:t>
            </a:r>
            <a:r>
              <a:rPr lang="en-US" altLang="ko-KR" sz="1800" dirty="0">
                <a:effectLst/>
              </a:rPr>
              <a:t>prefix tokens</a:t>
            </a:r>
            <a:r>
              <a:rPr lang="ko-KR" altLang="en-US" sz="1800" dirty="0">
                <a:effectLst/>
              </a:rPr>
              <a:t>들을 사용할 수 있는데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이를 </a:t>
            </a:r>
            <a:r>
              <a:rPr lang="en-US" altLang="ko-KR" sz="1800" dirty="0">
                <a:effectLst/>
              </a:rPr>
              <a:t>y’ </a:t>
            </a:r>
            <a:r>
              <a:rPr lang="ko-KR" altLang="en-US" sz="1800" dirty="0">
                <a:effectLst/>
              </a:rPr>
              <a:t>이라고 한다</a:t>
            </a:r>
            <a:r>
              <a:rPr lang="en-US" altLang="ko-KR" sz="1800" dirty="0">
                <a:effectLst/>
              </a:rPr>
              <a:t>. → y’</a:t>
            </a:r>
            <a:r>
              <a:rPr lang="ko-KR" altLang="en-US" sz="1800" dirty="0">
                <a:effectLst/>
              </a:rPr>
              <a:t>을 </a:t>
            </a:r>
            <a:r>
              <a:rPr lang="en-US" altLang="ko-KR" sz="1800" dirty="0">
                <a:effectLst/>
              </a:rPr>
              <a:t>reranking</a:t>
            </a:r>
            <a:r>
              <a:rPr lang="ko-KR" altLang="en-US" sz="1800" dirty="0">
                <a:effectLst/>
              </a:rPr>
              <a:t>에 사용</a:t>
            </a:r>
            <a:r>
              <a:rPr lang="en-US" altLang="ko-KR" sz="1800" dirty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effectLst/>
              </a:rPr>
              <a:t>즉</a:t>
            </a:r>
            <a:r>
              <a:rPr lang="en-US" altLang="ko-KR" sz="1800" b="1" dirty="0">
                <a:effectLst/>
              </a:rPr>
              <a:t>, y’</a:t>
            </a:r>
            <a:r>
              <a:rPr lang="ko-KR" altLang="en-US" sz="1800" b="1" dirty="0">
                <a:effectLst/>
              </a:rPr>
              <a:t>는 현재까지 주어진 입력</a:t>
            </a:r>
            <a:r>
              <a:rPr lang="en-US" altLang="ko-KR" sz="1800" b="1" dirty="0">
                <a:effectLst/>
              </a:rPr>
              <a:t>, </a:t>
            </a:r>
            <a:r>
              <a:rPr lang="ko-KR" altLang="en-US" sz="1800" b="1" dirty="0">
                <a:effectLst/>
              </a:rPr>
              <a:t>혹은 현재까지 생성된 </a:t>
            </a:r>
            <a:r>
              <a:rPr lang="en-US" altLang="ko-KR" sz="1800" b="1" dirty="0">
                <a:effectLst/>
              </a:rPr>
              <a:t>text</a:t>
            </a:r>
            <a:r>
              <a:rPr lang="ko-KR" altLang="en-US" sz="1800" b="1" dirty="0">
                <a:effectLst/>
              </a:rPr>
              <a:t>를 의미한다</a:t>
            </a:r>
            <a:r>
              <a:rPr lang="en-US" altLang="ko-KR" sz="1800" b="1" dirty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이 </a:t>
            </a:r>
            <a:r>
              <a:rPr lang="en-US" altLang="ko-KR" sz="1800" dirty="0"/>
              <a:t>y’</a:t>
            </a:r>
            <a:r>
              <a:rPr lang="ko-KR" altLang="en-US" sz="1800" dirty="0"/>
              <a:t>을 바탕으로</a:t>
            </a:r>
            <a:r>
              <a:rPr lang="en-US" altLang="ko-KR" sz="1800" dirty="0"/>
              <a:t>, document</a:t>
            </a:r>
            <a:r>
              <a:rPr lang="ko-KR" altLang="en-US" sz="1800" dirty="0"/>
              <a:t>인 </a:t>
            </a:r>
            <a:r>
              <a:rPr lang="en-US" altLang="ko-KR" sz="1800" dirty="0" err="1"/>
              <a:t>d_i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선택한다</a:t>
            </a:r>
            <a:r>
              <a:rPr lang="en-US" altLang="ko-KR" sz="1800" dirty="0"/>
              <a:t>.</a:t>
            </a:r>
            <a:endParaRPr lang="en-US" altLang="ko-KR" sz="1800" b="1" dirty="0">
              <a:effectLst/>
            </a:endParaRPr>
          </a:p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DA60E-4BE0-FB32-02A5-7C988B92F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67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CAE9F-80CF-4087-18B3-278121214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59FE32-3F30-FFF4-9A98-7C237E4943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AC460F-CCF2-9792-800D-EAE564442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s’ = 16</a:t>
            </a:r>
            <a:r>
              <a:rPr lang="ko-KR" altLang="en-US" sz="2800" dirty="0"/>
              <a:t>일 때</a:t>
            </a:r>
            <a:r>
              <a:rPr lang="en-US" altLang="ko-KR" sz="2800" dirty="0"/>
              <a:t>, </a:t>
            </a:r>
            <a:r>
              <a:rPr lang="ko-KR" altLang="en-US" sz="2800" dirty="0"/>
              <a:t>그리고 </a:t>
            </a:r>
            <a:r>
              <a:rPr lang="en-US" altLang="ko-KR" sz="2800" dirty="0"/>
              <a:t>top-16 documents</a:t>
            </a:r>
            <a:r>
              <a:rPr lang="ko-KR" altLang="en-US" sz="2800" dirty="0"/>
              <a:t>를 </a:t>
            </a:r>
            <a:r>
              <a:rPr lang="en-US" altLang="ko-KR" sz="2800" dirty="0"/>
              <a:t>retrieval</a:t>
            </a:r>
            <a:r>
              <a:rPr lang="ko-KR" altLang="en-US" sz="2800" dirty="0"/>
              <a:t>했을 때 가장 성능이 좋았다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/>
              <a:t>Reranking</a:t>
            </a:r>
            <a:r>
              <a:rPr lang="ko-KR" altLang="en-US" sz="2800" dirty="0"/>
              <a:t>을 위해 </a:t>
            </a:r>
            <a:r>
              <a:rPr lang="en-US" altLang="ko-KR" sz="2800" dirty="0"/>
              <a:t>small model</a:t>
            </a:r>
            <a:r>
              <a:rPr lang="ko-KR" altLang="en-US" sz="2800" dirty="0"/>
              <a:t>인 </a:t>
            </a:r>
            <a:r>
              <a:rPr lang="en-US" altLang="ko-KR" sz="2800" dirty="0"/>
              <a:t>GPT-2 100M</a:t>
            </a:r>
            <a:r>
              <a:rPr lang="ko-KR" altLang="en-US" sz="2800" dirty="0"/>
              <a:t>을 사용해도 </a:t>
            </a:r>
            <a:r>
              <a:rPr lang="en-US" altLang="ko-KR" sz="2800" dirty="0"/>
              <a:t>ppl</a:t>
            </a:r>
            <a:r>
              <a:rPr lang="ko-KR" altLang="en-US" sz="2800" dirty="0"/>
              <a:t>의 차이가 크게 없기 때문에</a:t>
            </a:r>
            <a:r>
              <a:rPr lang="en-US" altLang="ko-KR" sz="2800" dirty="0"/>
              <a:t>, small model</a:t>
            </a:r>
            <a:r>
              <a:rPr lang="ko-KR" altLang="en-US" sz="2800" dirty="0"/>
              <a:t>을 사용해도 괜찮다</a:t>
            </a:r>
            <a:r>
              <a:rPr lang="en-US" altLang="ko-KR" sz="2800" dirty="0"/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FED851-621B-A9C8-99CA-2E2B9B3EF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4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Retrieval Augmented Language Modeling (RALM)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generation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하는 동안에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grounding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corpu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로부터 관련 문서를 추출하여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conditioning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하는 방법이다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기존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RALM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방법들은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LM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architectur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수정하고자 했으므로 매우 복잡한 문제였지만 여기서는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‘in-context’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활용한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RALM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방법을 제시한다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86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A0741-11C4-A3DB-DB29-E243829A4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ED907B-C71E-6EC5-29CA-AB4D9D117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399F30-6E92-3CC2-5B87-819CED37E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 dirty="0"/>
              <a:t>다음으로</a:t>
            </a:r>
            <a:r>
              <a:rPr lang="en-US" altLang="ko-KR" sz="2800" dirty="0"/>
              <a:t>, </a:t>
            </a:r>
            <a:r>
              <a:rPr lang="ko-KR" altLang="en-US" sz="2800" dirty="0"/>
              <a:t>우리가 직접 </a:t>
            </a:r>
            <a:r>
              <a:rPr lang="en-US" altLang="ko-KR" sz="2800" dirty="0"/>
              <a:t>BM25</a:t>
            </a:r>
            <a:r>
              <a:rPr lang="ko-KR" altLang="en-US" sz="2800" dirty="0"/>
              <a:t>에서 추출한 </a:t>
            </a:r>
            <a:r>
              <a:rPr lang="en-US" altLang="ko-KR" sz="2800" dirty="0"/>
              <a:t>top-k documents </a:t>
            </a:r>
            <a:r>
              <a:rPr lang="ko-KR" altLang="en-US" sz="2800" dirty="0"/>
              <a:t>중에 하나를 고를 수 있는 </a:t>
            </a:r>
            <a:r>
              <a:rPr lang="en-US" altLang="ko-KR" sz="2800" dirty="0" err="1"/>
              <a:t>reranker</a:t>
            </a:r>
            <a:r>
              <a:rPr lang="ko-KR" altLang="en-US" sz="2800" dirty="0" err="1"/>
              <a:t>를학습</a:t>
            </a:r>
            <a:r>
              <a:rPr lang="ko-KR" altLang="en-US" sz="2800" dirty="0"/>
              <a:t> 시키는 것이다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이 방법을 </a:t>
            </a:r>
            <a:r>
              <a:rPr lang="en-US" altLang="ko-KR" sz="2800" b="1" i="1" dirty="0"/>
              <a:t>predictive reranking</a:t>
            </a:r>
            <a:r>
              <a:rPr lang="ko-KR" altLang="en-US" sz="2800" dirty="0"/>
              <a:t>이라고 부르는데</a:t>
            </a:r>
            <a:r>
              <a:rPr lang="en-US" altLang="ko-KR" sz="2800" dirty="0"/>
              <a:t>, </a:t>
            </a:r>
            <a:r>
              <a:rPr lang="ko-KR" altLang="en-US" sz="2800" dirty="0"/>
              <a:t>이는 </a:t>
            </a:r>
            <a:r>
              <a:rPr lang="en-US" altLang="ko-KR" sz="2800" dirty="0" err="1"/>
              <a:t>reranker</a:t>
            </a:r>
            <a:r>
              <a:rPr lang="ko-KR" altLang="en-US" sz="2800" dirty="0"/>
              <a:t>가 어떤 </a:t>
            </a:r>
            <a:r>
              <a:rPr lang="en-US" altLang="ko-KR" sz="2800" dirty="0"/>
              <a:t>document</a:t>
            </a:r>
            <a:r>
              <a:rPr lang="ko-KR" altLang="en-US" sz="2800" dirty="0"/>
              <a:t>가 다음 </a:t>
            </a:r>
            <a:r>
              <a:rPr lang="en-US" altLang="ko-KR" sz="2800" dirty="0"/>
              <a:t>text</a:t>
            </a:r>
            <a:r>
              <a:rPr lang="ko-KR" altLang="en-US" sz="2800" dirty="0"/>
              <a:t>를 ‘</a:t>
            </a:r>
            <a:r>
              <a:rPr lang="ko-KR" altLang="en-US" sz="2800" dirty="0" err="1"/>
              <a:t>예측’하는</a:t>
            </a:r>
            <a:r>
              <a:rPr lang="ko-KR" altLang="en-US" sz="2800" dirty="0"/>
              <a:t> 데에 있어서 더 도움이 될 지를 학습하기 때문이다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먼저</a:t>
            </a:r>
            <a:r>
              <a:rPr lang="en-US" altLang="ko-KR" sz="2800" dirty="0"/>
              <a:t>, prefix</a:t>
            </a:r>
            <a:r>
              <a:rPr lang="ko-KR" altLang="en-US" sz="2800" dirty="0"/>
              <a:t>인 </a:t>
            </a:r>
            <a:r>
              <a:rPr lang="en-US" altLang="ko-KR" sz="2800" dirty="0"/>
              <a:t>x</a:t>
            </a:r>
            <a:r>
              <a:rPr lang="ko-KR" altLang="en-US" sz="2800" dirty="0"/>
              <a:t>와 </a:t>
            </a:r>
            <a:r>
              <a:rPr lang="en-US" altLang="ko-KR" sz="2800" dirty="0"/>
              <a:t>document </a:t>
            </a:r>
            <a:r>
              <a:rPr lang="en-US" altLang="ko-KR" sz="2800" dirty="0" err="1"/>
              <a:t>d_i</a:t>
            </a:r>
            <a:r>
              <a:rPr lang="ko-KR" altLang="en-US" sz="2800" dirty="0"/>
              <a:t>를 입력으로 받아 </a:t>
            </a:r>
            <a:r>
              <a:rPr lang="en-US" altLang="ko-KR" sz="2800" dirty="0"/>
              <a:t>scalar</a:t>
            </a:r>
            <a:r>
              <a:rPr lang="ko-KR" altLang="en-US" sz="2800" dirty="0"/>
              <a:t>인 </a:t>
            </a:r>
            <a:r>
              <a:rPr lang="en-US" altLang="ko-KR" sz="2800" dirty="0"/>
              <a:t>f</a:t>
            </a:r>
            <a:r>
              <a:rPr lang="ko-KR" altLang="en-US" sz="2800" dirty="0"/>
              <a:t>를 생성한다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는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ko-KR" altLang="en-US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ㅐㅊ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rk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x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연속성에 대해서 얼마나 관련성이 있는 지를 수치화 </a:t>
            </a:r>
            <a:r>
              <a:rPr lang="ko-KR" altLang="en-US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하는건데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일종의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score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라고 생각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88D1BA-94D2-9BFC-3977-14A151817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629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F17D2-0726-CE65-F8E7-530BA6C0D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F58463-DDFC-C9FF-268D-3BF6C1850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25BA56-1B78-D1BE-213F-508535FDD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Score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normalize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하여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(8)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식으로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document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선택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45C36B-366E-3BFA-E9CD-13D656772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27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F99AB-C586-9B2C-0B92-796B9B42A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CFD602-1A7B-B878-26BE-083B4AD31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4AEB42-B4ED-5A0A-CB1A-A9A786DA0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Table1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참고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(11p)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3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번째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row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인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predictive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참고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AAE7F0-4263-DD97-09E5-6AF505CFE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83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F8ADE-844F-32F9-3A86-ED4DBDF9E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8D1C6A-8CF8-6A3D-0055-9866A3711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9449FA-B6EE-DD2C-83E3-4D58D0004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additional scenario </a:t>
            </a:r>
            <a:r>
              <a:rPr lang="ko-KR" altLang="en-US" sz="2800" dirty="0"/>
              <a:t>혹은 특별한 </a:t>
            </a:r>
            <a:r>
              <a:rPr lang="en-US" altLang="ko-KR" sz="2800" dirty="0"/>
              <a:t>downstream task</a:t>
            </a:r>
            <a:r>
              <a:rPr lang="ko-KR" altLang="en-US" sz="2800" dirty="0"/>
              <a:t>에 대해 </a:t>
            </a:r>
            <a:r>
              <a:rPr lang="en-US" altLang="ko-KR" sz="2800" dirty="0"/>
              <a:t>framework</a:t>
            </a:r>
            <a:r>
              <a:rPr lang="ko-KR" altLang="en-US" sz="2800" dirty="0"/>
              <a:t>의 </a:t>
            </a:r>
            <a:r>
              <a:rPr lang="en-US" altLang="ko-KR" sz="2800" dirty="0"/>
              <a:t>effectiveness</a:t>
            </a:r>
            <a:r>
              <a:rPr lang="ko-KR" altLang="en-US" sz="2800" dirty="0"/>
              <a:t>를 측정하기 위해 </a:t>
            </a:r>
            <a:r>
              <a:rPr lang="en-US" altLang="ko-KR" sz="2800" dirty="0"/>
              <a:t>open-domain QA</a:t>
            </a:r>
            <a:r>
              <a:rPr lang="ko-KR" altLang="en-US" sz="2800" dirty="0"/>
              <a:t>를 진행한다</a:t>
            </a:r>
            <a:r>
              <a:rPr lang="en-US" altLang="ko-KR" sz="2800" dirty="0"/>
              <a:t>. </a:t>
            </a:r>
            <a:r>
              <a:rPr lang="ko-KR" altLang="en-US" sz="2800" dirty="0"/>
              <a:t>이 실험들은 </a:t>
            </a:r>
            <a:r>
              <a:rPr lang="en-US" altLang="ko-KR" sz="2800" dirty="0"/>
              <a:t>control </a:t>
            </a:r>
            <a:r>
              <a:rPr lang="ko-KR" altLang="en-US" sz="2800" dirty="0"/>
              <a:t>가능한 환경에서 </a:t>
            </a:r>
            <a:r>
              <a:rPr lang="en-US" altLang="ko-KR" sz="2800" dirty="0"/>
              <a:t>LM</a:t>
            </a:r>
            <a:r>
              <a:rPr lang="ko-KR" altLang="en-US" sz="2800" dirty="0"/>
              <a:t>이 추가적인 </a:t>
            </a:r>
            <a:r>
              <a:rPr lang="en-US" altLang="ko-KR" sz="2800" dirty="0"/>
              <a:t>training </a:t>
            </a:r>
            <a:r>
              <a:rPr lang="ko-KR" altLang="en-US" sz="2800" dirty="0"/>
              <a:t>없이 </a:t>
            </a:r>
            <a:r>
              <a:rPr lang="en-US" altLang="ko-KR" sz="2800" dirty="0"/>
              <a:t>retrieved documents</a:t>
            </a:r>
            <a:r>
              <a:rPr lang="ko-KR" altLang="en-US" sz="2800" dirty="0"/>
              <a:t>를 활용 가능한지 확인할 수 있다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왼쪽</a:t>
            </a:r>
            <a:endParaRPr lang="en-US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effectLst/>
              </a:rPr>
              <a:t>model</a:t>
            </a:r>
            <a:r>
              <a:rPr lang="ko-KR" altLang="en-US" sz="2800" dirty="0">
                <a:effectLst/>
              </a:rPr>
              <a:t>에 몇 개의 </a:t>
            </a:r>
            <a:r>
              <a:rPr lang="en-US" altLang="ko-KR" sz="2800" dirty="0">
                <a:effectLst/>
              </a:rPr>
              <a:t>document</a:t>
            </a:r>
            <a:r>
              <a:rPr lang="ko-KR" altLang="en-US" sz="2800" dirty="0">
                <a:effectLst/>
              </a:rPr>
              <a:t>를 </a:t>
            </a:r>
            <a:r>
              <a:rPr lang="ko-KR" altLang="en-US" sz="2800" dirty="0" err="1">
                <a:effectLst/>
              </a:rPr>
              <a:t>보여주느냐에</a:t>
            </a:r>
            <a:r>
              <a:rPr lang="ko-KR" altLang="en-US" sz="2800" dirty="0">
                <a:effectLst/>
              </a:rPr>
              <a:t> 따른 </a:t>
            </a:r>
            <a:r>
              <a:rPr lang="en-US" altLang="ko-KR" sz="2800" dirty="0">
                <a:effectLst/>
              </a:rPr>
              <a:t>effectiveness</a:t>
            </a:r>
            <a:r>
              <a:rPr lang="ko-KR" altLang="en-US" sz="2800" dirty="0">
                <a:effectLst/>
              </a:rPr>
              <a:t>를 측정하기 위해</a:t>
            </a:r>
            <a:r>
              <a:rPr lang="en-US" altLang="ko-KR" sz="2800" dirty="0">
                <a:effectLst/>
              </a:rPr>
              <a:t>, NQ</a:t>
            </a:r>
            <a:r>
              <a:rPr lang="ko-KR" altLang="en-US" sz="2800" dirty="0">
                <a:effectLst/>
              </a:rPr>
              <a:t>와 </a:t>
            </a:r>
            <a:r>
              <a:rPr lang="en-US" altLang="ko-KR" sz="2800" dirty="0" err="1">
                <a:effectLst/>
              </a:rPr>
              <a:t>TriviaQA</a:t>
            </a:r>
            <a:r>
              <a:rPr lang="ko-KR" altLang="en-US" sz="2800" dirty="0">
                <a:effectLst/>
              </a:rPr>
              <a:t>의 </a:t>
            </a:r>
            <a:r>
              <a:rPr lang="en-US" altLang="ko-KR" sz="2800" dirty="0">
                <a:effectLst/>
              </a:rPr>
              <a:t>set</a:t>
            </a:r>
            <a:r>
              <a:rPr lang="ko-KR" altLang="en-US" sz="2800" dirty="0">
                <a:effectLst/>
              </a:rPr>
              <a:t>에서 </a:t>
            </a:r>
            <a:r>
              <a:rPr lang="en-US" altLang="ko-KR" sz="2800" dirty="0">
                <a:effectLst/>
              </a:rPr>
              <a:t>minimal analysis</a:t>
            </a:r>
            <a:r>
              <a:rPr lang="ko-KR" altLang="en-US" sz="2800" dirty="0">
                <a:effectLst/>
              </a:rPr>
              <a:t>를 수행</a:t>
            </a:r>
            <a:endParaRPr lang="en-US" altLang="ko-KR" sz="28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1</a:t>
            </a:r>
            <a:r>
              <a:rPr lang="ko-KR" altLang="en-US" sz="2800" dirty="0"/>
              <a:t>개를 사용하면 확실하게 성능이 올라감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1</a:t>
            </a:r>
            <a:r>
              <a:rPr lang="ko-KR" altLang="en-US" sz="2800" dirty="0"/>
              <a:t>개 이상을 사용하는 것에 대해서는 </a:t>
            </a:r>
            <a:r>
              <a:rPr lang="en-US" altLang="ko-KR" sz="2800" dirty="0"/>
              <a:t>performance</a:t>
            </a:r>
            <a:r>
              <a:rPr lang="ko-KR" altLang="en-US" sz="2800" dirty="0"/>
              <a:t>에 대해 큰 차이가 없음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오른쪽</a:t>
            </a:r>
            <a:endParaRPr lang="en-US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2</a:t>
            </a:r>
            <a:r>
              <a:rPr lang="ko-KR" altLang="en-US" sz="2800" dirty="0"/>
              <a:t>개의 </a:t>
            </a:r>
            <a:r>
              <a:rPr lang="en-US" altLang="ko-KR" sz="2800" dirty="0"/>
              <a:t>retrieved documents</a:t>
            </a:r>
            <a:r>
              <a:rPr lang="ko-KR" altLang="en-US" sz="2800" dirty="0"/>
              <a:t>를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/>
              <a:t>성능이 확실하게 향상된 모습을 확인할 수 있음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7EF50-E0EA-A0F6-651D-6088D7D90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90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external source</a:t>
            </a:r>
            <a:r>
              <a:rPr lang="ko-KR" altLang="en-US" dirty="0"/>
              <a:t>로부터 </a:t>
            </a:r>
            <a:r>
              <a:rPr lang="en-US" altLang="ko-KR" dirty="0"/>
              <a:t>retrieval</a:t>
            </a:r>
            <a:r>
              <a:rPr lang="ko-KR" altLang="en-US" dirty="0"/>
              <a:t>하는 것은 </a:t>
            </a:r>
            <a:r>
              <a:rPr lang="en-US" altLang="ko-KR" dirty="0"/>
              <a:t>knowledge-intensive task</a:t>
            </a:r>
            <a:r>
              <a:rPr lang="ko-KR" altLang="en-US" dirty="0"/>
              <a:t>에 일반적인 관행이 되었다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동시에</a:t>
            </a:r>
            <a:r>
              <a:rPr lang="en-US" altLang="ko-KR" dirty="0"/>
              <a:t>, LM generation capabilities</a:t>
            </a:r>
            <a:r>
              <a:rPr lang="ko-KR" altLang="en-US" dirty="0"/>
              <a:t>에 대한 최근 비약적인 발전은 유용한 긴 </a:t>
            </a:r>
            <a:r>
              <a:rPr lang="en-US" altLang="ko-KR" dirty="0"/>
              <a:t>text</a:t>
            </a:r>
            <a:r>
              <a:rPr lang="ko-KR" altLang="en-US" dirty="0"/>
              <a:t>를 생성하는 것이다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</a:t>
            </a:r>
            <a:r>
              <a:rPr lang="en-US" altLang="ko-KR" dirty="0" err="1"/>
              <a:t>facutal</a:t>
            </a:r>
            <a:r>
              <a:rPr lang="en-US" altLang="ko-KR" dirty="0"/>
              <a:t> inaccuracy</a:t>
            </a:r>
            <a:r>
              <a:rPr lang="ko-KR" altLang="en-US" dirty="0"/>
              <a:t>는 여전히 문제가 되며</a:t>
            </a:r>
            <a:r>
              <a:rPr lang="en-US" altLang="ko-KR" dirty="0"/>
              <a:t>, </a:t>
            </a:r>
            <a:r>
              <a:rPr lang="ko-KR" altLang="en-US" dirty="0"/>
              <a:t>생성된 </a:t>
            </a:r>
            <a:r>
              <a:rPr lang="en-US" altLang="ko-KR" dirty="0"/>
              <a:t>text</a:t>
            </a:r>
            <a:r>
              <a:rPr lang="ko-KR" altLang="en-US" dirty="0"/>
              <a:t>에 직접적인 출처가 없다는 점은 신뢰도를 떨어뜨린다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따라서 </a:t>
            </a:r>
            <a:r>
              <a:rPr lang="en-US" altLang="ko-KR" dirty="0"/>
              <a:t>RALM</a:t>
            </a:r>
            <a:r>
              <a:rPr lang="ko-KR" altLang="en-US" dirty="0"/>
              <a:t>의 접근 방식이 동기 부여되었고</a:t>
            </a:r>
            <a:r>
              <a:rPr lang="en-US" altLang="ko-KR" dirty="0"/>
              <a:t>, </a:t>
            </a:r>
            <a:r>
              <a:rPr lang="ko-KR" altLang="en-US" dirty="0"/>
              <a:t>해당 연구 분야가 필요하다는 이유이다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널리 배포되기 힘들었는데 이는 </a:t>
            </a:r>
            <a:r>
              <a:rPr lang="en-US" altLang="ko-KR" dirty="0"/>
              <a:t>LLM</a:t>
            </a:r>
            <a:r>
              <a:rPr lang="ko-KR" altLang="en-US" dirty="0"/>
              <a:t>이 </a:t>
            </a:r>
            <a:r>
              <a:rPr lang="en-US" altLang="ko-KR" dirty="0"/>
              <a:t>API</a:t>
            </a:r>
            <a:r>
              <a:rPr lang="ko-KR" altLang="en-US" dirty="0"/>
              <a:t>를 통해서만 접근 가능한 경우들이 많기 때문이다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따라서 </a:t>
            </a:r>
            <a:r>
              <a:rPr lang="en-US" altLang="ko-KR" dirty="0"/>
              <a:t>API</a:t>
            </a:r>
            <a:r>
              <a:rPr lang="ko-KR" altLang="en-US" dirty="0"/>
              <a:t>를 통해서만 접근 가능한 </a:t>
            </a:r>
            <a:r>
              <a:rPr lang="en-US" altLang="ko-KR" dirty="0"/>
              <a:t>LLM</a:t>
            </a:r>
            <a:r>
              <a:rPr lang="ko-KR" altLang="en-US" dirty="0"/>
              <a:t>에도 적용할 수 있는 </a:t>
            </a:r>
            <a:r>
              <a:rPr lang="en-US" altLang="ko-KR" dirty="0"/>
              <a:t>In-Context RALM</a:t>
            </a:r>
            <a:r>
              <a:rPr lang="ko-KR" altLang="en-US" dirty="0"/>
              <a:t>을 제시한다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Limitation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In-Context</a:t>
            </a:r>
            <a:r>
              <a:rPr lang="ko-KR" altLang="en-US" dirty="0"/>
              <a:t>에 하나의 문서만 추가하는 경우를 고려 → 더 많은 </a:t>
            </a:r>
            <a:r>
              <a:rPr lang="en-US" altLang="ko-KR" dirty="0"/>
              <a:t>document</a:t>
            </a:r>
            <a:r>
              <a:rPr lang="ko-KR" altLang="en-US" dirty="0"/>
              <a:t>를 추가할수록 더 큰 이득을 가져올 수 있다</a:t>
            </a:r>
            <a:r>
              <a:rPr lang="en-US" altLang="ko-KR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일정한 간격 </a:t>
            </a:r>
            <a:r>
              <a:rPr lang="en-US" altLang="ko-KR" dirty="0"/>
              <a:t>(s)</a:t>
            </a:r>
            <a:r>
              <a:rPr lang="ko-KR" altLang="en-US" dirty="0"/>
              <a:t>마다 문서를 </a:t>
            </a:r>
            <a:r>
              <a:rPr lang="en-US" altLang="ko-KR" dirty="0"/>
              <a:t>retrieval → retrieval</a:t>
            </a:r>
            <a:r>
              <a:rPr lang="ko-KR" altLang="en-US" dirty="0"/>
              <a:t>이 필요할 때만</a:t>
            </a:r>
            <a:r>
              <a:rPr lang="en-US" altLang="ko-KR" dirty="0"/>
              <a:t>, </a:t>
            </a:r>
            <a:r>
              <a:rPr lang="ko-KR" altLang="en-US" dirty="0"/>
              <a:t>혹은 예측할 때만</a:t>
            </a:r>
            <a:r>
              <a:rPr lang="en-US" altLang="ko-KR" dirty="0"/>
              <a:t>, </a:t>
            </a:r>
            <a:r>
              <a:rPr lang="ko-KR" altLang="en-US" dirty="0"/>
              <a:t>혹은 더 </a:t>
            </a:r>
            <a:r>
              <a:rPr lang="en-US" altLang="ko-KR" dirty="0"/>
              <a:t>sparse</a:t>
            </a:r>
            <a:r>
              <a:rPr lang="ko-KR" altLang="en-US" dirty="0"/>
              <a:t>하게 검색 ⇒ 시간과 </a:t>
            </a:r>
            <a:r>
              <a:rPr lang="en-US" altLang="ko-KR" dirty="0"/>
              <a:t>cost</a:t>
            </a:r>
            <a:r>
              <a:rPr lang="ko-KR" altLang="en-US" dirty="0"/>
              <a:t>를 줄일 수 있음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5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A9B43-B1CD-9087-C1DE-F5A22764B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949FDD-780A-ABC9-0B3D-25DADCC29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E5070B-2213-3B58-3F5E-4291CD16D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RALM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system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은 크게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가지의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high-level components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포함하고 있다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Document selection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condition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으로 넣을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documents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선정하는 단계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Document reading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은 선정된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doc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LM generation process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어떻게 통합할 것인가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7F3114-BDB5-3148-DA55-95A194C5F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7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최근에는 빨간색 박스 친 부분을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LM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과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retriever </a:t>
            </a:r>
            <a:r>
              <a:rPr lang="ko-KR" alt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사이에 </a:t>
            </a:r>
            <a:r>
              <a:rPr lang="en-US" altLang="ko-KR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pre-trainin</a:t>
            </a:r>
            <a:r>
              <a:rPr lang="ko-KR" alt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하거나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LM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자체의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architecture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수정하고자 하는 시도들이 </a:t>
            </a:r>
            <a:r>
              <a:rPr lang="ko-KR" alt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많았다</a:t>
            </a:r>
            <a:r>
              <a:rPr lang="en-US" altLang="ko-KR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3CA15-B3B2-3062-4A49-3753B7D7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41CB7C-D4A9-EC5A-F41F-A16C1C823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348732-F997-BBE2-59A6-5539EDB37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크게 </a:t>
            </a:r>
            <a:r>
              <a:rPr lang="en-US" altLang="ko-KR" dirty="0"/>
              <a:t>2</a:t>
            </a:r>
            <a:r>
              <a:rPr lang="ko-KR" altLang="en-US" dirty="0"/>
              <a:t>가지의 모델로 </a:t>
            </a:r>
            <a:r>
              <a:rPr lang="en-US" altLang="ko-KR" dirty="0"/>
              <a:t>RALM approach</a:t>
            </a:r>
            <a:r>
              <a:rPr lang="ko-KR" altLang="en-US" dirty="0"/>
              <a:t>를 설명할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Nearest Neighbor Language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Retrieve and Read Models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여기서는 </a:t>
            </a:r>
            <a:r>
              <a:rPr lang="en-US" altLang="ko-KR" dirty="0"/>
              <a:t>2</a:t>
            </a:r>
            <a:r>
              <a:rPr lang="ko-KR" altLang="en-US" dirty="0"/>
              <a:t>번째 모델을 선택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이전 연구들 중에서</a:t>
            </a:r>
            <a:r>
              <a:rPr lang="en-US" altLang="ko-KR" dirty="0"/>
              <a:t>, RETRO</a:t>
            </a:r>
            <a:r>
              <a:rPr lang="ko-KR" altLang="en-US" dirty="0"/>
              <a:t>가 이 </a:t>
            </a:r>
            <a:r>
              <a:rPr lang="en-US" altLang="ko-KR" dirty="0"/>
              <a:t>paper</a:t>
            </a:r>
            <a:r>
              <a:rPr lang="ko-KR" altLang="en-US" dirty="0"/>
              <a:t>와 가장 관련 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auto-regressive LM</a:t>
            </a:r>
            <a:r>
              <a:rPr lang="ko-KR" altLang="en-US" dirty="0"/>
              <a:t>을 </a:t>
            </a:r>
            <a:r>
              <a:rPr lang="en-US" altLang="ko-KR" dirty="0" err="1"/>
              <a:t>chuncked</a:t>
            </a:r>
            <a:r>
              <a:rPr lang="en-US" altLang="ko-KR" dirty="0"/>
              <a:t> cross-attention</a:t>
            </a:r>
            <a:r>
              <a:rPr lang="ko-KR" altLang="en-US" dirty="0"/>
              <a:t>을 통해 관련 있는 </a:t>
            </a:r>
            <a:r>
              <a:rPr lang="en-US" altLang="ko-KR" dirty="0"/>
              <a:t>document</a:t>
            </a:r>
            <a:r>
              <a:rPr lang="ko-KR" altLang="en-US" dirty="0"/>
              <a:t>끼리 </a:t>
            </a:r>
            <a:r>
              <a:rPr lang="en-US" altLang="ko-KR" dirty="0"/>
              <a:t>attention </a:t>
            </a:r>
            <a:r>
              <a:rPr lang="ko-KR" altLang="en-US" dirty="0"/>
              <a:t>수행 → </a:t>
            </a:r>
            <a:r>
              <a:rPr lang="en-US" altLang="ko-KR" dirty="0"/>
              <a:t>parameter update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그래서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document reading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부분을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RALM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으로 대체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E9FBD-273F-9D25-13EA-3C0218FBF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4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12853-66D0-218D-1A3A-CCF7AEAAC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979B2A-62CB-2B46-AC80-181B36FB5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93BF8D-08E0-0D6F-02E9-C61E40C80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 dirty="0"/>
              <a:t>본 논문에서 제시한 </a:t>
            </a:r>
            <a:r>
              <a:rPr lang="en-US" altLang="ko-KR" sz="2800" dirty="0"/>
              <a:t>In-Context RALM</a:t>
            </a:r>
            <a:r>
              <a:rPr lang="ko-KR" altLang="en-US" sz="2800" dirty="0"/>
              <a:t>은 다음과 같은 </a:t>
            </a:r>
            <a:r>
              <a:rPr lang="en-US" altLang="ko-KR" sz="2800" dirty="0"/>
              <a:t>2</a:t>
            </a:r>
            <a:r>
              <a:rPr lang="ko-KR" altLang="en-US" sz="2800" dirty="0"/>
              <a:t>가지 </a:t>
            </a:r>
            <a:r>
              <a:rPr lang="en-US" altLang="ko-KR" sz="2800" dirty="0"/>
              <a:t>key aspect</a:t>
            </a:r>
            <a:r>
              <a:rPr lang="ko-KR" altLang="en-US" sz="2800" dirty="0"/>
              <a:t>가 있다</a:t>
            </a:r>
            <a:r>
              <a:rPr lang="en-US" altLang="ko-KR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o</a:t>
            </a:r>
            <a:r>
              <a:rPr lang="en-US" altLang="ko-KR" sz="2800" b="1" dirty="0"/>
              <a:t>ff-the-shelf LM</a:t>
            </a:r>
            <a:r>
              <a:rPr lang="ko-KR" altLang="en-US" sz="2800" b="1" dirty="0"/>
              <a:t>을 추가 </a:t>
            </a:r>
            <a:r>
              <a:rPr lang="en-US" altLang="ko-KR" sz="2800" b="1" dirty="0"/>
              <a:t>training </a:t>
            </a:r>
            <a:r>
              <a:rPr lang="ko-KR" altLang="en-US" sz="2800" b="1" dirty="0"/>
              <a:t>없이 그대로 사용</a:t>
            </a:r>
            <a:endParaRPr lang="en-US" altLang="ko-KR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zero-effort document reading mechanism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단순히 </a:t>
            </a:r>
            <a:r>
              <a:rPr lang="en-US" altLang="ko-KR" dirty="0"/>
              <a:t>LM</a:t>
            </a:r>
            <a:r>
              <a:rPr lang="ko-KR" altLang="en-US" dirty="0"/>
              <a:t>의 </a:t>
            </a:r>
            <a:r>
              <a:rPr lang="en-US" altLang="ko-KR" dirty="0"/>
              <a:t>input text</a:t>
            </a:r>
            <a:r>
              <a:rPr lang="ko-KR" altLang="en-US" dirty="0"/>
              <a:t>에 </a:t>
            </a:r>
            <a:r>
              <a:rPr lang="en-US" altLang="ko-KR" dirty="0"/>
              <a:t>selected documents</a:t>
            </a:r>
            <a:r>
              <a:rPr lang="ko-KR" altLang="en-US" dirty="0"/>
              <a:t>를 덧붙이는 것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off-the-shelf LM</a:t>
            </a:r>
            <a:r>
              <a:rPr lang="ko-KR" altLang="en-US" dirty="0"/>
              <a:t>뿐만 아니라 </a:t>
            </a:r>
            <a:r>
              <a:rPr lang="en-US" altLang="ko-KR" dirty="0"/>
              <a:t>API access</a:t>
            </a:r>
            <a:r>
              <a:rPr lang="ko-KR" altLang="en-US" dirty="0"/>
              <a:t>로도 충분히 성능 향상이 가능</a:t>
            </a:r>
            <a:endParaRPr lang="ko-KR" alt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LM performance </a:t>
            </a:r>
            <a:r>
              <a:rPr lang="ko-KR" altLang="en-US" sz="2800" dirty="0"/>
              <a:t>향상을 위해 </a:t>
            </a:r>
            <a:r>
              <a:rPr lang="ko-KR" altLang="en-US" sz="2800" b="1" dirty="0"/>
              <a:t>어떻게 </a:t>
            </a:r>
            <a:r>
              <a:rPr lang="en-US" altLang="ko-KR" sz="2800" b="1" dirty="0"/>
              <a:t>document choose</a:t>
            </a:r>
            <a:r>
              <a:rPr lang="ko-KR" altLang="en-US" sz="2800" b="1" dirty="0"/>
              <a:t>를 수행</a:t>
            </a:r>
            <a:r>
              <a:rPr lang="ko-KR" altLang="en-US" sz="2800" dirty="0"/>
              <a:t> 했는지에 초점을 맞춤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B4A929-A353-4472-665D-3A378C7B6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914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(1)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식이 일반적인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RALM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probability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모델링 방법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Causal self-attention mask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고려하여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conditional probability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로 나타내며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GPT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계열의 모델이 이런 방식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(2)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식은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이라는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retrieval document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대한 정보를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conditioning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 : prefix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따라 달라지는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external corpus, C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로부터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retrieval operation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 : external corpus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91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49B-83A1-D333-C87B-ACFD5338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D74C9-D340-F99B-CDB8-AB9C6622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7F9C72-3EA8-DCB4-C5F5-3E1FADD0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Retrieval stride s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설정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800" dirty="0"/>
              <a:t>즉</a:t>
            </a:r>
            <a:r>
              <a:rPr lang="en-US" altLang="ko-KR" sz="2800" dirty="0"/>
              <a:t>, stride</a:t>
            </a:r>
            <a:r>
              <a:rPr lang="ko-KR" altLang="en-US" sz="2800" dirty="0"/>
              <a:t>를 정해서 여러 개의 </a:t>
            </a:r>
            <a:r>
              <a:rPr lang="en-US" altLang="ko-KR" sz="2800" dirty="0"/>
              <a:t>tokens</a:t>
            </a:r>
            <a:r>
              <a:rPr lang="ko-KR" altLang="en-US" sz="2800" dirty="0"/>
              <a:t>들을 바탕으로 </a:t>
            </a:r>
            <a:r>
              <a:rPr lang="en-US" altLang="ko-KR" sz="2800" dirty="0"/>
              <a:t>retrieval</a:t>
            </a:r>
            <a:r>
              <a:rPr lang="ko-KR" altLang="en-US" sz="2800" dirty="0"/>
              <a:t>을 진행한다는 뜻</a:t>
            </a:r>
            <a:r>
              <a:rPr lang="en-US" altLang="ko-KR" sz="2800" dirty="0"/>
              <a:t>.</a:t>
            </a:r>
            <a:endParaRPr lang="en-US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/>
              <a:t>stride</a:t>
            </a:r>
            <a:r>
              <a:rPr lang="ko-KR" altLang="en-US" sz="2800" dirty="0"/>
              <a:t>를 작게 설정해서 더 자주 </a:t>
            </a:r>
            <a:r>
              <a:rPr lang="en-US" altLang="ko-KR" sz="2800" dirty="0"/>
              <a:t>retrieval</a:t>
            </a:r>
            <a:r>
              <a:rPr lang="ko-KR" altLang="en-US" sz="2800" dirty="0"/>
              <a:t>을 진행할수록 성능은 더 좋아지지만</a:t>
            </a:r>
            <a:r>
              <a:rPr lang="en-US" altLang="ko-KR" sz="2800" dirty="0"/>
              <a:t>, runtime</a:t>
            </a:r>
            <a:r>
              <a:rPr lang="ko-KR" altLang="en-US" sz="2800" dirty="0"/>
              <a:t>이 오래 걸린다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r>
              <a:rPr lang="ko-KR" altLang="en-US" sz="2800" dirty="0"/>
              <a:t>일반적으로 생각했을 때</a:t>
            </a:r>
            <a:r>
              <a:rPr lang="en-US" altLang="ko-KR" sz="2800" dirty="0"/>
              <a:t>, </a:t>
            </a:r>
            <a:r>
              <a:rPr lang="ko-KR" altLang="en-US" sz="2800" dirty="0"/>
              <a:t>우리가 생성하고자 하는 </a:t>
            </a:r>
            <a:r>
              <a:rPr lang="en-US" altLang="ko-KR" sz="2800" dirty="0"/>
              <a:t>token</a:t>
            </a:r>
            <a:r>
              <a:rPr lang="ko-KR" altLang="en-US" sz="2800" dirty="0"/>
              <a:t>과 가장 관련 있는 </a:t>
            </a:r>
            <a:r>
              <a:rPr lang="en-US" altLang="ko-KR" sz="2800" dirty="0"/>
              <a:t>token</a:t>
            </a:r>
            <a:r>
              <a:rPr lang="ko-KR" altLang="en-US" sz="2800" dirty="0"/>
              <a:t>은 아마 </a:t>
            </a:r>
            <a:r>
              <a:rPr lang="en-US" altLang="ko-KR" sz="2800" dirty="0"/>
              <a:t>retrieval query (prefix tokens)</a:t>
            </a:r>
            <a:r>
              <a:rPr lang="ko-KR" altLang="en-US" sz="2800" dirty="0"/>
              <a:t>의 가장 마지막에 있는 </a:t>
            </a:r>
            <a:r>
              <a:rPr lang="en-US" altLang="ko-KR" sz="2800" dirty="0"/>
              <a:t>token</a:t>
            </a:r>
            <a:r>
              <a:rPr lang="ko-KR" altLang="en-US" sz="2800" dirty="0"/>
              <a:t>일 것이다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만약에 </a:t>
            </a:r>
            <a:r>
              <a:rPr lang="en-US" altLang="ko-KR" sz="2800" dirty="0"/>
              <a:t>retrieval query</a:t>
            </a:r>
            <a:r>
              <a:rPr lang="ko-KR" altLang="en-US" sz="2800" dirty="0"/>
              <a:t>가 너무 길어지면</a:t>
            </a:r>
            <a:r>
              <a:rPr lang="en-US" altLang="ko-KR" sz="2800" dirty="0"/>
              <a:t>, </a:t>
            </a:r>
            <a:r>
              <a:rPr lang="ko-KR" altLang="en-US" sz="2800" dirty="0"/>
              <a:t>마지막에 있는 </a:t>
            </a:r>
            <a:r>
              <a:rPr lang="en-US" altLang="ko-KR" sz="2800" dirty="0"/>
              <a:t>token</a:t>
            </a:r>
            <a:r>
              <a:rPr lang="ko-KR" altLang="en-US" sz="2800" dirty="0"/>
              <a:t>이 가장 중요함에도 이 영향이 제대로 전달되지 않을 수 있으므로</a:t>
            </a:r>
            <a:r>
              <a:rPr lang="en-US" altLang="ko-KR" sz="2800" dirty="0"/>
              <a:t>, </a:t>
            </a:r>
            <a:r>
              <a:rPr lang="ko-KR" altLang="en-US" sz="2800" dirty="0"/>
              <a:t>이를 제한하기 위해 </a:t>
            </a:r>
            <a:r>
              <a:rPr lang="en-US" altLang="ko-KR" sz="2800" dirty="0"/>
              <a:t>retrieval query length</a:t>
            </a:r>
            <a:r>
              <a:rPr lang="ko-KR" altLang="en-US" sz="2800" dirty="0"/>
              <a:t>인 </a:t>
            </a:r>
            <a:r>
              <a:rPr lang="en-US" altLang="ko-KR" sz="2800" dirty="0"/>
              <a:t>ell</a:t>
            </a:r>
            <a:r>
              <a:rPr lang="ko-KR" altLang="en-US" sz="2800" dirty="0"/>
              <a:t>을 설정한다</a:t>
            </a:r>
            <a:r>
              <a:rPr lang="en-US" altLang="ko-KR" sz="2800" dirty="0"/>
              <a:t>.</a:t>
            </a:r>
          </a:p>
          <a:p>
            <a:r>
              <a:rPr lang="ko-KR" altLang="en-US" sz="4000" dirty="0"/>
              <a:t>마지막 </a:t>
            </a:r>
            <a:r>
              <a:rPr lang="en-US" altLang="ko-KR" sz="4000" dirty="0"/>
              <a:t>token</a:t>
            </a:r>
            <a:r>
              <a:rPr lang="ko-KR" altLang="en-US" sz="4000" dirty="0"/>
              <a:t>을 기준으로 </a:t>
            </a:r>
            <a:r>
              <a:rPr lang="en-US" altLang="ko-KR" sz="4000" dirty="0"/>
              <a:t>\ell</a:t>
            </a:r>
            <a:r>
              <a:rPr lang="ko-KR" altLang="en-US" sz="4000" dirty="0"/>
              <a:t>만큼의 </a:t>
            </a:r>
            <a:r>
              <a:rPr lang="en-US" altLang="ko-KR" sz="4000" dirty="0"/>
              <a:t>token</a:t>
            </a:r>
            <a:r>
              <a:rPr lang="ko-KR" altLang="en-US" sz="4000" dirty="0"/>
              <a:t>만 </a:t>
            </a:r>
            <a:r>
              <a:rPr lang="en-US" altLang="ko-KR" sz="4000" dirty="0"/>
              <a:t>retrieval</a:t>
            </a:r>
            <a:r>
              <a:rPr lang="ko-KR" altLang="en-US" sz="4000" dirty="0"/>
              <a:t>하는 데에 참고한다는 뜻이다</a:t>
            </a:r>
            <a:r>
              <a:rPr lang="en-US" altLang="ko-KR" sz="4000" dirty="0"/>
              <a:t>.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FB942-6718-6E24-7D9A-42EE105B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92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9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8EB35-92EC-5B4D-9BCC-BA0B44416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5776B-5457-1446-A2C0-9A6D4BA52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D1EA1-3270-A84C-983F-67C0381B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02/04/2024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FC912-46D2-F84E-8F33-107A0397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9C6F3-FCA8-8246-A845-E6F88505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66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8566-E7F7-B540-AA1F-EAE7DC0E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E7325-17A7-514F-B006-C35C675BD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4E4B8-3ED2-B24F-BBE3-EA6BE71E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02/04/2024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88662-B057-224C-B1C6-252369DE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065A6-F2F8-0A42-85D5-667444CA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934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633860-0D2A-EE44-BD62-BCD90D0D8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DC9AE-E996-D247-AC0B-28CA1542F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429E4-0E2F-E04C-9422-7A232732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02/04/2024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0BD33-C773-6B4C-92B9-C38AC381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25039-96AD-FF41-8537-43F91F5A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481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F6770-B3AE-BA48-87EC-78489290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49DC6-3778-BD4E-B9CF-D17F061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55C55-A1AF-9542-BF5F-90D7B0A6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02/04/2024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35D27-6E34-5F49-BDDC-00873CF7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1F54A-7495-D245-B776-1361996B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7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A8582-043E-EE40-ADEC-ECD923E1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CD2CE-C45F-A34C-842B-4DE3BE554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14908-65FD-324A-8AC1-DA16196E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02/04/2024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4EB10-B360-D04C-B263-D16B219A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D3CFB-DC21-644D-8619-EFC8AC48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585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1246D-56E6-B848-BD3E-4029CE80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BFF0E-65E5-2A42-B983-AFF9FB841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935A5C-D47F-7D4C-A29F-0E66E6CC0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E6DAE-4D95-004E-A972-BCF79F00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02/04/2024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F9416-E194-A24C-AE04-F0A6D515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39A6E-7692-3C4C-ACD1-1D388535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85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DC3FC-3276-4244-9C2F-0668F72A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7FD06-3802-B64E-8AD0-AC53D1A0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2A713-589C-CC4C-BC6F-E8C7E9D3E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98A7D4-F697-D846-A01E-5FD0249CC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CDF017-7302-464C-8649-096BA79DB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3775E7-E0C6-7A45-81FC-F2C29453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02/04/2024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72C3B4-1F98-214C-BBA3-3E9B06A5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5B9FFB-38B6-864B-B937-1F0BD02E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4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4A7B-8605-094F-9512-9BBD5B4C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C39200-D65E-A845-99E4-5EF5A212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02/04/2024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10CA89-C508-8843-9059-2145A220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9AADFD-5AFC-5142-939E-EEAFF1E3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387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F06724-39CC-B448-9124-262217CF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02/04/2024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6B938D-010B-894C-9589-3A75BF80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B7239-CF04-824A-8F20-E5E68AD6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23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723FC-AABA-9247-80B2-FE3594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16791-6F55-7D40-B8BA-CC38596C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96FD7-1F79-024A-9541-39B2E86F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F40BF-B0C6-F84D-9AC2-9F45B9E2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02/04/2024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9AACE-6F9C-604A-A335-9D4BA7DB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063FD-8B52-2240-8CDC-EB41751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89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7B541-FF91-3740-950B-BB3296E8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1A78C2-8AE3-1E4C-A0CD-F57454CAA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6BCC7-4EB8-FA41-8216-64EEA84C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D7D43-6B4D-5243-A739-AF17C541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02/04/2024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78279-7481-714B-A174-3E1ECFD6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4A36E-C15E-EC45-BB5B-496D925A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128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2AFB68-7530-F04E-A8C2-ECDF8647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5FBB8-CFE7-0A43-85E4-C359B8D3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E0AC9-899E-4746-A350-CD97C6C8C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3E32-6980-864C-8C2E-D538975EB3F1}" type="datetimeFigureOut">
              <a:rPr kumimoji="1" lang="ko-Kore-KR" altLang="en-US" smtClean="0"/>
              <a:t>02/04/2024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5F161-A4E4-E74E-A154-D3B5136C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B20BC-6582-364F-9AC6-1C9E9347D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840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E4E0910-3105-EA43-91A5-A6A319E478B4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97281-76DA-9B47-AFD6-8F8CAF865472}"/>
              </a:ext>
            </a:extLst>
          </p:cNvPr>
          <p:cNvSpPr txBox="1"/>
          <p:nvPr/>
        </p:nvSpPr>
        <p:spPr>
          <a:xfrm>
            <a:off x="144382" y="6470480"/>
            <a:ext cx="300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C9B2290-EA57-D842-9107-E652D47F22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31307" y="5762735"/>
            <a:ext cx="1929386" cy="521853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ADA04B1D-4499-A640-8B79-74BD15AA3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695" y="991917"/>
            <a:ext cx="11184610" cy="1626184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+mj-ea"/>
              </a:rPr>
              <a:t>AGI Study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20BA0BE0-AC40-6740-A6E1-2C19F2160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715" y="3209207"/>
            <a:ext cx="9990570" cy="2574530"/>
          </a:xfrm>
        </p:spPr>
        <p:txBody>
          <a:bodyPr>
            <a:normAutofit/>
          </a:bodyPr>
          <a:lstStyle/>
          <a:p>
            <a:r>
              <a:rPr lang="en-US" altLang="ko-Kore-K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Seongeun</a:t>
            </a:r>
            <a:r>
              <a:rPr lang="en-US" altLang="ko-Kore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Baek</a:t>
            </a:r>
            <a:endParaRPr lang="en-US" altLang="ko-Kore-KR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ore-KR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ore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2024. 2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05.</a:t>
            </a:r>
            <a:endParaRPr lang="en-US" altLang="ko-Kore-KR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48FFB-690E-D245-80F9-3030396A1DDD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43A13F8F-79EE-363B-FAE3-CCD4F8501A54}"/>
              </a:ext>
            </a:extLst>
          </p:cNvPr>
          <p:cNvSpPr/>
          <p:nvPr/>
        </p:nvSpPr>
        <p:spPr>
          <a:xfrm>
            <a:off x="735230" y="729203"/>
            <a:ext cx="10721540" cy="2144131"/>
          </a:xfrm>
          <a:prstGeom prst="roundRect">
            <a:avLst>
              <a:gd name="adj" fmla="val 16667"/>
            </a:avLst>
          </a:prstGeom>
          <a:solidFill>
            <a:srgbClr val="71051F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3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altLang="ko" sz="30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In-Context Retrieval-Augmented Language Models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DCF378F-0991-3686-D17A-A9F5CC1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7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008EA-D755-D58C-FEAB-AE6FED5E8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CEE8659-378C-F800-023C-17229426A8A8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381326-19F3-530F-078C-27BC847B6C5B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3E94B-04DF-5E01-E6A2-89962CE70C83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96176F-3AD3-D2FA-7A59-917D84B08FE6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E0DA27-93E0-8685-477B-CD37582EA51B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190C298C-75FE-6243-10F3-C443355F7DEA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(Models)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96AC86C-C3ED-8E55-4938-BB3A46CD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10</a:t>
            </a:fld>
            <a:endParaRPr kumimoji="1" lang="ko-Kore-KR" altLang="en-US" sz="180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74EF4-B9CC-3B5B-EBDB-3A5CCA0347C2}"/>
              </a:ext>
            </a:extLst>
          </p:cNvPr>
          <p:cNvSpPr txBox="1"/>
          <p:nvPr/>
        </p:nvSpPr>
        <p:spPr>
          <a:xfrm>
            <a:off x="548242" y="1285609"/>
            <a:ext cx="424147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Language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GPT-2</a:t>
            </a:r>
            <a:r>
              <a:rPr lang="ko-KR" altLang="en-US" sz="2000" dirty="0">
                <a:latin typeface="Verdana" panose="020B0604030504040204" pitchFamily="34" charset="0"/>
              </a:rPr>
              <a:t>의 </a:t>
            </a: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ko-KR" altLang="en-US" sz="2000" dirty="0">
                <a:latin typeface="Verdana" panose="020B0604030504040204" pitchFamily="34" charset="0"/>
              </a:rPr>
              <a:t>개 모델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GPT-Neo</a:t>
            </a:r>
            <a:r>
              <a:rPr lang="ko-KR" altLang="en-US" sz="2000" dirty="0">
                <a:latin typeface="Verdana" panose="020B0604030504040204" pitchFamily="34" charset="0"/>
              </a:rPr>
              <a:t>와 </a:t>
            </a: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GPT-J</a:t>
            </a:r>
            <a:r>
              <a:rPr lang="ko-KR" altLang="en-US" sz="2000" dirty="0">
                <a:latin typeface="Verdana" panose="020B0604030504040204" pitchFamily="34" charset="0"/>
              </a:rPr>
              <a:t>의 </a:t>
            </a: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ko-KR" altLang="en-US" sz="2000" dirty="0">
                <a:latin typeface="Verdana" panose="020B0604030504040204" pitchFamily="34" charset="0"/>
              </a:rPr>
              <a:t>개 모델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OPT</a:t>
            </a:r>
            <a:r>
              <a:rPr lang="ko-KR" altLang="en-US" sz="2000" dirty="0">
                <a:latin typeface="Verdana" panose="020B0604030504040204" pitchFamily="34" charset="0"/>
              </a:rPr>
              <a:t>의 </a:t>
            </a: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8</a:t>
            </a:r>
            <a:r>
              <a:rPr lang="ko-KR" altLang="en-US" sz="2000" dirty="0">
                <a:latin typeface="Verdana" panose="020B0604030504040204" pitchFamily="34" charset="0"/>
              </a:rPr>
              <a:t>개 모델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LLaMa</a:t>
            </a:r>
            <a:r>
              <a:rPr lang="ko-KR" altLang="en-US" sz="2000" dirty="0">
                <a:latin typeface="Verdana" panose="020B0604030504040204" pitchFamily="34" charset="0"/>
              </a:rPr>
              <a:t>의 </a:t>
            </a: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ko-KR" altLang="en-US" sz="2000" dirty="0">
                <a:latin typeface="Verdana" panose="020B0604030504040204" pitchFamily="34" charset="0"/>
              </a:rPr>
              <a:t>개 모델</a:t>
            </a:r>
          </a:p>
          <a:p>
            <a:r>
              <a:rPr lang="ko-KR" altLang="en-US" sz="2000" dirty="0">
                <a:latin typeface="Verdana" panose="020B0604030504040204" pitchFamily="34" charset="0"/>
              </a:rPr>
              <a:t>→ 모두 </a:t>
            </a: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open source, available</a:t>
            </a:r>
          </a:p>
          <a:p>
            <a:endParaRPr lang="en-US" altLang="ko-K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ko-KR" sz="2800" b="1" dirty="0">
                <a:latin typeface="Verdana" panose="020B0604030504040204" pitchFamily="34" charset="0"/>
                <a:ea typeface="Verdana" panose="020B0604030504040204" pitchFamily="34" charset="0"/>
              </a:rPr>
              <a:t>Retrievers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sparse (word-based) retrievers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BM25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dense (neural) retrievers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frozen BERT-base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Contriever</a:t>
            </a: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 and Spider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F9CFA-E94D-23CE-26FF-608F3D6F02D3}"/>
              </a:ext>
            </a:extLst>
          </p:cNvPr>
          <p:cNvSpPr txBox="1"/>
          <p:nvPr/>
        </p:nvSpPr>
        <p:spPr>
          <a:xfrm>
            <a:off x="6659002" y="1283676"/>
            <a:ext cx="42414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Verdana" panose="020B0604030504040204" pitchFamily="34" charset="0"/>
                <a:ea typeface="Verdana" panose="020B0604030504040204" pitchFamily="34" charset="0"/>
              </a:rPr>
              <a:t>Reranking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RoBERTa</a:t>
            </a: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-base</a:t>
            </a:r>
            <a:r>
              <a:rPr lang="ko-KR" altLang="en-US" sz="2000" dirty="0">
                <a:latin typeface="Verdana" panose="020B0604030504040204" pitchFamily="34" charset="0"/>
              </a:rPr>
              <a:t>로 시작하여 </a:t>
            </a:r>
            <a:r>
              <a:rPr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reranker</a:t>
            </a:r>
            <a:r>
              <a:rPr lang="ko-KR" altLang="en-US" sz="2000" dirty="0">
                <a:latin typeface="Verdana" panose="020B0604030504040204" pitchFamily="34" charset="0"/>
              </a:rPr>
              <a:t>를 학습</a:t>
            </a:r>
          </a:p>
          <a:p>
            <a:pPr lvl="1"/>
            <a:endParaRPr lang="en-US" altLang="ko-K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4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8561607-961C-48A3-2A7F-CC0582B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11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8C661-3AD7-4B63-E74A-C60D76A9AED4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(In-context RALM with Off-the-Shelf Retrievers)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2EAB98-F089-3EA3-6C36-14AB52F3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22" y="954070"/>
            <a:ext cx="7266498" cy="53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0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07165-E669-C0AD-A7DA-BC8A1651D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509FAC-775B-A5DD-454D-CF44F816D6A6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F9AC16-BDB4-AF4C-6E63-3683B73EF916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FD38E1-E6F9-8E6A-0E5C-53E5D810BFFF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6B9D6D-6241-BE3D-CD0C-D39EEEAB8148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2B195C2-3244-F632-C347-2D9E1C3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12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242EF4-88DD-2ADF-2C70-480E75D4A306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92291719-DF82-8AF8-E2E0-448096A6DE1A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(In-context RALM with Off-the-Shelf Retrievers)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4DC1CD-DAE6-FF6D-65D6-BCBAA032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2" y="1378966"/>
            <a:ext cx="6962095" cy="42670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E8C9AD-6BC7-163D-C057-60600DAD9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429" y="1601505"/>
            <a:ext cx="5555585" cy="365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4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3C38E-FE4F-DB97-BF2D-F5334B558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9F41EB-CCB6-B2E9-4CCA-FCC4497E1B20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A28474-34A3-B3F4-69BD-10A1B910809D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74F81E-8FF9-5939-AEC2-70DEE3FCB305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AC9D89-15B5-405B-ACA2-F36D6029DE6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CA0E129-B84A-B6D5-47DB-84B963AF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13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D19226-12F7-3036-0949-33F7DCD2790E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6101488-1C0D-FBA9-EE27-6F14CE740EE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(Best Retriever)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74A4F4-69B8-366A-7953-B44925D4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96" y="1432824"/>
            <a:ext cx="6566010" cy="43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7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6A7E0-1F42-D1B9-3C93-C23892BBD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A4F852-D80B-F07B-DA6D-03ED045DA55E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36D628-EDF4-7142-1DF6-4ED0AF741BDE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151F0F-A2E8-A552-160F-F56E9D44E6B6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5A08BE-6EB8-5BEA-94D9-00743FB37485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0333369-65BC-0137-FEBA-CF87B01C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14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831D7C-4234-FDC7-0557-CDF4922673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E5E271E4-7AEA-FBC6-12BD-97A10B203242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(Frequent Retrieval)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3ABC27-ABC8-95EE-6020-68E14C0B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53" y="1298300"/>
            <a:ext cx="748769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7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FDD52-9DC3-9D4E-E166-F180F958F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36FA6C-DBF2-324C-5114-AC58097C67F0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3A34EB-71CA-2882-FB6C-094A75EDCA2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0888A0-14DC-DD5E-2E9F-AB935A93B6C3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EB143D-8324-3656-30EB-8C62CE60E6A1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CB24436-AB36-D0F1-4757-5B197500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15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E7CF76-0676-6D85-431B-42487EAED946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1BAB2DEE-FCE5-F5C0-D841-DEF20680EC38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(Contextualization vs Recency Trade-off)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5F4681-A5D7-633D-8FFA-FB3FD99F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72" y="1254201"/>
            <a:ext cx="772585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4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347BD-19A9-FB60-9EF1-5A16D6534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F0F985-903B-AFBA-F8B4-6F5B98C84DE0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AD8313-79C2-7373-8A93-A7C73C910DD5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9490B3-4B08-E20E-4DBA-C0BBFF4CD8F1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ED8093-E845-28E3-B5CC-9AE3274E860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AD85165-6058-7F61-51D6-70DEEC26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16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BF1DA1-F3B4-7AE7-BFD0-FB2F14CF1B6D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275D822-DB22-3AF5-ED3C-96724FC82E66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(In-Context RALM with LM-Oriented Reranking)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D94BBF-883F-E714-A4CA-5F8AAC473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79" y="1088224"/>
            <a:ext cx="7830643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28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017D7-55B7-3C1A-D609-F37F9C88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D519A0-0BED-F326-5F32-260282422A86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356D79-0682-1042-8E3B-D5005236FA94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3312EB-CF2E-745C-9B7E-3DBD36FCA210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B9FE98-9622-B477-476F-A74E7EAAA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EB5AD77-776F-D986-73EE-0C418899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17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79571-8132-FB2E-9CE1-1812682615B2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2A4DE8CA-81DC-C8CE-3127-96C095CA915A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(LMs as Zero-Shot </a:t>
            </a:r>
            <a:r>
              <a:rPr kumimoji="1" lang="en-US" altLang="ko-Kore-K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Rerankers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58C846-1CBC-ACC8-C780-64CE0B6A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607" y="4374962"/>
            <a:ext cx="6086876" cy="10925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59776F-3138-AF82-F9CA-36ADACE6F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40" y="1034678"/>
            <a:ext cx="6231522" cy="11204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F10FFF-0308-A90C-C475-20C96381F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356" y="3606183"/>
            <a:ext cx="6236773" cy="9595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85F37F-CF63-2A20-1E09-AC0BAB40D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1484" y="1854777"/>
            <a:ext cx="5946003" cy="1120446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D23CC2D-CB8A-1E4E-E612-424A5AF2F066}"/>
              </a:ext>
            </a:extLst>
          </p:cNvPr>
          <p:cNvSpPr/>
          <p:nvPr/>
        </p:nvSpPr>
        <p:spPr>
          <a:xfrm>
            <a:off x="5819045" y="2975223"/>
            <a:ext cx="276955" cy="7687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5E9F58-F4CE-B143-AF27-A1C5483351BC}"/>
              </a:ext>
            </a:extLst>
          </p:cNvPr>
          <p:cNvSpPr/>
          <p:nvPr/>
        </p:nvSpPr>
        <p:spPr>
          <a:xfrm>
            <a:off x="2758686" y="1217405"/>
            <a:ext cx="6664111" cy="15396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2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F919C-FC86-9E1C-3029-2971B6B84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5C2BB4-5AB7-0BCA-3454-5E4E083E84AA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40D601-4B89-5C35-9861-13FEB6EB058A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2CDFEC-18BE-FCB1-A8A4-500AC48ACFC4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DD368-0BF9-84F6-0BD8-7D55BA8CFD8F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6302667-B1BF-D237-C5A2-3690910A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18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92CE22-76FC-C67C-4D53-DC5E6628E7DD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8B1D458E-FB6D-D8B5-CD01-0B5DFA28C11E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(LMs as Zero-Shot </a:t>
            </a:r>
            <a:r>
              <a:rPr kumimoji="1" lang="en-US" altLang="ko-Kore-K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Rerankers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B0CD67-31E9-6F9A-44CE-E3AA726E4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607" y="4374962"/>
            <a:ext cx="6086876" cy="10925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69EC96-5D41-B71B-8BD4-245650465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40" y="1034678"/>
            <a:ext cx="6231522" cy="11204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628DD3-0A73-402D-41F9-FF1A93D76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356" y="3606183"/>
            <a:ext cx="6236773" cy="9595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0FB1691-D51A-B980-49BB-6A5B9C6A9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1484" y="1854777"/>
            <a:ext cx="5946003" cy="1120446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C001B21-499F-AE1D-50B1-4127F326E47D}"/>
              </a:ext>
            </a:extLst>
          </p:cNvPr>
          <p:cNvSpPr/>
          <p:nvPr/>
        </p:nvSpPr>
        <p:spPr>
          <a:xfrm>
            <a:off x="5819045" y="2975223"/>
            <a:ext cx="276955" cy="7687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315425-656A-3B27-D0F5-245EE26150FD}"/>
              </a:ext>
            </a:extLst>
          </p:cNvPr>
          <p:cNvSpPr/>
          <p:nvPr/>
        </p:nvSpPr>
        <p:spPr>
          <a:xfrm>
            <a:off x="2625466" y="3795322"/>
            <a:ext cx="6790927" cy="16432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3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5F6A2-7E3B-D64D-2505-3D2CE1CF6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A27742-6996-4AE7-F10A-76FD930DDFF5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50B903-AD1B-D43C-6054-6E64E65ECF8E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054CDA-62D5-BE22-33B0-280247711BC5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A9974E-1895-E54D-0FC4-38F279BDE785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5519E73-CBB0-8FF8-FB4B-53695D99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19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E5F3D8-573C-2E09-B3DC-B318812B0EF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FEF0FFB4-DE6D-9CC1-3E3D-E130567E2AA0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(LMs as Zero-Shot </a:t>
            </a:r>
            <a:r>
              <a:rPr kumimoji="1" lang="en-US" altLang="ko-Kore-K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Rerankers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27C83C-1755-E6E9-AEB7-319559A8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872" y="1708346"/>
            <a:ext cx="7644617" cy="34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2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41C921-01C4-D1DB-F73D-A0FE4BAFE402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point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0" y="5750042"/>
            <a:ext cx="121920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In-Context learning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을 활용한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Retrieval Augmented Language Model</a:t>
            </a:r>
            <a:endParaRPr kumimoji="1" lang="en-US" altLang="ko-Kore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48AA4ED8-3606-6115-E48C-44FEAB18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D636AF-94A4-8984-64DD-540BEBD1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46" y="2008766"/>
            <a:ext cx="10666508" cy="23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2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B7CE1-19B8-D9DC-1694-2F79881B3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23B31C-3C09-BB6A-B18B-B75C208014D6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E1F15-D070-DAE4-22B1-C79D28A2C98A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4619E0-86F4-7F27-F46D-1CD69301C897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C22861-E295-B2F5-60D9-B20DE7A078B0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E65AB2-4EA7-36D7-D824-3A46283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20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3B40CF-7241-9D78-3947-B6A441FD886F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4578438D-69BB-0C58-31AA-EA3BB4757366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(Training LM-dedicated </a:t>
            </a:r>
            <a:r>
              <a:rPr kumimoji="1" lang="en-US" altLang="ko-Kore-K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Rerankers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4F13422-2FB3-FB43-4AB5-523FEF69D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919" y="1405694"/>
                <a:ext cx="11101839" cy="73847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kumimoji="1" lang="en-US" altLang="ko-Kore-KR" sz="2400" b="1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ko-Kore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ore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ko-Kore-KR" sz="2400" b="1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kumimoji="1" lang="en-US" altLang="ko-Kore-KR" sz="2400" b="1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𝒔𝒄𝒂𝒍𝒂𝒓</m:t>
                      </m:r>
                    </m:oMath>
                  </m:oMathPara>
                </a14:m>
                <a:endParaRPr kumimoji="1" lang="en-US" altLang="ko-Kore-KR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4F13422-2FB3-FB43-4AB5-523FEF69D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19" y="1405694"/>
                <a:ext cx="11101839" cy="738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0929D977-07DC-B75D-5A56-03B98AF74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197" y="2698645"/>
            <a:ext cx="6568407" cy="12657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10C889-FD24-0D8D-EFEE-971A08EFD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477" y="4422385"/>
            <a:ext cx="6346127" cy="13149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8FB23D-94C8-BEDB-1FDE-A96C4FB09417}"/>
              </a:ext>
            </a:extLst>
          </p:cNvPr>
          <p:cNvSpPr/>
          <p:nvPr/>
        </p:nvSpPr>
        <p:spPr>
          <a:xfrm>
            <a:off x="2661767" y="968322"/>
            <a:ext cx="6790927" cy="16432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4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8928F-6506-AE68-03FA-612DF9E4A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920D8E-7981-1DBE-111D-03EECD56D63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3DD39E-292D-086A-628F-E5C4208425AD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22EA0A-F12C-322B-C890-FBE17A40B4A6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024D83-37A0-2293-E2C6-3D5F96A72D30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7F90F3-1720-CA63-B072-438F5C55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21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F67E27-620B-2A66-B2F2-BCE188555618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9EB8492F-04E3-09F0-961F-B1B3DA70B8B0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(Training LM-dedicated </a:t>
            </a:r>
            <a:r>
              <a:rPr kumimoji="1" lang="en-US" altLang="ko-Kore-K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Rerankers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3CB04F26-032C-C7BB-DA11-30E87FF750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919" y="1405694"/>
                <a:ext cx="11101839" cy="73847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kumimoji="1" lang="en-US" altLang="ko-Kore-KR" sz="2400" b="1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ko-Kore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ore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kumimoji="1" lang="en-US" altLang="ko-Kore-KR" sz="2400" b="1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kumimoji="1" lang="en-US" altLang="ko-Kore-KR" sz="2400" b="1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ko-Kore-KR" sz="2400" b="1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kumimoji="1" lang="en-US" altLang="ko-Kore-KR" sz="2400" b="1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𝒔𝒄𝒂𝒍𝒂𝒓</m:t>
                      </m:r>
                    </m:oMath>
                  </m:oMathPara>
                </a14:m>
                <a:endParaRPr kumimoji="1" lang="en-US" altLang="ko-Kore-KR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3CB04F26-032C-C7BB-DA11-30E87FF75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19" y="1405694"/>
                <a:ext cx="11101839" cy="738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905D3166-B0DC-D49E-1B68-A48BB2776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197" y="2698645"/>
            <a:ext cx="6568407" cy="12657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D4919E-0505-87A4-7892-0FB316403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477" y="4422385"/>
            <a:ext cx="6346127" cy="13149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C0FCCF-A61B-C468-1268-6ADAF3542679}"/>
              </a:ext>
            </a:extLst>
          </p:cNvPr>
          <p:cNvSpPr/>
          <p:nvPr/>
        </p:nvSpPr>
        <p:spPr>
          <a:xfrm>
            <a:off x="2737947" y="4206156"/>
            <a:ext cx="6790927" cy="16432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9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2F7E4-3E3B-8741-15E0-CEF4916E1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63405A-EA62-27AE-A602-E84D0141DDC8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E5CB7B-51FC-BEAA-B0FF-921962270AE3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7F10B-E6FB-0515-4F38-269840157F17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1EEBDC-0920-B4A4-E148-A45D33F9D1A3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0ADD3DB-4BBB-54F8-6AFE-BAC58348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22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D764EC-B804-F5CD-918B-2C1B187005AD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A71E3B73-C39A-2DD1-E898-AADAA9510786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(Training LM-dedicated </a:t>
            </a:r>
            <a:r>
              <a:rPr kumimoji="1" lang="en-US" altLang="ko-Kore-K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Rerankers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5AF2EDD-0984-D24A-25FB-BB90A6CF1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201" y="1232893"/>
            <a:ext cx="8573598" cy="43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85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47E33-16EE-FC7B-A685-779143C76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FF981E-7573-07DF-D52D-EAAF47312798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87309F-CE22-2A59-3CC9-01949DE4E045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BD7E6B-0403-921F-D957-BE8DA599B1AD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C4B95A-D948-67D7-327B-B0894FFD2DCE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5521462-F386-C1FD-83D4-8E0786AA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23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EB918B-EDAC-A425-032A-FCBA9173794D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E224358F-B511-F5D0-E9AB-4720A4E00C19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(Open-Domain Question Answering)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D6AED8-5687-B13D-0DCA-347A33D27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42" y="1742831"/>
            <a:ext cx="5741008" cy="37573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3B5296-6628-0DB0-591F-89B096842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412" y="1793196"/>
            <a:ext cx="6171440" cy="32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2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33C5C50-298C-EB63-76D2-64AEDAA731E1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372468" y="1473979"/>
            <a:ext cx="11447064" cy="4596515"/>
          </a:xfrm>
          <a:prstGeom prst="rect">
            <a:avLst/>
          </a:prstGeom>
        </p:spPr>
        <p:txBody>
          <a:bodyPr vert="horz" wrap="square" lIns="9000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In-Context RALM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Various Model (possible ‘only API access’ model)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In-Context Retrieval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Cost efficiency</a:t>
            </a:r>
            <a:endParaRPr kumimoji="1" lang="en-US" altLang="ko-KR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Limitation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Only one documents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Retrieval Stride &amp; selective retrieval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ore-KR" sz="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endParaRPr kumimoji="1" lang="en-US" altLang="ko-Kore-K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8561607-961C-48A3-2A7F-CC0582B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24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5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377D8-823F-33BD-23E9-3EBBE36B4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9CCB0B-2AFC-A09B-15DE-9A4F185CAE1B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621A03-3C7F-4323-BF56-FD990C16895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CE86B7-4AA8-8D05-D5B6-93D22426E669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ECA2E8-B48B-F178-38E9-687DA716B790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349418-C645-ED8E-CDAF-BF60260A0B49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1016E4D4-EE09-53BB-D84F-848B9F59EC1F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works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6F726E-A7D2-4CD6-AA66-8FFA6F4F07F5}"/>
              </a:ext>
            </a:extLst>
          </p:cNvPr>
          <p:cNvSpPr txBox="1">
            <a:spLocks/>
          </p:cNvSpPr>
          <p:nvPr/>
        </p:nvSpPr>
        <p:spPr>
          <a:xfrm>
            <a:off x="2727157" y="4920905"/>
            <a:ext cx="6737684" cy="12538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 Selection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 Reading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AF25FED-16EF-C2F2-13F1-BDC1AE96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3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9D0E5D-C79B-E8F7-C5FE-45275729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53" y="1333794"/>
            <a:ext cx="549669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9740E9-DCF0-0160-1EF1-8BA7BBE3283D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works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2727157" y="4920905"/>
            <a:ext cx="6737684" cy="12538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 Selection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en-US" altLang="ko-Kore-KR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 Reading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AE7A704-B5A2-4340-BFED-B9712B5D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4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C01419-8B61-946E-B194-14A8447AE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53" y="1333794"/>
            <a:ext cx="5496692" cy="33627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81F73A-422C-5097-C9EE-B8F880063AC4}"/>
              </a:ext>
            </a:extLst>
          </p:cNvPr>
          <p:cNvSpPr/>
          <p:nvPr/>
        </p:nvSpPr>
        <p:spPr>
          <a:xfrm>
            <a:off x="3347653" y="2481943"/>
            <a:ext cx="3212804" cy="21341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1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7146E-08C1-2001-2968-A739C7360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0FF552-0B7D-0A43-C997-3FDFE433F17C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2A3F48-595B-98DF-9A40-25455F7FF478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F83F7A-AE52-11A0-D4C4-9BA9F0C303FB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8DA382-10FA-085A-7447-A26ED611DC47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AD65A7-8745-8AD7-1992-F9DFB3E0BE33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7F8C0E4E-EC2B-89B9-63B0-E0A3847B24D6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works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16548D1-7823-0E53-937C-5155B8D62965}"/>
              </a:ext>
            </a:extLst>
          </p:cNvPr>
          <p:cNvSpPr txBox="1">
            <a:spLocks/>
          </p:cNvSpPr>
          <p:nvPr/>
        </p:nvSpPr>
        <p:spPr>
          <a:xfrm>
            <a:off x="2727157" y="4920905"/>
            <a:ext cx="6737684" cy="12538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 Selection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en-US" altLang="ko-Kore-KR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 Reading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D966EE8-3A56-BED3-7C64-42116FB9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5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5B06B1-7287-277F-9729-524FABE64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53" y="1333794"/>
            <a:ext cx="549669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2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AE819-BF61-BEF6-8652-2ADBF06EC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5DF3FB-B864-9761-F2A7-7A966A65C3D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BDD7B2-C001-FF12-3822-EF34567A20A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A8E73-655A-D68A-A5A5-968295577330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636F23-5A39-C54B-0A3A-A418FF52D033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F87AC4-A431-C077-70C6-32F8D5711AD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E36FC9AC-E6AD-97B3-7EE6-E9361D925292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works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300C34C-E956-83BE-0383-6AAFD24EA9CB}"/>
              </a:ext>
            </a:extLst>
          </p:cNvPr>
          <p:cNvSpPr txBox="1">
            <a:spLocks/>
          </p:cNvSpPr>
          <p:nvPr/>
        </p:nvSpPr>
        <p:spPr>
          <a:xfrm>
            <a:off x="2727157" y="4323938"/>
            <a:ext cx="6737684" cy="12538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 Selection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en-US" altLang="ko-Kore-KR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 Reading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9759343-E183-E705-F347-8EFC8476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6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8E9E87-8007-CC29-AC21-5E56E0EF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46" y="1544528"/>
            <a:ext cx="10666508" cy="23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9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9740E9-DCF0-0160-1EF1-8BA7BBE3283D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(In-Context RALM)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648463" y="5214675"/>
            <a:ext cx="10895072" cy="5716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(1) Conditional probability -&gt; (2) Retrieval augmented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AE7A704-B5A2-4340-BFED-B9712B5D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7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BD5515-319C-1F7B-FDE8-56B10B94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700" y="1819999"/>
            <a:ext cx="6238599" cy="10683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5F98DA-DB2F-3EBE-C7B1-A513A0395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685" y="3354430"/>
            <a:ext cx="6102627" cy="152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9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415D-6667-873D-DBF1-FD937725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502E-4B96-3AB2-971B-42361DF5C1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E2E924-D478-6F86-5D36-65F0F622430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23EB2-F7AA-EB84-177C-CE78B1D3F21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2DB5-5E2F-F318-7075-A86975A01C42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73FDE-1C07-2E94-5770-BFB892270F6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F3231A2-E901-479C-F15D-E664E9642A2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(RALM Design Choices)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15BCC-89B2-0F0E-5EA2-2ADC80D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8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ED3670-B3CC-8644-5E4C-F220062D0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870" y="1044678"/>
            <a:ext cx="5746260" cy="19358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6BA732-D0F4-61F4-C8CF-9A864B787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869" y="3497331"/>
            <a:ext cx="5746260" cy="187834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61ECE1-D80B-249C-E377-B70C7F016A30}"/>
              </a:ext>
            </a:extLst>
          </p:cNvPr>
          <p:cNvSpPr txBox="1">
            <a:spLocks/>
          </p:cNvSpPr>
          <p:nvPr/>
        </p:nvSpPr>
        <p:spPr>
          <a:xfrm>
            <a:off x="548242" y="2672719"/>
            <a:ext cx="10895072" cy="5716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Retrieval Stride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BD1F09-B943-ACAF-4C5B-B83FCAD2C7A9}"/>
              </a:ext>
            </a:extLst>
          </p:cNvPr>
          <p:cNvSpPr txBox="1">
            <a:spLocks/>
          </p:cNvSpPr>
          <p:nvPr/>
        </p:nvSpPr>
        <p:spPr>
          <a:xfrm>
            <a:off x="648463" y="5210717"/>
            <a:ext cx="10895072" cy="5716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Retrieval Query Length</a:t>
            </a:r>
          </a:p>
        </p:txBody>
      </p:sp>
    </p:spTree>
    <p:extLst>
      <p:ext uri="{BB962C8B-B14F-4D97-AF65-F5344CB8AC3E}">
        <p14:creationId xmlns:p14="http://schemas.microsoft.com/office/powerpoint/2010/main" val="398094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6D5DFC9-F9B9-B957-AF42-989083A28F42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(Datasets)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AE7A704-B5A2-4340-BFED-B9712B5D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9</a:t>
            </a:fld>
            <a:endParaRPr kumimoji="1" lang="ko-Kore-KR" altLang="en-US" sz="180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ECA24-0A75-51FF-D435-BEDCBEE89A13}"/>
              </a:ext>
            </a:extLst>
          </p:cNvPr>
          <p:cNvSpPr txBox="1"/>
          <p:nvPr/>
        </p:nvSpPr>
        <p:spPr>
          <a:xfrm>
            <a:off x="144383" y="1048112"/>
            <a:ext cx="1089507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Language modeling</a:t>
            </a:r>
          </a:p>
          <a:p>
            <a:endParaRPr lang="en-US" altLang="ko-KR" sz="28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WikiText-103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RALM</a:t>
            </a:r>
            <a:r>
              <a:rPr lang="ko-KR" altLang="en-US" sz="2800" dirty="0">
                <a:latin typeface="Verdana" panose="020B0604030504040204" pitchFamily="34" charset="0"/>
                <a:cs typeface="Tahoma" panose="020B0604030504040204" pitchFamily="34" charset="0"/>
              </a:rPr>
              <a:t>을 평가하는 데에 가장 많이 사용되는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dataset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The Pile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Arxiv</a:t>
            </a:r>
            <a:endParaRPr lang="en-US" altLang="ko-KR" sz="28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Stack Exchange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FreeLaw</a:t>
            </a:r>
            <a:endParaRPr lang="en-US" altLang="ko-KR" sz="28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Real-News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The Pile</a:t>
            </a:r>
            <a:r>
              <a:rPr lang="ko-KR" altLang="en-US" sz="2800" dirty="0">
                <a:latin typeface="Verdana" panose="020B0604030504040204" pitchFamily="34" charset="0"/>
                <a:cs typeface="Tahoma" panose="020B0604030504040204" pitchFamily="34" charset="0"/>
              </a:rPr>
              <a:t>이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news</a:t>
            </a:r>
            <a:r>
              <a:rPr lang="ko-KR" altLang="en-US" sz="2800" dirty="0">
                <a:latin typeface="Verdana" panose="020B0604030504040204" pitchFamily="34" charset="0"/>
                <a:cs typeface="Tahoma" panose="020B0604030504040204" pitchFamily="34" charset="0"/>
              </a:rPr>
              <a:t>에 대한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corpus</a:t>
            </a:r>
            <a:r>
              <a:rPr lang="ko-KR" altLang="en-US" sz="2800" dirty="0">
                <a:latin typeface="Verdana" panose="020B0604030504040204" pitchFamily="34" charset="0"/>
                <a:cs typeface="Tahoma" panose="020B0604030504040204" pitchFamily="34" charset="0"/>
              </a:rPr>
              <a:t>가 부족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69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1568A8CDE7864389553EC3368B3EF6" ma:contentTypeVersion="11" ma:contentTypeDescription="Create a new document." ma:contentTypeScope="" ma:versionID="67f93a04c97cdf58b951c92777751236">
  <xsd:schema xmlns:xsd="http://www.w3.org/2001/XMLSchema" xmlns:xs="http://www.w3.org/2001/XMLSchema" xmlns:p="http://schemas.microsoft.com/office/2006/metadata/properties" xmlns:ns2="d1e661fc-b14f-4024-ba56-cf2d63a2969e" targetNamespace="http://schemas.microsoft.com/office/2006/metadata/properties" ma:root="true" ma:fieldsID="c23f95df29c0934ce5de731b9c7b28d5" ns2:_="">
    <xsd:import namespace="d1e661fc-b14f-4024-ba56-cf2d63a296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e661fc-b14f-4024-ba56-cf2d63a296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418689-E348-4DC0-8C27-CDDECC6E7A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C043C2-501F-4F98-AEC6-54C62C935A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e661fc-b14f-4024-ba56-cf2d63a296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A17C97-27D7-49DC-A00A-5201568A5EED}">
  <ds:schemaRefs>
    <ds:schemaRef ds:uri="http://www.w3.org/XML/1998/namespace"/>
    <ds:schemaRef ds:uri="http://schemas.microsoft.com/office/2006/documentManagement/types"/>
    <ds:schemaRef ds:uri="http://purl.org/dc/terms/"/>
    <ds:schemaRef ds:uri="d1e661fc-b14f-4024-ba56-cf2d63a2969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21490</TotalTime>
  <Words>2015</Words>
  <Application>Microsoft Office PowerPoint</Application>
  <PresentationFormat>와이드스크린</PresentationFormat>
  <Paragraphs>519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굴림</vt:lpstr>
      <vt:lpstr>Arial</vt:lpstr>
      <vt:lpstr>Calibri</vt:lpstr>
      <vt:lpstr>Calibri Light</vt:lpstr>
      <vt:lpstr>Cambria Math</vt:lpstr>
      <vt:lpstr>Tahoma</vt:lpstr>
      <vt:lpstr>Verdana</vt:lpstr>
      <vt:lpstr>Wingdings</vt:lpstr>
      <vt:lpstr>Office 테마</vt:lpstr>
      <vt:lpstr>AGI Study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Self-supervised Auxiliary Learning  with Meta-paths for Heterogeneous Graphs</dc:title>
  <dc:subject/>
  <dc:creator>황다솔[ 대학원석·박사통합과정재학 / 컴퓨터학과 ]</dc:creator>
  <cp:keywords/>
  <dc:description/>
  <cp:lastModifiedBy> </cp:lastModifiedBy>
  <cp:revision>276</cp:revision>
  <cp:lastPrinted>2023-07-17T01:09:49Z</cp:lastPrinted>
  <dcterms:created xsi:type="dcterms:W3CDTF">2020-10-21T07:50:02Z</dcterms:created>
  <dcterms:modified xsi:type="dcterms:W3CDTF">2024-02-04T16:00:07Z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0x010100341568A8CDE7864389553EC3368B3EF6</vt:lpwstr>
  </property>
</Properties>
</file>