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1769" r:id="rId5"/>
    <p:sldId id="1771" r:id="rId6"/>
    <p:sldId id="1833" r:id="rId7"/>
    <p:sldId id="1860" r:id="rId8"/>
    <p:sldId id="1905" r:id="rId9"/>
    <p:sldId id="1906" r:id="rId10"/>
    <p:sldId id="1907" r:id="rId11"/>
    <p:sldId id="1908" r:id="rId12"/>
    <p:sldId id="1917" r:id="rId13"/>
    <p:sldId id="1909" r:id="rId14"/>
    <p:sldId id="1910" r:id="rId15"/>
    <p:sldId id="1911" r:id="rId16"/>
    <p:sldId id="1912" r:id="rId17"/>
    <p:sldId id="1913" r:id="rId18"/>
    <p:sldId id="1914" r:id="rId19"/>
    <p:sldId id="1915" r:id="rId20"/>
    <p:sldId id="1918" r:id="rId21"/>
    <p:sldId id="1916" r:id="rId22"/>
    <p:sldId id="1896" r:id="rId23"/>
    <p:sldId id="182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30FF"/>
    <a:srgbClr val="702FA0"/>
    <a:srgbClr val="C5E0B4"/>
    <a:srgbClr val="8497B0"/>
    <a:srgbClr val="F8CBAD"/>
    <a:srgbClr val="EE7D31"/>
    <a:srgbClr val="FBD966"/>
    <a:srgbClr val="D8CCBF"/>
    <a:srgbClr val="074388"/>
    <a:srgbClr val="85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73876" autoAdjust="0"/>
  </p:normalViewPr>
  <p:slideViewPr>
    <p:cSldViewPr snapToGrid="0" snapToObjects="1">
      <p:cViewPr varScale="1">
        <p:scale>
          <a:sx n="66" d="100"/>
          <a:sy n="66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DE76-053C-F541-A13B-8345783BC84F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9AC7-BB84-944F-A8F1-35F20A83A7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5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parameter efficient fine-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tunin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기법으로 제시되었기 때문에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adapter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자체의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parameter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개수는 메모리에 큰 영향을 주지 않음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늘린다고 해서 전체적인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training memory footprint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늘어나지 않기 때문에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많이 사용할수록 더 좋은 성능을 내면서도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효율성은 계속 가져갈 수 있음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footprint? :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프로그램이 동작 중에 차지하는 메인 메모리의 양을 의미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정보이론적으로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optimal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data type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데이터가 많은 곳은 더 적은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세분화하고 데이터가 적은 곳은 큰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세분화한다고 이해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5 page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살펴보면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데이터 구간이 고르게 되어 있는 것이 아니라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 가까울수록 작은 값들로 세분화 되어 있는 것을 확인할 수 있음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bins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동일한 개수의 값들이 들어가게 하면서 메모리 효율성을 높이고자 시도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(4)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식은 각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 values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계산하는 과정을 담음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symmetric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하게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zero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정확하게 표현하기 어려움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asymmetric data type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으로 만들어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, negative part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positive part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로 나눠서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quantiles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을 추정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정보이론적으로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optimal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data type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즉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데이터가 많은 곳은 더 적은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세분화하고 데이터가 적은 곳은 큰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세분화한다고 이해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Z-score :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평균으로부터 얼마만큼 떨어져 있는 지에 대해 계산한 값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z-score = (score-mean) / (standard deviation)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사용하면 더 정확하지만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overhead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증가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번의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constant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의한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증가를 어느정도 감소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0.5 bits per params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0.127 bits per params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- 32bit data type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64 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quantization  (32bit data type + 64 block size) ++ (8bit + 256 block size)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사용하면 더 정확하지만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overhead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증가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번의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constant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의한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증가를 어느정도 감소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0.5 bits per params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0.127 bits </a:t>
            </a:r>
            <a:r>
              <a:rPr lang="en-US" altLang="ko-KR" sz="1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per param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Storage data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Computation data type : adapter weight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계산할 때만 사용하는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data type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각각의 역할이 있음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parameter update</a:t>
            </a:r>
            <a:r>
              <a:rPr lang="ko-KR" altLang="en-US" dirty="0"/>
              <a:t>를 위해서는 원래 </a:t>
            </a:r>
            <a:r>
              <a:rPr lang="en-US" altLang="ko-KR" dirty="0"/>
              <a:t>adapter weight</a:t>
            </a:r>
            <a:r>
              <a:rPr lang="ko-KR" altLang="en-US" dirty="0"/>
              <a:t>에 대한 </a:t>
            </a:r>
            <a:r>
              <a:rPr lang="en-US" altLang="ko-KR" dirty="0"/>
              <a:t>error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r>
              <a:rPr lang="ko-KR" altLang="en-US" dirty="0"/>
              <a:t>만 계산하면 되고 </a:t>
            </a:r>
            <a:r>
              <a:rPr lang="en-US" altLang="ko-KR" dirty="0"/>
              <a:t>4-bit weight</a:t>
            </a:r>
            <a:r>
              <a:rPr lang="ko-KR" altLang="en-US" dirty="0"/>
              <a:t>에 대한 계산은 할 필요가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$\frac{\partial E}{\partial </a:t>
            </a:r>
            <a:r>
              <a:rPr lang="en-US" altLang="ko-KR" dirty="0" err="1"/>
              <a:t>L_i</a:t>
            </a:r>
            <a:r>
              <a:rPr lang="en-US" altLang="ko-KR" dirty="0"/>
              <a:t>}$ : weight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$\frac{\partial E}{\partial \</a:t>
            </a:r>
            <a:r>
              <a:rPr lang="en-US" altLang="ko-KR" dirty="0" err="1"/>
              <a:t>mathbf</a:t>
            </a:r>
            <a:r>
              <a:rPr lang="en-US" altLang="ko-KR" dirty="0"/>
              <a:t>{W}}$ : 4-bit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</a:t>
            </a:r>
            <a:r>
              <a:rPr lang="en-US" altLang="ko-KR" dirty="0"/>
              <a:t>, (6)</a:t>
            </a:r>
            <a:r>
              <a:rPr lang="ko-KR" altLang="en-US" dirty="0"/>
              <a:t>번 과정에서도 볼 수 있듯이 </a:t>
            </a:r>
            <a:r>
              <a:rPr lang="en-US" altLang="ko-KR" dirty="0"/>
              <a:t>error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r>
              <a:rPr lang="ko-KR" altLang="en-US" dirty="0"/>
              <a:t>를 계산하는 과정이 </a:t>
            </a:r>
            <a:r>
              <a:rPr lang="en-US" altLang="ko-KR" dirty="0"/>
              <a:t>4-bit weight</a:t>
            </a:r>
            <a:r>
              <a:rPr lang="ko-KR" altLang="en-US" dirty="0"/>
              <a:t>의 계산 과정을 포함하고 있음을 의미한다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92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Rouge score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일반적으로 텍스트 요약의 품질을 평가하는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metric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의미한다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RougeL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요약 내용 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가장 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common subsequence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기반으로 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 높을수록 기계적으로 생성된 텍스트가 원래 문서의 핵심 내용을 잘 포함하고 있다고 판단한다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이를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16-bit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된 모델과 비교했을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모델 성능이 뒤처지지 않는 것을 확인할 수 있으며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성능이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개수에도 영향을 일부 받는다는 것을 실험적인 결과로 증명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4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Rouge score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일반적으로 텍스트 요약의 품질을 평가하는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metric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의미한다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RougeL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요약 내용 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가장 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common subsequence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기반으로 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 높을수록 기계적으로 생성된 텍스트가 원래 문서의 핵심 내용을 잘 포함하고 있다고 판단한다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이를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16-bit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된 모델과 비교했을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모델 성능이 뒤처지지 않는 것을 확인할 수 있으며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성능이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개수에도 영향을 일부 받는다는 것을 실험적인 결과로 증명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45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4-bit base model + </a:t>
            </a:r>
            <a:r>
              <a:rPr lang="en-US" altLang="ko-KR" sz="2800" dirty="0" err="1"/>
              <a:t>LoRA</a:t>
            </a:r>
            <a:r>
              <a:rPr lang="ko-KR" altLang="en-US" sz="2800" dirty="0"/>
              <a:t>를 통해 </a:t>
            </a:r>
            <a:r>
              <a:rPr lang="en-US" altLang="ko-KR" sz="2800" dirty="0"/>
              <a:t>16-bit full fine-tuning performance</a:t>
            </a:r>
            <a:r>
              <a:rPr lang="ko-KR" altLang="en-US" sz="2800" dirty="0"/>
              <a:t>를 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하지만</a:t>
            </a:r>
            <a:r>
              <a:rPr lang="en-US" altLang="ko-KR" sz="2800" dirty="0"/>
              <a:t>, 33B</a:t>
            </a:r>
            <a:r>
              <a:rPr lang="ko-KR" altLang="en-US" sz="2800" dirty="0"/>
              <a:t>와 </a:t>
            </a:r>
            <a:r>
              <a:rPr lang="en-US" altLang="ko-KR" sz="2800" dirty="0"/>
              <a:t>65B scale</a:t>
            </a:r>
            <a:r>
              <a:rPr lang="ko-KR" altLang="en-US" sz="2800" dirty="0"/>
              <a:t>에서는 </a:t>
            </a:r>
            <a:r>
              <a:rPr lang="en-US" altLang="ko-KR" sz="2800" dirty="0"/>
              <a:t>full fine-tuning performance</a:t>
            </a:r>
            <a:r>
              <a:rPr lang="ko-KR" altLang="en-US" sz="2800" dirty="0"/>
              <a:t>를 따라가지 못했으므로 </a:t>
            </a:r>
            <a:r>
              <a:rPr lang="en-US" altLang="ko-KR" sz="2800" dirty="0"/>
              <a:t>future work</a:t>
            </a:r>
            <a:r>
              <a:rPr lang="ko-KR" altLang="en-US" sz="2800" dirty="0"/>
              <a:t>로 제시</a:t>
            </a:r>
          </a:p>
          <a:p>
            <a:r>
              <a:rPr lang="ko-KR" altLang="en-US" sz="2800" dirty="0"/>
              <a:t>또한</a:t>
            </a:r>
            <a:r>
              <a:rPr lang="en-US" altLang="ko-KR" sz="2800" dirty="0"/>
              <a:t>, fine-tuning model</a:t>
            </a:r>
            <a:r>
              <a:rPr lang="ko-KR" altLang="en-US" sz="2800" dirty="0"/>
              <a:t>에 대한 </a:t>
            </a:r>
            <a:r>
              <a:rPr lang="en-US" altLang="ko-KR" sz="2800" dirty="0"/>
              <a:t>evaluation </a:t>
            </a:r>
            <a:r>
              <a:rPr lang="ko-KR" altLang="en-US" sz="2800" dirty="0"/>
              <a:t>방법에 대한 여러가지 의문점 제기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일부 벤치 마크 데이터들의 결과만 제시함으로써 다른 벤치 마크에 대해서도 좋은 성능을 보일 지에 대해서는 의문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chatbot benchmark </a:t>
            </a:r>
            <a:r>
              <a:rPr lang="ko-KR" altLang="en-US" sz="2800" dirty="0"/>
              <a:t>또한 </a:t>
            </a:r>
            <a:r>
              <a:rPr lang="en-US" altLang="ko-KR" sz="2800" dirty="0"/>
              <a:t>Guanaco</a:t>
            </a:r>
            <a:r>
              <a:rPr lang="ko-KR" altLang="en-US" sz="2800" dirty="0"/>
              <a:t>를 비롯한 여러 성능들을 확인하는 데에 있어서 불분명</a:t>
            </a:r>
          </a:p>
          <a:p>
            <a:r>
              <a:rPr lang="ko-KR" altLang="en-US" sz="2800" dirty="0"/>
              <a:t>마지막으로</a:t>
            </a:r>
            <a:r>
              <a:rPr lang="en-US" altLang="ko-KR" sz="2800" dirty="0"/>
              <a:t>, </a:t>
            </a:r>
            <a:r>
              <a:rPr lang="ko-KR" altLang="en-US" sz="2800" dirty="0"/>
              <a:t>다른 </a:t>
            </a:r>
            <a:r>
              <a:rPr lang="en-US" altLang="ko-KR" sz="2800" dirty="0"/>
              <a:t>bit-precision</a:t>
            </a:r>
            <a:r>
              <a:rPr lang="ko-KR" altLang="en-US" sz="2800" dirty="0"/>
              <a:t>에 대해서 평가해보지 않았다는 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3-bit base model</a:t>
            </a:r>
            <a:r>
              <a:rPr lang="ko-KR" altLang="en-US" sz="2800" dirty="0"/>
              <a:t>이나 혹은 다른 </a:t>
            </a:r>
            <a:r>
              <a:rPr lang="en-US" altLang="ko-KR" sz="2800" dirty="0"/>
              <a:t>adapter method</a:t>
            </a:r>
            <a:r>
              <a:rPr lang="ko-KR" altLang="en-US" sz="2800" dirty="0"/>
              <a:t>를 사용해보지 않았다는 점</a:t>
            </a:r>
            <a:r>
              <a:rPr lang="en-US" altLang="ko-KR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추가적으로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단일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GPU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할 수 있다는 것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+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구동이 가능하다는 점에서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모바일 폰으로도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LLM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구현하거나 구동할 수 있을 것이라는 잠재적인 가능성을 확인하게 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72354-0A48-EBA9-8E5B-849A7820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3DC8D6-A112-A3D0-D120-E1AD1AD5B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130E6A-962B-885D-4880-C2D101CA0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3. Evaluation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할 때 여러 프롬프트에 의해 나오는 여러 개의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prediction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값을 사용해서 답변과 비교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여러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prediction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중에서 가장 정답에 가까운 것을 선택하는 방법론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or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긴 컨텍스트를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token compression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같은 방법으로 압축해서 한꺼번에 처리할 수 있도록 하면 더 좋지 않을까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? /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retrieval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할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external corpus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를 최대 길이에 맞게 압축 시켜서 사용하면 더 좋을 것 같음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3B807-0DFF-D315-C2DD-1516BF247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1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Full 16-bit fine-tuning task performance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재현할 수 있는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기법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48GB GPU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하나로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65B parameter model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가능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8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가지의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main innovation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통해서 </a:t>
            </a: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구현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65B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parameter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모델을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fine-tuning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하는 데에 있어서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780GB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이상 필요했던 메모리를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48GB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이하로 줄이면서도 성능은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degrade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되지 않고 유지할 수 있음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32-bit floating pointer number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4-bit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변환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127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이라는 숫자를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FP32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가장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max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값으로 나눈 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X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곱해서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normalizing 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이후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round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Round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과정에서 정보가 일부 손실되어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error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생길 수 밖에 없음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Dequantization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역 과정으로 진행하면 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9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방법의 문제점은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input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매우 큰 크기의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outlier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포함되어 있다면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quantization bins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적절하게 활용되지 않는다는 점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몇몇 구간에는 숫자가 거의 할당되지 않는다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위와 같이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bins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나눴을 때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중간의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bin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비어서 숫자가 할당되지 않는 문제점이 발생할 수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따라서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문제점을 보완하기 위해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input tensor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quantized block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형태로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chunk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하는 방법을 사용한다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3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형태로 나눠서 각각 따로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하는 것을 의미하며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더 작으면 작을수록 더 정확한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계산할 수 있겠지만 더 많은 리소스를 사용하게 된다는 것을 알 수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여기서 각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block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들은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quantization constants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가지는데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여기선 각각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3.1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1.2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인 것을 알 수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위의 그림에서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-3.1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 같은 숫자가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32bit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라면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block size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일 때 각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parameter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마다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16bit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memory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추가한다는 것을 알 수 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2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2020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년에 나온 </a:t>
            </a:r>
            <a:r>
              <a:rPr lang="en-US" altLang="ko-KR" sz="2800" dirty="0"/>
              <a:t>Intrinsic Dimensionality Explains the Effectiveness of Language Model Fine-Tuning</a:t>
            </a:r>
            <a:r>
              <a:rPr lang="ko-KR" altLang="en-US" sz="2800" dirty="0"/>
              <a:t>이라는 논문에서</a:t>
            </a:r>
            <a:r>
              <a:rPr lang="en-US" altLang="ko-KR" sz="2800" dirty="0"/>
              <a:t>, </a:t>
            </a:r>
            <a:r>
              <a:rPr lang="ko-KR" altLang="en-US" sz="2800" dirty="0"/>
              <a:t>굉장히 크기가 큰 </a:t>
            </a:r>
            <a:r>
              <a:rPr lang="en-US" altLang="ko-KR" sz="2800" dirty="0"/>
              <a:t>over-parameterized model</a:t>
            </a:r>
            <a:r>
              <a:rPr lang="ko-KR" altLang="en-US" sz="2800" dirty="0"/>
              <a:t>들이 실제로 </a:t>
            </a:r>
            <a:r>
              <a:rPr lang="en-US" altLang="ko-KR" sz="2800" dirty="0"/>
              <a:t>low intrinsic dimension</a:t>
            </a:r>
            <a:r>
              <a:rPr lang="ko-KR" altLang="en-US" sz="2800" dirty="0"/>
              <a:t>에 존재한다는 발견을 바탕으로</a:t>
            </a:r>
            <a:r>
              <a:rPr lang="en-US" altLang="ko-KR" sz="2800" dirty="0"/>
              <a:t>, model adaptation</a:t>
            </a:r>
            <a:r>
              <a:rPr lang="ko-KR" altLang="en-US" sz="2800" dirty="0"/>
              <a:t> 과정에서 발생하는 </a:t>
            </a:r>
            <a:r>
              <a:rPr lang="en-US" altLang="ko-KR" sz="2800" dirty="0"/>
              <a:t>parameter</a:t>
            </a:r>
            <a:r>
              <a:rPr lang="ko-KR" altLang="en-US" sz="2800" dirty="0"/>
              <a:t>의 </a:t>
            </a:r>
            <a:r>
              <a:rPr lang="en-US" altLang="ko-KR" sz="2800" dirty="0"/>
              <a:t>update</a:t>
            </a:r>
            <a:r>
              <a:rPr lang="ko-KR" altLang="en-US" sz="2800" dirty="0"/>
              <a:t>도 </a:t>
            </a:r>
            <a:r>
              <a:rPr lang="en-US" altLang="ko-KR" sz="2800" dirty="0"/>
              <a:t>low intrinsic rank</a:t>
            </a:r>
            <a:r>
              <a:rPr lang="ko-KR" altLang="en-US" sz="2800" dirty="0"/>
              <a:t>에 있을 것이라는 가정으로 만들어진 방법론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사전 학습된 모델을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small </a:t>
            </a:r>
            <a:r>
              <a:rPr lang="en-US" altLang="ko-KR" sz="2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modules (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이제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adapter)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이용하여 다양한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task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적용이 가능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5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49B-83A1-D333-C87B-ACFD5338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D74C9-D340-F99B-CDB8-AB9C6622F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7F9C72-3EA8-DCB4-C5F5-3E1FADD0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2020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년에 나온 </a:t>
            </a:r>
            <a:r>
              <a:rPr lang="en-US" altLang="ko-KR" sz="2800" dirty="0"/>
              <a:t>Intrinsic Dimensionality Explains the Effectiveness of Language Model Fine-Tuning</a:t>
            </a:r>
            <a:r>
              <a:rPr lang="ko-KR" altLang="en-US" sz="2800" dirty="0"/>
              <a:t>이라는 논문에서</a:t>
            </a:r>
            <a:r>
              <a:rPr lang="en-US" altLang="ko-KR" sz="2800" dirty="0"/>
              <a:t>, </a:t>
            </a:r>
            <a:r>
              <a:rPr lang="ko-KR" altLang="en-US" sz="2800" dirty="0"/>
              <a:t>굉장히 크기가 큰 </a:t>
            </a:r>
            <a:r>
              <a:rPr lang="en-US" altLang="ko-KR" sz="2800" dirty="0"/>
              <a:t>over-parameterized model</a:t>
            </a:r>
            <a:r>
              <a:rPr lang="ko-KR" altLang="en-US" sz="2800" dirty="0"/>
              <a:t>들이 실제로 </a:t>
            </a:r>
            <a:r>
              <a:rPr lang="en-US" altLang="ko-KR" sz="2800" dirty="0"/>
              <a:t>low intrinsic dimension</a:t>
            </a:r>
            <a:r>
              <a:rPr lang="ko-KR" altLang="en-US" sz="2800" dirty="0"/>
              <a:t>에 존재한다는 발견을 바탕으로</a:t>
            </a:r>
            <a:r>
              <a:rPr lang="en-US" altLang="ko-KR" sz="2800" dirty="0"/>
              <a:t>, model adaptation</a:t>
            </a:r>
            <a:r>
              <a:rPr lang="ko-KR" altLang="en-US" sz="2800" dirty="0"/>
              <a:t> 과정에서 발생하는 </a:t>
            </a:r>
            <a:r>
              <a:rPr lang="en-US" altLang="ko-KR" sz="2800" dirty="0"/>
              <a:t>parameter</a:t>
            </a:r>
            <a:r>
              <a:rPr lang="ko-KR" altLang="en-US" sz="2800" dirty="0"/>
              <a:t>의 </a:t>
            </a:r>
            <a:r>
              <a:rPr lang="en-US" altLang="ko-KR" sz="2800" dirty="0"/>
              <a:t>update</a:t>
            </a:r>
            <a:r>
              <a:rPr lang="ko-KR" altLang="en-US" sz="2800" dirty="0"/>
              <a:t>도 </a:t>
            </a:r>
            <a:r>
              <a:rPr lang="en-US" altLang="ko-KR" sz="2800" dirty="0"/>
              <a:t>low intrinsic rank</a:t>
            </a:r>
            <a:r>
              <a:rPr lang="ko-KR" altLang="en-US" sz="2800" dirty="0"/>
              <a:t>에 있을 것이라는 가정으로 만들어진 방법론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사전 학습된 모델을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small </a:t>
            </a:r>
            <a:r>
              <a:rPr lang="en-US" altLang="ko-KR" sz="2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LoRA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modules (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이제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adapter)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이용하여 다양한 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task</a:t>
            </a:r>
            <a:r>
              <a:rPr lang="ko-KR" altLang="en-US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적용이 가능</a:t>
            </a:r>
            <a:r>
              <a:rPr lang="en-US" altLang="ko-KR" sz="2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FB942-6718-6E24-7D9A-42EE105B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C9F5-0035-43A0-8814-45D6DBFD55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8EB35-92EC-5B4D-9BCC-BA0B4441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5776B-5457-1446-A2C0-9A6D4BA5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1EA1-3270-A84C-983F-67C0381B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C912-46D2-F84E-8F33-107A039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9C6F3-FCA8-8246-A845-E6F88505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6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8566-E7F7-B540-AA1F-EAE7DC0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E7325-17A7-514F-B006-C35C675B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E4B8-3ED2-B24F-BBE3-EA6BE71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8662-B057-224C-B1C6-252369D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065A6-F2F8-0A42-85D5-667444CA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3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33860-0D2A-EE44-BD62-BCD90D0D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DC9AE-E996-D247-AC0B-28CA1542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29E4-0E2F-E04C-9422-7A23273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0BD33-C773-6B4C-92B9-C38AC381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5039-96AD-FF41-8537-43F91F5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8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F6770-B3AE-BA48-87EC-78489290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49DC6-3778-BD4E-B9CF-D17F061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5C55-A1AF-9542-BF5F-90D7B0A6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35D27-6E34-5F49-BDDC-00873CF7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1F54A-7495-D245-B776-1361996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582-043E-EE40-ADEC-ECD923E1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CD2CE-C45F-A34C-842B-4DE3BE55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14908-65FD-324A-8AC1-DA16196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4EB10-B360-D04C-B263-D16B219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D3CFB-DC21-644D-8619-EFC8AC48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8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46D-56E6-B848-BD3E-4029CE80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BFF0E-65E5-2A42-B983-AFF9FB84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35A5C-D47F-7D4C-A29F-0E66E6CC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6DAE-4D95-004E-A972-BCF79F0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F9416-E194-A24C-AE04-F0A6D515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9A6E-7692-3C4C-ACD1-1D388535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5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C3FC-3276-4244-9C2F-0668F72A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7FD06-3802-B64E-8AD0-AC53D1A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2A713-589C-CC4C-BC6F-E8C7E9D3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98A7D4-F697-D846-A01E-5FD0249CC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DF017-7302-464C-8649-096BA79DB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75E7-E0C6-7A45-81FC-F2C2945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2C3B4-1F98-214C-BBA3-3E9B06A5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B9FFB-38B6-864B-B937-1F0BD02E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4A7B-8605-094F-9512-9BBD5B4C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39200-D65E-A845-99E4-5EF5A21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0CA89-C508-8843-9059-2145A220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AADFD-5AFC-5142-939E-EEAFF1E3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87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06724-39CC-B448-9124-262217C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B938D-010B-894C-9589-3A75BF8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B7239-CF04-824A-8F20-E5E68AD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23FC-AABA-9247-80B2-FE3594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16791-6F55-7D40-B8BA-CC38596C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96FD7-1F79-024A-9541-39B2E86F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F40BF-B0C6-F84D-9AC2-9F45B9E2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9AACE-6F9C-604A-A335-9D4BA7DB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63FD-8B52-2240-8CDC-EB41751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9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B541-FF91-3740-950B-BB3296E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A78C2-8AE3-1E4C-A0CD-F57454CAA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6BCC7-4EB8-FA41-8216-64EEA84C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D7D43-6B4D-5243-A739-AF17C541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78279-7481-714B-A174-3E1ECFD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A36E-C15E-EC45-BB5B-496D925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2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2AFB68-7530-F04E-A8C2-ECDF864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5FBB8-CFE7-0A43-85E4-C359B8D3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0AC9-899E-4746-A350-CD97C6C8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3E32-6980-864C-8C2E-D538975EB3F1}" type="datetimeFigureOut">
              <a:rPr kumimoji="1" lang="ko-Kore-KR" altLang="en-US" smtClean="0"/>
              <a:t>03/26/2024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5F161-A4E4-E74E-A154-D3B5136C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B20BC-6582-364F-9AC6-1C9E9347D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5E78-0DDD-E04A-A27E-1373552AD0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40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4E0910-3105-EA43-91A5-A6A319E478B4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97281-76DA-9B47-AFD6-8F8CAF865472}"/>
              </a:ext>
            </a:extLst>
          </p:cNvPr>
          <p:cNvSpPr txBox="1"/>
          <p:nvPr/>
        </p:nvSpPr>
        <p:spPr>
          <a:xfrm>
            <a:off x="144382" y="6470480"/>
            <a:ext cx="30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9B2290-EA57-D842-9107-E652D47F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1307" y="5762735"/>
            <a:ext cx="1929386" cy="521853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ADA04B1D-4499-A640-8B79-74BD15AA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95" y="991917"/>
            <a:ext cx="11184610" cy="1626184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+mj-ea"/>
              </a:rPr>
              <a:t>AGI Study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0BA0BE0-AC40-6740-A6E1-2C19F216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715" y="3209207"/>
            <a:ext cx="9990570" cy="2574530"/>
          </a:xfrm>
        </p:spPr>
        <p:txBody>
          <a:bodyPr>
            <a:normAutofit/>
          </a:bodyPr>
          <a:lstStyle/>
          <a:p>
            <a:r>
              <a:rPr lang="en-US" altLang="ko-Kore-K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Seongeun</a:t>
            </a:r>
            <a:r>
              <a:rPr lang="en-US" altLang="ko-Kore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Baek</a:t>
            </a:r>
            <a:endParaRPr lang="en-US" altLang="ko-Kore-KR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ore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2024. 3. 26</a:t>
            </a:r>
            <a:endParaRPr lang="en-US" altLang="ko-Kore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48FFB-690E-D245-80F9-3030396A1DDD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43A13F8F-79EE-363B-FAE3-CCD4F8501A54}"/>
              </a:ext>
            </a:extLst>
          </p:cNvPr>
          <p:cNvSpPr/>
          <p:nvPr/>
        </p:nvSpPr>
        <p:spPr>
          <a:xfrm>
            <a:off x="735230" y="729203"/>
            <a:ext cx="10721540" cy="2144131"/>
          </a:xfrm>
          <a:prstGeom prst="roundRect">
            <a:avLst>
              <a:gd name="adj" fmla="val 16667"/>
            </a:avLst>
          </a:prstGeom>
          <a:solidFill>
            <a:srgbClr val="71051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altLang="ko" sz="30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lang="en-US" altLang="ko" sz="3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Efficient Finetuning of Quantized LLMs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CF378F-0991-3686-D17A-A9F5CC1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(Memory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PEFT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10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0" y="2145449"/>
            <a:ext cx="12192000" cy="30441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LoRA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adapter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parameter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개수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: GPT-3 175B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기준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18M (=35MB)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대부분의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memory requirement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는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LoRA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adapter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parameter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가 아니라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activation gradient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계산에 의해 발생하는 것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따라서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adapter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개수를 늘리는 것은 전체적인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memory footprint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늘리지 않고도 성능을 높여줄 수 있다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42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Fine-tuning (4-bit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NormalFloat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11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0" y="1352253"/>
            <a:ext cx="12192000" cy="9556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데이터 구간을 최솟값과 최댓값 사이로 균등하게 나누는 일반적인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quantization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과 다르게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</a:t>
            </a:r>
            <a:b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</a:b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데이터 분포를 고려하여 구간을 나누는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quantile quantization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을 사용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2A2AF-C52D-6B84-ECE7-C75CE037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31" y="2397309"/>
            <a:ext cx="5711736" cy="10786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1F9BC9-E59B-6B9B-FE02-CECED965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15" y="4829140"/>
            <a:ext cx="7297168" cy="1362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C006C46-4168-0C45-8F3F-EC0901FE5BF2}"/>
              </a:ext>
            </a:extLst>
          </p:cNvPr>
          <p:cNvSpPr/>
          <p:nvPr/>
        </p:nvSpPr>
        <p:spPr>
          <a:xfrm>
            <a:off x="5912270" y="3670356"/>
            <a:ext cx="367458" cy="8797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1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Fine-tuning (4-bit </a:t>
            </a: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NormalFloat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144382" y="5131433"/>
            <a:ext cx="12192000" cy="9534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Quantiles 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추정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[-1,1] range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로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normalization  input weight tensor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abs max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로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rescaling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하여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[-1,1] range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로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normalization  quantize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EB4584-C0B1-6E82-902B-1C005ED7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4" y="1232703"/>
            <a:ext cx="874517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Fine-tuning (Double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8A8E72A-C23A-D6D2-BFCC-5EEBC57FD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56" y="4986293"/>
                <a:ext cx="12192000" cy="12922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en-US" altLang="ko-KR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" panose="05000000000000000000" pitchFamily="2" charset="2"/>
                  </a:rPr>
                  <a:t>First quantization 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sub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𝑭𝑷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𝟑𝟐</m:t>
                        </m:r>
                      </m:sup>
                    </m:sSubSup>
                  </m:oMath>
                </a14:m>
                <a:r>
                  <a:rPr kumimoji="1" lang="en-US" altLang="ko-KR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" panose="05000000000000000000" pitchFamily="2" charset="2"/>
                  </a:rPr>
                  <a:t>  Second Quantization 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𝑭𝑷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sym typeface="Wingdings" panose="05000000000000000000" pitchFamily="2" charset="2"/>
                          </a:rPr>
                          <m:t>𝟑𝟐</m:t>
                        </m:r>
                      </m:sup>
                    </m:sSubSup>
                  </m:oMath>
                </a14:m>
                <a:endParaRPr kumimoji="1" lang="en-US" altLang="ko-K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ko-KR" altLang="en-US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" panose="05000000000000000000" pitchFamily="2" charset="2"/>
                  </a:rPr>
                  <a:t>따라서 </a:t>
                </a:r>
                <a:r>
                  <a:rPr kumimoji="1" lang="en-US" altLang="ko-KR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" panose="05000000000000000000" pitchFamily="2" charset="2"/>
                  </a:rPr>
                  <a:t>0.5bits/param  0.127 bits/param</a:t>
                </a:r>
                <a:r>
                  <a:rPr kumimoji="1" lang="ko-KR" altLang="en-US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  <a:sym typeface="Wingdings" panose="05000000000000000000" pitchFamily="2" charset="2"/>
                  </a:rPr>
                  <a:t>의 메모리 절감</a:t>
                </a:r>
                <a:endParaRPr kumimoji="1" lang="en-US" altLang="ko-K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8A8E72A-C23A-D6D2-BFCC-5EEBC57F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" y="4986293"/>
                <a:ext cx="12192000" cy="1292277"/>
              </a:xfrm>
              <a:prstGeom prst="rect">
                <a:avLst/>
              </a:prstGeom>
              <a:blipFill>
                <a:blip r:embed="rId3"/>
                <a:stretch>
                  <a:fillRect b="-10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3AB293A-CC6B-E698-F920-D5E7C92C1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52" y="1208839"/>
            <a:ext cx="8211696" cy="3772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7F2C4A-2AD5-7428-5B5E-4382DE93A1E0}"/>
              </a:ext>
            </a:extLst>
          </p:cNvPr>
          <p:cNvSpPr/>
          <p:nvPr/>
        </p:nvSpPr>
        <p:spPr>
          <a:xfrm>
            <a:off x="3420094" y="3429000"/>
            <a:ext cx="831272" cy="608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6E5E32-DE4C-9B23-FD38-5E6BC5C22C9F}"/>
              </a:ext>
            </a:extLst>
          </p:cNvPr>
          <p:cNvSpPr/>
          <p:nvPr/>
        </p:nvSpPr>
        <p:spPr>
          <a:xfrm>
            <a:off x="8157274" y="2486441"/>
            <a:ext cx="951100" cy="202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Fine-tuning (Paged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Optimizers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0" y="5101420"/>
            <a:ext cx="12192000" cy="11439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GPU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Out-Of-Memory (OOM)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문제로 오류가 생기는 상황을 방지하기 위해 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Page-to-page transfer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automatically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하게 만드는 방법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E82B9-69D4-F1E9-CE53-A93FE61C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13" y="1125810"/>
            <a:ext cx="892617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Fine-tuning (Double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267391" y="4083823"/>
            <a:ext cx="11657215" cy="1936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총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2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가지의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data type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을 사용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4-bit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NormalFloat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: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데이터를 효율적으로 저장하는 역할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16-bit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BrainFloat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: 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더 정확한 계산 효율을 위한 역할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6F084-E599-F4EB-8C06-922C0FE1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5" y="1317414"/>
            <a:ext cx="11554688" cy="19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308693" y="1433234"/>
            <a:ext cx="5647491" cy="14173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NF4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사용하는 것이 일반적인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FP4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와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Int4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사용하는 것보다 더 좋은 성능을 보여준다는 것을 확인할 수 있다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7F3D54-0695-57C4-FF99-E4297EAE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76" y="2200807"/>
            <a:ext cx="5382376" cy="3991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42CBCD-DE5B-5237-6827-F1AFF83D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02" y="3481487"/>
            <a:ext cx="655411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17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-1" y="5510198"/>
            <a:ext cx="12192000" cy="4939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Adapter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더 많이 사용하여 부정확한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quantization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으로 인한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performance lost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보완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764B8-24CB-CCF6-828D-8D7CF95F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" y="2489731"/>
            <a:ext cx="7159570" cy="1878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21A878-D280-87FF-BFB3-E11DCC763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11" y="872751"/>
            <a:ext cx="4956389" cy="45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6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18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8E72A-C23A-D6D2-BFCC-5EEBC57FD4DD}"/>
              </a:ext>
            </a:extLst>
          </p:cNvPr>
          <p:cNvSpPr txBox="1">
            <a:spLocks/>
          </p:cNvSpPr>
          <p:nvPr/>
        </p:nvSpPr>
        <p:spPr>
          <a:xfrm>
            <a:off x="-1" y="1340999"/>
            <a:ext cx="12192000" cy="34412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4-bit base model + </a:t>
            </a:r>
            <a:r>
              <a:rPr kumimoji="1" lang="en-US" altLang="ko-KR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LoRA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통해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16-bit full fine-tuning performance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재현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[Limitation]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33B &amp; 65B scale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에서는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full fine-tuning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performance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재현하기 어려웠음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Fine-tuning model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evaluation 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방법에 대한 </a:t>
            </a:r>
            <a:r>
              <a:rPr kumimoji="1" lang="ko-KR" alt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의문성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제기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다른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bit-precision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으로 평가해보지 않았다는 점</a:t>
            </a:r>
            <a:endParaRPr kumimoji="1" lang="en-US" altLang="ko-K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039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77EA-75E2-68EA-0E6D-2E6F39B3C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D75568-9233-1F6D-421F-DE8DB2B6D850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869AB8-A693-0E15-C635-E3F4B77E8381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3280C-029D-E587-2A59-81F07C3CF7E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0CDCB2-0701-94E3-8C3B-130CBF655E7A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443F45-F714-1E41-5D90-C7DAA2C32EBF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D28E5EB-19BE-6416-0B7D-42FBCA11F737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87AE7F0-E29F-6191-B9B8-6508E022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19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A65D86-BB3D-32CC-A9A5-E05E4C2A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" y="1649544"/>
            <a:ext cx="375337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41C921-01C4-D1DB-F73D-A0FE4BAFE402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QLoRA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란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kumimoji="1" lang="en-US" altLang="ko-Kore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0" y="5564172"/>
            <a:ext cx="12192000" cy="5743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한정된 리소스로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 fine-tuning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의 성능을 재현할 수 있는 효과적인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tuning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방법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8AA4ED8-3606-6115-E48C-44FEAB1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BA13CC-6F52-0478-C484-394564D3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85" y="1108056"/>
            <a:ext cx="9589029" cy="39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5C50-298C-EB63-76D2-64AEDAA731E1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372467" y="3023344"/>
            <a:ext cx="11447064" cy="811312"/>
          </a:xfrm>
          <a:prstGeom prst="rect">
            <a:avLst/>
          </a:prstGeom>
        </p:spPr>
        <p:txBody>
          <a:bodyPr vert="horz" wrap="square" lIns="9000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Thank you</a:t>
            </a:r>
            <a:endParaRPr kumimoji="1" lang="en-US" altLang="ko-Kore-K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561607-961C-48A3-2A7F-CC0582B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20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9740E9-DCF0-0160-1EF1-8BA7BBE3283D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F542E-8B7D-C54D-A39D-8536A11CBDC7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59B1-C8D1-C941-9AA6-1CD7A38A0997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25BF2-2977-6942-B11D-D4A0C7997CEC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BE4D4A-5CBD-3F41-9DA0-9DE207604B87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1579EA-0571-2F58-CBA5-A25FF8B45ADB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kumimoji="1" lang="ko-KR" alt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</a:t>
            </a:r>
            <a:endParaRPr kumimoji="1" lang="en-US" altLang="ko-Kore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341668-00D5-5FE9-6AD8-0AC7805965A0}"/>
              </a:ext>
            </a:extLst>
          </p:cNvPr>
          <p:cNvSpPr txBox="1">
            <a:spLocks/>
          </p:cNvSpPr>
          <p:nvPr/>
        </p:nvSpPr>
        <p:spPr>
          <a:xfrm>
            <a:off x="476829" y="1250467"/>
            <a:ext cx="11238339" cy="1936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4-bit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NormalFloat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(NF4)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Double Quantization by quantizing the quantization constants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Paged Optimizers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E7A704-B5A2-4340-BFED-B9712B5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87A35C7-605E-CAAE-EFFA-332EFB8AE89C}"/>
              </a:ext>
            </a:extLst>
          </p:cNvPr>
          <p:cNvSpPr/>
          <p:nvPr/>
        </p:nvSpPr>
        <p:spPr>
          <a:xfrm>
            <a:off x="5798455" y="3541443"/>
            <a:ext cx="595086" cy="108494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DF247-EAFC-B509-D52A-5FC4CC62EB58}"/>
              </a:ext>
            </a:extLst>
          </p:cNvPr>
          <p:cNvSpPr txBox="1">
            <a:spLocks/>
          </p:cNvSpPr>
          <p:nvPr/>
        </p:nvSpPr>
        <p:spPr>
          <a:xfrm>
            <a:off x="-2" y="5229301"/>
            <a:ext cx="12192000" cy="5743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ChatGPT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97.8%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까지 재현 가능</a:t>
            </a:r>
            <a:endParaRPr kumimoji="1" lang="en-US" altLang="ko-Kore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9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(Block-wise k-bit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4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D1F09-B943-ACAF-4C5B-B83FCAD2C7A9}"/>
              </a:ext>
            </a:extLst>
          </p:cNvPr>
          <p:cNvSpPr txBox="1">
            <a:spLocks/>
          </p:cNvSpPr>
          <p:nvPr/>
        </p:nvSpPr>
        <p:spPr>
          <a:xfrm>
            <a:off x="640581" y="4010906"/>
            <a:ext cx="10895072" cy="15433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ore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Quantization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1" lang="ko-KR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많은 정보를 가지고 있는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적은 정보를 가진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representation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으로 변환하는 과정</a:t>
            </a: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32-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bit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float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8-bit Integers</a:t>
            </a:r>
            <a:endParaRPr kumimoji="1" lang="en-US" altLang="ko-Kore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FAFBBF-6701-E97C-052D-5E63DE61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19" y="1162600"/>
            <a:ext cx="9030960" cy="105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1A7793-C066-5E7E-573D-536F3DA33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91" y="2558433"/>
            <a:ext cx="6952587" cy="9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(Block-wise k-bit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5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D1F09-B943-ACAF-4C5B-B83FCAD2C7A9}"/>
              </a:ext>
            </a:extLst>
          </p:cNvPr>
          <p:cNvSpPr txBox="1">
            <a:spLocks/>
          </p:cNvSpPr>
          <p:nvPr/>
        </p:nvSpPr>
        <p:spPr>
          <a:xfrm>
            <a:off x="581300" y="3966739"/>
            <a:ext cx="10895072" cy="24336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ore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32-bit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floating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4-bit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로 바꾸는 예시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[-1,1] 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사이 간격을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16 level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로 고르게 분배</a:t>
            </a: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32-bit floating pointer number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normalizing 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후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 quantization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ex.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0.5678  13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5E561B-44AC-963B-301D-FCBAB17B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21" y="1116068"/>
            <a:ext cx="903096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(Block-wise k-bit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6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D1F09-B943-ACAF-4C5B-B83FCAD2C7A9}"/>
              </a:ext>
            </a:extLst>
          </p:cNvPr>
          <p:cNvSpPr txBox="1">
            <a:spLocks/>
          </p:cNvSpPr>
          <p:nvPr/>
        </p:nvSpPr>
        <p:spPr>
          <a:xfrm>
            <a:off x="548242" y="4948036"/>
            <a:ext cx="10895072" cy="576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Outlier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와 같은 문제점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Quantized block 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형태로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chunk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42132-768F-D891-73E7-72C28D5D7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91"/>
          <a:stretch/>
        </p:blipFill>
        <p:spPr>
          <a:xfrm>
            <a:off x="2653225" y="1292379"/>
            <a:ext cx="6885549" cy="29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(Block-wise k-bit Quantization)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7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E0D6C-51BB-374F-3B8B-603B461E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28" y="1045005"/>
            <a:ext cx="6247543" cy="49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(Low-Rank Adapter)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8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D1F09-B943-ACAF-4C5B-B83FCAD2C7A9}"/>
              </a:ext>
            </a:extLst>
          </p:cNvPr>
          <p:cNvSpPr txBox="1">
            <a:spLocks/>
          </p:cNvSpPr>
          <p:nvPr/>
        </p:nvSpPr>
        <p:spPr>
          <a:xfrm>
            <a:off x="548242" y="5247594"/>
            <a:ext cx="10895072" cy="576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기존 모델의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weight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는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freeze + Adapter</a:t>
            </a:r>
            <a:r>
              <a:rPr kumimoji="1" lang="ko-KR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를 통해 </a:t>
            </a:r>
            <a:r>
              <a:rPr kumimoji="1"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fine-tuning  </a:t>
            </a:r>
            <a:r>
              <a:rPr kumimoji="1" lang="en-US" altLang="ko-KR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LoRA</a:t>
            </a:r>
            <a:endParaRPr kumimoji="1" lang="en-US" altLang="ko-K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4C0908-4DE2-DF15-CB30-E34A9CD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38" y="1087064"/>
            <a:ext cx="3394779" cy="3872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67FF0A-D1FC-BA71-F573-8150CF02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86" y="2669204"/>
            <a:ext cx="4591017" cy="6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415D-6667-873D-DBF1-FD937725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F502E-4B96-3AB2-971B-42361DF5C1B7}"/>
              </a:ext>
            </a:extLst>
          </p:cNvPr>
          <p:cNvSpPr/>
          <p:nvPr/>
        </p:nvSpPr>
        <p:spPr>
          <a:xfrm>
            <a:off x="-1" y="0"/>
            <a:ext cx="12192001" cy="787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E2E924-D478-6F86-5D36-65F0F6224309}"/>
              </a:ext>
            </a:extLst>
          </p:cNvPr>
          <p:cNvSpPr/>
          <p:nvPr/>
        </p:nvSpPr>
        <p:spPr>
          <a:xfrm>
            <a:off x="0" y="6455482"/>
            <a:ext cx="12192000" cy="402518"/>
          </a:xfrm>
          <a:prstGeom prst="rect">
            <a:avLst/>
          </a:prstGeom>
          <a:solidFill>
            <a:srgbClr val="720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23EB2-F7AA-EB84-177C-CE78B1D3F218}"/>
              </a:ext>
            </a:extLst>
          </p:cNvPr>
          <p:cNvSpPr txBox="1"/>
          <p:nvPr/>
        </p:nvSpPr>
        <p:spPr>
          <a:xfrm>
            <a:off x="144382" y="646971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Korea University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992DB5-5E2F-F318-7075-A86975A01C42}"/>
              </a:ext>
            </a:extLst>
          </p:cNvPr>
          <p:cNvSpPr txBox="1">
            <a:spLocks/>
          </p:cNvSpPr>
          <p:nvPr/>
        </p:nvSpPr>
        <p:spPr>
          <a:xfrm>
            <a:off x="548242" y="787506"/>
            <a:ext cx="10790318" cy="576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/>
          </a:p>
          <a:p>
            <a:pPr marL="0" indent="0">
              <a:buNone/>
            </a:pPr>
            <a:endParaRPr kumimoji="1" lang="en-US" altLang="ko-Kore-K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73FDE-1C07-2E94-5770-BFB892270F66}"/>
              </a:ext>
            </a:extLst>
          </p:cNvPr>
          <p:cNvSpPr txBox="1"/>
          <p:nvPr/>
        </p:nvSpPr>
        <p:spPr>
          <a:xfrm>
            <a:off x="11039454" y="6468058"/>
            <a:ext cx="992398" cy="3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MLV Lab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F3231A2-E901-479C-F15D-E664E9642A25}"/>
              </a:ext>
            </a:extLst>
          </p:cNvPr>
          <p:cNvSpPr txBox="1">
            <a:spLocks/>
          </p:cNvSpPr>
          <p:nvPr/>
        </p:nvSpPr>
        <p:spPr>
          <a:xfrm>
            <a:off x="144382" y="185519"/>
            <a:ext cx="11194178" cy="5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(Low-Rank Adapter)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15BCC-89B2-0F0E-5EA2-2ADC80D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274" y="6463801"/>
            <a:ext cx="2743200" cy="365125"/>
          </a:xfrm>
        </p:spPr>
        <p:txBody>
          <a:bodyPr/>
          <a:lstStyle/>
          <a:p>
            <a:fld id="{8FD55E78-0DDD-E04A-A27E-1373552AD0C5}" type="slidenum">
              <a:rPr kumimoji="1" lang="ko-Kore-KR" altLang="en-US" sz="1800" b="1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9</a:t>
            </a:fld>
            <a:endParaRPr kumimoji="1" lang="ko-Kore-KR" altLang="en-US" sz="1800" b="1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1D3C7-9AD5-7994-1BC8-4432E7E99C0C}"/>
                  </a:ext>
                </a:extLst>
              </p:cNvPr>
              <p:cNvSpPr txBox="1"/>
              <p:nvPr/>
            </p:nvSpPr>
            <p:spPr>
              <a:xfrm>
                <a:off x="3468805" y="1424178"/>
                <a:ext cx="52543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1D3C7-9AD5-7994-1BC8-4432E7E9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05" y="1424178"/>
                <a:ext cx="525439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42F85B-D54C-0EF4-DBC0-FF56406A8608}"/>
                  </a:ext>
                </a:extLst>
              </p:cNvPr>
              <p:cNvSpPr txBox="1"/>
              <p:nvPr/>
            </p:nvSpPr>
            <p:spPr>
              <a:xfrm>
                <a:off x="3404179" y="2060084"/>
                <a:ext cx="53836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𝐵𝐴𝑥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42F85B-D54C-0EF4-DBC0-FF56406A8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79" y="2060084"/>
                <a:ext cx="53836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1FF18AD-4E45-61A8-BE49-21FAF4B6A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2" y="3688569"/>
            <a:ext cx="9050013" cy="2505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AE6B1-8375-7409-E480-59C91B1FD44E}"/>
                  </a:ext>
                </a:extLst>
              </p:cNvPr>
              <p:cNvSpPr txBox="1"/>
              <p:nvPr/>
            </p:nvSpPr>
            <p:spPr>
              <a:xfrm>
                <a:off x="3404179" y="2752459"/>
                <a:ext cx="5383641" cy="43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AE6B1-8375-7409-E480-59C91B1F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79" y="2752459"/>
                <a:ext cx="5383641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55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568A8CDE7864389553EC3368B3EF6" ma:contentTypeVersion="11" ma:contentTypeDescription="Create a new document." ma:contentTypeScope="" ma:versionID="67f93a04c97cdf58b951c92777751236">
  <xsd:schema xmlns:xsd="http://www.w3.org/2001/XMLSchema" xmlns:xs="http://www.w3.org/2001/XMLSchema" xmlns:p="http://schemas.microsoft.com/office/2006/metadata/properties" xmlns:ns2="d1e661fc-b14f-4024-ba56-cf2d63a2969e" targetNamespace="http://schemas.microsoft.com/office/2006/metadata/properties" ma:root="true" ma:fieldsID="c23f95df29c0934ce5de731b9c7b28d5" ns2:_="">
    <xsd:import namespace="d1e661fc-b14f-4024-ba56-cf2d63a29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661fc-b14f-4024-ba56-cf2d63a29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043C2-501F-4F98-AEC6-54C62C935A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e661fc-b14f-4024-ba56-cf2d63a29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418689-E348-4DC0-8C27-CDDECC6E7A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A17C97-27D7-49DC-A00A-5201568A5EED}">
  <ds:schemaRefs>
    <ds:schemaRef ds:uri="http://www.w3.org/XML/1998/namespace"/>
    <ds:schemaRef ds:uri="http://schemas.microsoft.com/office/2006/documentManagement/types"/>
    <ds:schemaRef ds:uri="http://purl.org/dc/terms/"/>
    <ds:schemaRef ds:uri="d1e661fc-b14f-4024-ba56-cf2d63a2969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25490</TotalTime>
  <Words>1720</Words>
  <Application>Microsoft Office PowerPoint</Application>
  <PresentationFormat>와이드스크린</PresentationFormat>
  <Paragraphs>407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Calibri</vt:lpstr>
      <vt:lpstr>Calibri Light</vt:lpstr>
      <vt:lpstr>Cambria Math</vt:lpstr>
      <vt:lpstr>Tahoma</vt:lpstr>
      <vt:lpstr>Verdana</vt:lpstr>
      <vt:lpstr>Wingdings</vt:lpstr>
      <vt:lpstr>Office 테마</vt:lpstr>
      <vt:lpstr>AGI Study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Auxiliary Learning  with Meta-paths for Heterogeneous Graphs</dc:title>
  <dc:subject/>
  <dc:creator>황다솔[ 대학원석·박사통합과정재학 / 컴퓨터학과 ]</dc:creator>
  <cp:keywords/>
  <dc:description/>
  <cp:lastModifiedBy> </cp:lastModifiedBy>
  <cp:revision>294</cp:revision>
  <cp:lastPrinted>2023-07-17T01:09:49Z</cp:lastPrinted>
  <dcterms:created xsi:type="dcterms:W3CDTF">2020-10-21T07:50:02Z</dcterms:created>
  <dcterms:modified xsi:type="dcterms:W3CDTF">2024-03-27T05:20:01Z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0x010100341568A8CDE7864389553EC3368B3EF6</vt:lpwstr>
  </property>
</Properties>
</file>