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313" r:id="rId6"/>
    <p:sldId id="311" r:id="rId7"/>
    <p:sldId id="26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9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5F213E-167E-4767-91E0-9F154CB75BDF}">
  <a:tblStyle styleId="{815F213E-167E-4767-91E0-9F154CB75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9A2948-BF7D-42A9-90CA-19880B7250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588" autoAdjust="0"/>
  </p:normalViewPr>
  <p:slideViewPr>
    <p:cSldViewPr snapToGrid="0">
      <p:cViewPr varScale="1">
        <p:scale>
          <a:sx n="77" d="100"/>
          <a:sy n="77" d="100"/>
        </p:scale>
        <p:origin x="114" y="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8bc2f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8bc2f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classification</a:t>
            </a:r>
            <a:r>
              <a:rPr lang="ko-KR" altLang="en-US" dirty="0"/>
              <a:t>으로 </a:t>
            </a:r>
            <a:r>
              <a:rPr lang="en-US" altLang="ko-KR" dirty="0"/>
              <a:t>downstream task </a:t>
            </a:r>
            <a:r>
              <a:rPr lang="ko-KR" altLang="en-US" dirty="0"/>
              <a:t>학습 때 </a:t>
            </a:r>
            <a:r>
              <a:rPr lang="en-US" altLang="ko-KR" dirty="0"/>
              <a:t>encoder</a:t>
            </a:r>
            <a:r>
              <a:rPr lang="ko-KR" altLang="en-US" dirty="0"/>
              <a:t>를 </a:t>
            </a:r>
            <a:r>
              <a:rPr lang="en-US" altLang="ko-KR" dirty="0"/>
              <a:t>trainable</a:t>
            </a:r>
            <a:r>
              <a:rPr lang="ko-KR" altLang="en-US" dirty="0"/>
              <a:t>하게 두느냐</a:t>
            </a:r>
            <a:r>
              <a:rPr lang="en-US" altLang="ko-KR" dirty="0"/>
              <a:t>, freeze</a:t>
            </a:r>
            <a:r>
              <a:rPr lang="ko-KR" altLang="en-US" dirty="0"/>
              <a:t>하여 고정하느냐</a:t>
            </a: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fine-tuning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사전 학습된 인코더와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헤드를 모두 학습하는 것이고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linear probing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사전 학습된 인코더의 웨이트는 고정하고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헤드만 학습하는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94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690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57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234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48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99c955ca13_0_28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99c955ca13_0_28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87467cf0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87467cf0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987467cf0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987467cf0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87467cf0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87467cf0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46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9c955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99c955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25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99c955ca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99c955ca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99c955ca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99c955ca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altLang="ko-KR" sz="1800" b="0" i="0" u="none" strike="noStrike" baseline="0" dirty="0">
                <a:latin typeface="NimbusRomNo9L-Regu"/>
              </a:rPr>
              <a:t>The MAE decoder is only used during pre-training to perform the image reconstruction task (only the encoder is used to produce image representations for recognition).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91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87467cf0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87467cf0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D1DAB-86B4-7430-D9AE-6343E437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9DF3F-6E63-F228-039B-F4F3570E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E3DF9-E825-568F-DB58-327079B2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0F8E2-1AE0-BD72-C33E-97544132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0528E-4E33-C2F2-5641-7A2D69E5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66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DE011-E394-60AE-23FA-3A92714F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25EB9-DCDD-747C-25A2-598519ED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65F07-AA7D-82C8-D82C-020F0ED2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C1964-1627-4548-1CDC-FC3495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A73EE-9D2F-2D8D-5A0F-56F5B13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02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4A143-ABAD-5C8F-A978-332BA6BA4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1F4FF-3591-D16B-F5E7-6F7B26E70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2E026-0CD1-FCBE-E6BE-2C48A6A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C1554-7CC6-24B5-876B-63119138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8D0C-8E85-14E1-AD39-DBF792E3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93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914650" y="2465500"/>
            <a:ext cx="33147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934500" y="1368200"/>
            <a:ext cx="1274700" cy="11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6575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1"/>
          </p:nvPr>
        </p:nvSpPr>
        <p:spPr>
          <a:xfrm>
            <a:off x="4740865" y="1875650"/>
            <a:ext cx="3006300" cy="22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6"/>
          <p:cNvSpPr txBox="1">
            <a:spLocks noGrp="1"/>
          </p:cNvSpPr>
          <p:nvPr>
            <p:ph type="subTitle" idx="2"/>
          </p:nvPr>
        </p:nvSpPr>
        <p:spPr>
          <a:xfrm>
            <a:off x="1396835" y="1875650"/>
            <a:ext cx="3006300" cy="22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73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"/>
          </p:nvPr>
        </p:nvSpPr>
        <p:spPr>
          <a:xfrm>
            <a:off x="2424600" y="1838300"/>
            <a:ext cx="42948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33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4923075" y="2215125"/>
            <a:ext cx="24609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ubTitle" idx="2"/>
          </p:nvPr>
        </p:nvSpPr>
        <p:spPr>
          <a:xfrm>
            <a:off x="1580900" y="2215125"/>
            <a:ext cx="24609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3"/>
          </p:nvPr>
        </p:nvSpPr>
        <p:spPr>
          <a:xfrm>
            <a:off x="1580901" y="16562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4"/>
          </p:nvPr>
        </p:nvSpPr>
        <p:spPr>
          <a:xfrm>
            <a:off x="4923099" y="16562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9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title"/>
          </p:nvPr>
        </p:nvSpPr>
        <p:spPr>
          <a:xfrm>
            <a:off x="2348000" y="76972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347988" y="1828420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2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9516-78BC-1693-E8E7-2903F6E2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7934B-90A7-9438-B312-7830CCDD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20EDB-2F2A-B098-43C6-685EC5E6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3AE31-74DC-8D04-F129-9215ECD0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4A3E0-6F41-3592-2081-AC55F7C2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04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CD5CA-2039-714A-2944-573B0F18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76A24-B2C0-74CA-B4EA-A085DD45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1C27B-90E4-B351-0BEB-D14BFB54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BBDC7-C906-E6A1-96BE-A684EEF7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D24-1CB3-51B4-B7ED-21FCAD17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833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5240-9FE4-B98C-419C-1D96C3D4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280B2-3288-C98A-E8C0-2CD531B0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8C2B8-0E31-D561-43AD-85155B8C5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28770-817D-A4F4-6E5D-87CCA27A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49B8D-D9FB-137C-FA08-6EA0269B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95E1B-E623-43C2-8162-5F27897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867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94CF-0A26-D66E-09E8-29924C86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7F9AC-0AB5-95EF-8CCA-CBA668F3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D579B-D566-B47D-C14F-F7CE297D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0A374-05C5-2D55-7422-F8ED2B7CD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0BBA7-19E6-47C4-972B-8899CD086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4B5C5-AFE0-D39F-4CCA-B9250E11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7CE9B9-16F0-8076-9B30-6CD64B19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9C7028-D62F-87FF-5C6A-91DF4C3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191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2810-A899-083B-0AC4-EA54BEF0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C4CC7-E0A4-2476-1D80-A58EDFFB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D7465C-9FA3-7141-CAFE-E3DC50D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1D168-2136-08D4-8E0F-CE93A31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707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252A71-9AB4-A61F-BBCF-0018C4BD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22980A-094D-43B4-C61C-30037502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1D1E9-BC28-0F04-0AD0-2D84BC2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647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61-17F8-3E5F-C2F8-139015E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0FC4C-0E04-B781-6107-DCE5A17A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01771-80A2-2811-45C4-07966F2D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D36C0-6AC5-B4BF-D26A-77821C6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9206C-D6C0-B0F5-8FAF-A932202A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93E14-453C-7E47-51F4-CF820AD2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023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64D48-B7E3-E44A-AAC5-DEC4E446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B6BD7-7F48-C327-FE63-AEDA9448D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F6F45-4BD8-F348-70C9-306B2C39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5EEB5-E9B0-8D6C-3975-DFEDACDD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08ED-D27B-CD9C-6E0B-D8B3D79B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80C64-605C-6CD4-DE1F-23995040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877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A6765-8B9A-71E7-EC1A-EEF3025A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F6D81-8FEB-1B2B-016D-137A3280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09736-F9B7-2D85-8D6E-99D56803D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202E-A55D-4382-AE78-75BA73D23D2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BB748-0783-BEF8-AC54-87065BAB7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FA275-8D48-EBB2-7A1F-028BC2C9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ED93-5D88-4CEA-B647-B14A38DC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9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8" r:id="rId12"/>
    <p:sldLayoutId id="2147483699" r:id="rId13"/>
    <p:sldLayoutId id="2147483700" r:id="rId14"/>
    <p:sldLayoutId id="2147483701" r:id="rId15"/>
    <p:sldLayoutId id="2147483718" r:id="rId16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Masked Autoencoders Are Scalable Vision Learners</a:t>
            </a:r>
            <a:endParaRPr sz="3200" dirty="0"/>
          </a:p>
        </p:txBody>
      </p:sp>
      <p:sp>
        <p:nvSpPr>
          <p:cNvPr id="572" name="Google Shape;572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2021250020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한정찬</a:t>
            </a:r>
            <a:endParaRPr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ImageNet Experiments</a:t>
            </a:r>
            <a:endParaRPr lang="en-US" dirty="0"/>
          </a:p>
        </p:txBody>
      </p:sp>
      <p:sp>
        <p:nvSpPr>
          <p:cNvPr id="623" name="Google Shape;623;p43"/>
          <p:cNvSpPr txBox="1">
            <a:spLocks noGrp="1"/>
          </p:cNvSpPr>
          <p:nvPr>
            <p:ph type="subTitle" idx="1"/>
          </p:nvPr>
        </p:nvSpPr>
        <p:spPr>
          <a:xfrm>
            <a:off x="1525451" y="1384656"/>
            <a:ext cx="6093098" cy="375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Self-supervised pre-training on ImageNet-1K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Then evaluate</a:t>
            </a:r>
          </a:p>
          <a:p>
            <a:pPr marL="685800" lvl="1" indent="-342900" algn="l">
              <a:buClr>
                <a:schemeClr val="dk1"/>
              </a:buClr>
              <a:buSzPts val="1100"/>
              <a:buFont typeface="+mj-ea"/>
              <a:buAutoNum type="circleNumDbPlain"/>
            </a:pPr>
            <a:r>
              <a:rPr lang="en-US" dirty="0"/>
              <a:t>Fine-tuning</a:t>
            </a:r>
          </a:p>
          <a:p>
            <a:pPr marL="685800" lvl="1" indent="-342900" algn="l">
              <a:buClr>
                <a:schemeClr val="dk1"/>
              </a:buClr>
              <a:buSzPts val="1100"/>
              <a:buFont typeface="+mj-ea"/>
              <a:buAutoNum type="circleNumDbPlain"/>
            </a:pPr>
            <a:r>
              <a:rPr lang="en-US" dirty="0"/>
              <a:t>Linear probing</a:t>
            </a:r>
          </a:p>
          <a:p>
            <a:pPr marL="342900" lvl="1" indent="0" algn="l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342900" lvl="1" indent="0" algn="l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Baseline: </a:t>
            </a:r>
            <a:r>
              <a:rPr lang="en-US" dirty="0" err="1"/>
              <a:t>ViT</a:t>
            </a:r>
            <a:r>
              <a:rPr lang="en-US" dirty="0"/>
              <a:t>-Large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D1E12-D1A4-F44C-EF64-405C8890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2" y="1857248"/>
            <a:ext cx="4038122" cy="28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6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Masking ratio</a:t>
            </a:r>
            <a:endParaRPr dirty="0"/>
          </a:p>
        </p:txBody>
      </p:sp>
      <p:sp>
        <p:nvSpPr>
          <p:cNvPr id="623" name="Google Shape;623;p43"/>
          <p:cNvSpPr txBox="1">
            <a:spLocks noGrp="1"/>
          </p:cNvSpPr>
          <p:nvPr>
            <p:ph type="subTitle" idx="1"/>
          </p:nvPr>
        </p:nvSpPr>
        <p:spPr>
          <a:xfrm>
            <a:off x="608327" y="1384656"/>
            <a:ext cx="4294800" cy="375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High Masking ratio</a:t>
            </a:r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endParaRPr lang="en-US" dirty="0"/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dirty="0"/>
              <a:t>75% is good for both</a:t>
            </a:r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-KR" dirty="0"/>
              <a:t>Contrast behavior with BERT</a:t>
            </a:r>
            <a:br>
              <a:rPr lang="en-US" altLang="ko-KR" dirty="0"/>
            </a:br>
            <a:r>
              <a:rPr lang="en-US" altLang="ko-KR" dirty="0"/>
              <a:t>(typically 15%)</a:t>
            </a:r>
            <a:endParaRPr lang="en-US" dirty="0"/>
          </a:p>
          <a:p>
            <a:pPr marL="342900" lvl="1" indent="0" algn="l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83E5A5-25FC-A4A8-8200-CEA33A2A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255" y="1152724"/>
            <a:ext cx="4485401" cy="31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6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Decoder Design</a:t>
            </a:r>
            <a:endParaRPr dirty="0"/>
          </a:p>
        </p:txBody>
      </p:sp>
      <p:sp>
        <p:nvSpPr>
          <p:cNvPr id="623" name="Google Shape;623;p43"/>
          <p:cNvSpPr txBox="1">
            <a:spLocks noGrp="1"/>
          </p:cNvSpPr>
          <p:nvPr>
            <p:ph type="subTitle" idx="1"/>
          </p:nvPr>
        </p:nvSpPr>
        <p:spPr>
          <a:xfrm>
            <a:off x="3762319" y="1163748"/>
            <a:ext cx="4665131" cy="375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sufficiently deep decoder is </a:t>
            </a:r>
            <a:br>
              <a:rPr lang="en-US" dirty="0"/>
            </a:br>
            <a:r>
              <a:rPr lang="en-US" dirty="0"/>
              <a:t>important for linear probing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gap between a pixel reconstruction task and a recognition task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A0ABB2-745E-A006-DE65-1B4DA568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8" y="3283171"/>
            <a:ext cx="2668044" cy="16585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FF5291-031B-B712-37F4-3CA7B9A72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1072"/>
            <a:ext cx="3870543" cy="2233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0FB48F-F8DF-3754-A975-7B4EA0F6F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408"/>
          <a:stretch/>
        </p:blipFill>
        <p:spPr>
          <a:xfrm>
            <a:off x="3870543" y="3127327"/>
            <a:ext cx="4183694" cy="1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Others</a:t>
            </a:r>
            <a:endParaRPr dirty="0"/>
          </a:p>
        </p:txBody>
      </p:sp>
      <p:sp>
        <p:nvSpPr>
          <p:cNvPr id="623" name="Google Shape;623;p43"/>
          <p:cNvSpPr txBox="1">
            <a:spLocks noGrp="1"/>
          </p:cNvSpPr>
          <p:nvPr>
            <p:ph type="subTitle" idx="1"/>
          </p:nvPr>
        </p:nvSpPr>
        <p:spPr>
          <a:xfrm>
            <a:off x="4784944" y="1497390"/>
            <a:ext cx="4294800" cy="375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Reduce computation</a:t>
            </a:r>
          </a:p>
          <a:p>
            <a:pPr marL="342900" lvl="1" indent="0" algn="l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801D7-75D4-A15A-31B2-3C1FF9C1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6" y="1255720"/>
            <a:ext cx="3958812" cy="2268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2EF299-15B4-FC5A-7CD9-BBEDE7B7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6" y="3528123"/>
            <a:ext cx="7048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5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Comparisons with previous results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055B6-6B69-26DF-320A-138A4F6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11" y="1788057"/>
            <a:ext cx="5262962" cy="15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7875-B09A-B564-D301-ED088B58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5E7566-17E6-7D77-1735-503C2B61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493" y="1838300"/>
            <a:ext cx="6576165" cy="1838700"/>
          </a:xfrm>
        </p:spPr>
        <p:txBody>
          <a:bodyPr/>
          <a:lstStyle/>
          <a:p>
            <a:r>
              <a:rPr lang="en-US" altLang="ko-KR" dirty="0"/>
              <a:t>Language -&gt; BERT</a:t>
            </a:r>
          </a:p>
          <a:p>
            <a:r>
              <a:rPr lang="en-US" altLang="ko-KR" dirty="0"/>
              <a:t>Vision -&gt; MAE</a:t>
            </a:r>
          </a:p>
          <a:p>
            <a:endParaRPr lang="en-US" altLang="ko-KR" dirty="0"/>
          </a:p>
          <a:p>
            <a:r>
              <a:rPr lang="en-US" altLang="ko-KR" dirty="0"/>
              <a:t>Different domain, same approach, </a:t>
            </a:r>
            <a:br>
              <a:rPr lang="en-US" altLang="ko-KR" dirty="0"/>
            </a:br>
            <a:r>
              <a:rPr lang="en-US" altLang="ko-KR" dirty="0"/>
              <a:t>meaningful result</a:t>
            </a:r>
            <a:endParaRPr lang="en-US" altLang="ko-KR" sz="15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743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1"/>
          <p:cNvSpPr txBox="1">
            <a:spLocks noGrp="1"/>
          </p:cNvSpPr>
          <p:nvPr>
            <p:ph type="title"/>
          </p:nvPr>
        </p:nvSpPr>
        <p:spPr>
          <a:xfrm>
            <a:off x="2347950" y="20424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/>
              <a:t>M</a:t>
            </a:r>
            <a:r>
              <a:rPr lang="en" altLang="ko-KR" sz="3600" dirty="0"/>
              <a:t>asked autoencoder</a:t>
            </a:r>
          </a:p>
        </p:txBody>
      </p:sp>
      <p:sp>
        <p:nvSpPr>
          <p:cNvPr id="616" name="Google Shape;616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Computer Vision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</a:t>
            </a:r>
            <a:r>
              <a:rPr lang="en" sz="1600" dirty="0"/>
              <a:t>asked autoencoder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1600" dirty="0"/>
              <a:t>don’t</a:t>
            </a:r>
            <a:r>
              <a:rPr lang="ko-KR" altLang="en-US" sz="1600" dirty="0"/>
              <a:t> </a:t>
            </a:r>
            <a:r>
              <a:rPr lang="en-US" altLang="ko-KR" sz="1600" dirty="0"/>
              <a:t>work</a:t>
            </a:r>
            <a:r>
              <a:rPr lang="ko-KR" altLang="en-US" sz="1600" dirty="0"/>
              <a:t> </a:t>
            </a:r>
            <a:r>
              <a:rPr lang="en-US" altLang="ko-KR" sz="1600" dirty="0"/>
              <a:t>well</a:t>
            </a: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</a:rPr>
              <a:t>What’s the difference ??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617" name="Google Shape;617;p42"/>
          <p:cNvSpPr txBox="1">
            <a:spLocks noGrp="1"/>
          </p:cNvSpPr>
          <p:nvPr>
            <p:ph type="subTitle" idx="2"/>
          </p:nvPr>
        </p:nvSpPr>
        <p:spPr>
          <a:xfrm>
            <a:off x="1277655" y="1875650"/>
            <a:ext cx="3125480" cy="22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550" dirty="0"/>
              <a:t>A</a:t>
            </a:r>
            <a:r>
              <a:rPr lang="en" sz="1550" dirty="0"/>
              <a:t>utoregressive modeling of GPT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</a:t>
            </a:r>
            <a:r>
              <a:rPr lang="en" sz="1600" dirty="0"/>
              <a:t>asked autoencoding of BERT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1600" dirty="0"/>
              <a:t> R</a:t>
            </a:r>
            <a:r>
              <a:rPr lang="en" sz="1600" dirty="0"/>
              <a:t>emove a portion of data,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learn to predict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Language  vs  Image</a:t>
            </a:r>
            <a:endParaRPr lang="en-US" dirty="0"/>
          </a:p>
        </p:txBody>
      </p:sp>
      <p:sp>
        <p:nvSpPr>
          <p:cNvPr id="623" name="Google Shape;623;p43"/>
          <p:cNvSpPr txBox="1">
            <a:spLocks noGrp="1"/>
          </p:cNvSpPr>
          <p:nvPr>
            <p:ph type="subTitle" idx="1"/>
          </p:nvPr>
        </p:nvSpPr>
        <p:spPr>
          <a:xfrm>
            <a:off x="959054" y="1552191"/>
            <a:ext cx="4294800" cy="375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Architectures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sz="1300" dirty="0"/>
              <a:t> Attention VS CNN (solved by </a:t>
            </a:r>
            <a:r>
              <a:rPr lang="en-US" sz="1300" dirty="0" err="1"/>
              <a:t>ViT</a:t>
            </a:r>
            <a:r>
              <a:rPr lang="en-US" sz="1300" dirty="0"/>
              <a:t>)</a:t>
            </a:r>
          </a:p>
          <a:p>
            <a:pPr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Information density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sz="1300" dirty="0"/>
              <a:t> Language &gt; Image (</a:t>
            </a:r>
            <a:r>
              <a:rPr lang="ko-KR" altLang="en-US" sz="1300" dirty="0"/>
              <a:t>하나의 </a:t>
            </a:r>
            <a:r>
              <a:rPr lang="en-US" altLang="ko-KR" sz="1300" dirty="0"/>
              <a:t>sematic </a:t>
            </a:r>
            <a:r>
              <a:rPr lang="ko-KR" altLang="en-US" sz="1300" dirty="0"/>
              <a:t>정보</a:t>
            </a:r>
            <a:r>
              <a:rPr lang="en-US" sz="1300" dirty="0"/>
              <a:t>)</a:t>
            </a:r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sz="1300" dirty="0"/>
              <a:t> Spatial redundancy</a:t>
            </a:r>
          </a:p>
          <a:p>
            <a:pPr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Decoder’s role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altLang="ko-KR" sz="1300" dirty="0"/>
              <a:t> predict words vs. pixels</a:t>
            </a:r>
          </a:p>
          <a:p>
            <a:pPr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5702A-6582-1F45-B3D9-4AC5C565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33" y="1678488"/>
            <a:ext cx="3989078" cy="2854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 idx="2"/>
          </p:nvPr>
        </p:nvSpPr>
        <p:spPr>
          <a:xfrm>
            <a:off x="3934650" y="1352366"/>
            <a:ext cx="12747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0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16550" y="34481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 MAE</a:t>
            </a:r>
            <a:endParaRPr dirty="0"/>
          </a:p>
        </p:txBody>
      </p:sp>
      <p:sp>
        <p:nvSpPr>
          <p:cNvPr id="623" name="Google Shape;623;p43"/>
          <p:cNvSpPr txBox="1">
            <a:spLocks noGrp="1"/>
          </p:cNvSpPr>
          <p:nvPr>
            <p:ph type="subTitle" idx="1"/>
          </p:nvPr>
        </p:nvSpPr>
        <p:spPr>
          <a:xfrm>
            <a:off x="608327" y="1384656"/>
            <a:ext cx="4294800" cy="375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High Masking ratio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sz="1300" dirty="0"/>
              <a:t> reduce redundancy</a:t>
            </a:r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-KR" dirty="0"/>
              <a:t>Asymmetric encoder-decoder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sz="1300" dirty="0"/>
              <a:t> Encoder – only patches without masking</a:t>
            </a:r>
          </a:p>
          <a:p>
            <a:pPr lvl="1" algn="l">
              <a:buClr>
                <a:schemeClr val="dk1"/>
              </a:buClr>
              <a:buSzPts val="1100"/>
              <a:buFont typeface="Wingdings" panose="05000000000000000000" pitchFamily="2" charset="2"/>
              <a:buChar char="è"/>
            </a:pPr>
            <a:r>
              <a:rPr lang="en-US" sz="1300" dirty="0"/>
              <a:t> Decoder – latent representation + masked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/>
              <a:t>Reduce computation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lvl="1" indent="0" algn="l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A6779-7220-38BD-69D0-350404DE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45" y="1243393"/>
            <a:ext cx="3435728" cy="32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u</a:t>
            </a:r>
            <a:r>
              <a:rPr lang="en" dirty="0"/>
              <a:t>r MAE</a:t>
            </a:r>
            <a:endParaRPr dirty="0"/>
          </a:p>
        </p:txBody>
      </p:sp>
      <p:sp>
        <p:nvSpPr>
          <p:cNvPr id="629" name="Google Shape;629;p44"/>
          <p:cNvSpPr txBox="1">
            <a:spLocks noGrp="1"/>
          </p:cNvSpPr>
          <p:nvPr>
            <p:ph type="subTitle" idx="1"/>
          </p:nvPr>
        </p:nvSpPr>
        <p:spPr>
          <a:xfrm>
            <a:off x="4772416" y="2227651"/>
            <a:ext cx="3651584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ViT</a:t>
            </a:r>
            <a:r>
              <a:rPr lang="en-US" altLang="ko-KR" sz="1600" dirty="0"/>
              <a:t> but applied only on unmasked patches (25%)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Less computation, memory</a:t>
            </a:r>
          </a:p>
        </p:txBody>
      </p:sp>
      <p:sp>
        <p:nvSpPr>
          <p:cNvPr id="630" name="Google Shape;630;p44"/>
          <p:cNvSpPr txBox="1">
            <a:spLocks noGrp="1"/>
          </p:cNvSpPr>
          <p:nvPr>
            <p:ph type="subTitle" idx="2"/>
          </p:nvPr>
        </p:nvSpPr>
        <p:spPr>
          <a:xfrm>
            <a:off x="1039660" y="2227651"/>
            <a:ext cx="3331924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Divide image into </a:t>
            </a:r>
            <a:br>
              <a:rPr lang="en-US" sz="1600" dirty="0"/>
            </a:br>
            <a:r>
              <a:rPr lang="en-US" sz="1600" dirty="0"/>
              <a:t>non-overlapping patches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sampling with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high</a:t>
            </a:r>
            <a:r>
              <a:rPr lang="en-US" sz="1600" dirty="0"/>
              <a:t> masking ratio</a:t>
            </a:r>
            <a:endParaRPr sz="1600" dirty="0"/>
          </a:p>
        </p:txBody>
      </p:sp>
      <p:sp>
        <p:nvSpPr>
          <p:cNvPr id="631" name="Google Shape;631;p44"/>
          <p:cNvSpPr txBox="1">
            <a:spLocks noGrp="1"/>
          </p:cNvSpPr>
          <p:nvPr>
            <p:ph type="subTitle" idx="3"/>
          </p:nvPr>
        </p:nvSpPr>
        <p:spPr>
          <a:xfrm>
            <a:off x="1475172" y="1389301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맑은 고딕" panose="020B0503020000020004" pitchFamily="50" charset="-127"/>
              </a:rPr>
              <a:t>Masking</a:t>
            </a:r>
            <a:endParaRPr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32" name="Google Shape;632;p44"/>
          <p:cNvSpPr txBox="1">
            <a:spLocks noGrp="1"/>
          </p:cNvSpPr>
          <p:nvPr>
            <p:ph type="subTitle" idx="4"/>
          </p:nvPr>
        </p:nvSpPr>
        <p:spPr>
          <a:xfrm>
            <a:off x="5207928" y="1389301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MAE encoder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u</a:t>
            </a:r>
            <a:r>
              <a:rPr lang="en" dirty="0"/>
              <a:t>r MAE</a:t>
            </a:r>
            <a:endParaRPr dirty="0"/>
          </a:p>
        </p:txBody>
      </p:sp>
      <p:sp>
        <p:nvSpPr>
          <p:cNvPr id="629" name="Google Shape;629;p44"/>
          <p:cNvSpPr txBox="1">
            <a:spLocks noGrp="1"/>
          </p:cNvSpPr>
          <p:nvPr>
            <p:ph type="subTitle" idx="1"/>
          </p:nvPr>
        </p:nvSpPr>
        <p:spPr>
          <a:xfrm>
            <a:off x="4772416" y="2227651"/>
            <a:ext cx="3651584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Predict pixel values of masked patches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Loss function computes MSE only on masked patches(like BERT)</a:t>
            </a:r>
          </a:p>
        </p:txBody>
      </p:sp>
      <p:sp>
        <p:nvSpPr>
          <p:cNvPr id="630" name="Google Shape;630;p44"/>
          <p:cNvSpPr txBox="1">
            <a:spLocks noGrp="1"/>
          </p:cNvSpPr>
          <p:nvPr>
            <p:ph type="subTitle" idx="2"/>
          </p:nvPr>
        </p:nvSpPr>
        <p:spPr>
          <a:xfrm>
            <a:off x="1039660" y="2227651"/>
            <a:ext cx="3432132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Input: encoded patches +</a:t>
            </a:r>
            <a:br>
              <a:rPr lang="en-US" sz="1600" dirty="0"/>
            </a:br>
            <a:r>
              <a:rPr lang="en-US" sz="1600" dirty="0"/>
              <a:t>masked tokens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 positional embeddings</a:t>
            </a:r>
            <a:br>
              <a:rPr lang="en-US" sz="1600" dirty="0"/>
            </a:br>
            <a:r>
              <a:rPr lang="en-US" sz="1600" dirty="0"/>
              <a:t>(info about location)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MAE decoder is only used during pre-training reconstruction task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Independent of encoder design</a:t>
            </a:r>
          </a:p>
        </p:txBody>
      </p:sp>
      <p:sp>
        <p:nvSpPr>
          <p:cNvPr id="631" name="Google Shape;631;p44"/>
          <p:cNvSpPr txBox="1">
            <a:spLocks noGrp="1"/>
          </p:cNvSpPr>
          <p:nvPr>
            <p:ph type="subTitle" idx="3"/>
          </p:nvPr>
        </p:nvSpPr>
        <p:spPr>
          <a:xfrm>
            <a:off x="1475172" y="1389301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MAE decoder</a:t>
            </a:r>
            <a:endParaRPr dirty="0">
              <a:latin typeface="+mj-lt"/>
            </a:endParaRPr>
          </a:p>
        </p:txBody>
      </p:sp>
      <p:sp>
        <p:nvSpPr>
          <p:cNvPr id="632" name="Google Shape;632;p44"/>
          <p:cNvSpPr txBox="1">
            <a:spLocks noGrp="1"/>
          </p:cNvSpPr>
          <p:nvPr>
            <p:ph type="subTitle" idx="4"/>
          </p:nvPr>
        </p:nvSpPr>
        <p:spPr>
          <a:xfrm>
            <a:off x="5207928" y="1389301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Reconstruction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83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Experiments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14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347</Words>
  <Application>Microsoft Office PowerPoint</Application>
  <PresentationFormat>화면 슬라이드 쇼(16:9)</PresentationFormat>
  <Paragraphs>116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Malgun Gothic Semilight</vt:lpstr>
      <vt:lpstr>맑은 고딕</vt:lpstr>
      <vt:lpstr>AppleSDGothicNeo</vt:lpstr>
      <vt:lpstr>NimbusRomNo9L-Regu</vt:lpstr>
      <vt:lpstr>Nunito Light</vt:lpstr>
      <vt:lpstr>Arial</vt:lpstr>
      <vt:lpstr>Wingdings</vt:lpstr>
      <vt:lpstr>Inter</vt:lpstr>
      <vt:lpstr>Office 테마</vt:lpstr>
      <vt:lpstr>Masked Autoencoders Are Scalable Vision Learners</vt:lpstr>
      <vt:lpstr>Introduction</vt:lpstr>
      <vt:lpstr>Masked autoencoder</vt:lpstr>
      <vt:lpstr>Language  vs  Image</vt:lpstr>
      <vt:lpstr>Methodology</vt:lpstr>
      <vt:lpstr>Our MAE</vt:lpstr>
      <vt:lpstr>Our MAE</vt:lpstr>
      <vt:lpstr>Our MAE</vt:lpstr>
      <vt:lpstr>Experiments</vt:lpstr>
      <vt:lpstr>ImageNet Experiments</vt:lpstr>
      <vt:lpstr>Masking ratio</vt:lpstr>
      <vt:lpstr>Decoder Design</vt:lpstr>
      <vt:lpstr>Others</vt:lpstr>
      <vt:lpstr>Comparisons with previous results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Entrepreneurship</dc:title>
  <cp:lastModifiedBy>정찬 한</cp:lastModifiedBy>
  <cp:revision>5</cp:revision>
  <dcterms:modified xsi:type="dcterms:W3CDTF">2024-01-28T04:23:46Z</dcterms:modified>
</cp:coreProperties>
</file>