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87" r:id="rId4"/>
    <p:sldId id="272" r:id="rId5"/>
    <p:sldId id="284" r:id="rId6"/>
    <p:sldId id="275" r:id="rId7"/>
    <p:sldId id="291" r:id="rId8"/>
    <p:sldId id="292" r:id="rId9"/>
    <p:sldId id="298" r:id="rId10"/>
    <p:sldId id="295" r:id="rId11"/>
    <p:sldId id="296" r:id="rId12"/>
    <p:sldId id="29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792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6A031-A7BB-C1BA-8D82-733FF80CD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2D06D1-0DC9-B7F3-0314-6C031C615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42E13-2CD5-5590-7780-1109D548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9F4-9D1E-408F-BF58-AC197764E5C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21753-6151-EC89-9B9E-BA6542B9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3FF48-DD35-2EC9-FD98-ECC24C70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A8D3-7E5D-4F9E-A5CA-4722AF0C1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89D1F-2432-4EF6-8D9E-28AABC83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05B33-2A9B-9F9A-405A-829CB017D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05949-F0A3-FB00-3C18-B8610FBC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9F4-9D1E-408F-BF58-AC197764E5C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2F19D-0C96-5934-3117-237AFA98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0378C-ED36-B83A-916B-39FE2622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A8D3-7E5D-4F9E-A5CA-4722AF0C1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2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6B38DE-7135-F081-1212-AF68947A5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C6B30C-70DA-786A-3EE3-4A367EA98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27465-9637-169F-F44E-08A9FD5F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9F4-9D1E-408F-BF58-AC197764E5C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9FAA3-116A-FA7B-29CC-C2853E9D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38ED1-0C02-FFAD-6001-CE06AF03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A8D3-7E5D-4F9E-A5CA-4722AF0C1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25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ECB37-133E-A4CA-0326-06531EC8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3C3A6-1BA0-0BD5-CAA3-61CA52BE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3C07E-DA35-1134-FD58-2B6FE280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9F4-9D1E-408F-BF58-AC197764E5C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7896F-E69C-272C-E2AA-D4769395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5EFF2-8F02-9D5D-AB60-16A198E8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A8D3-7E5D-4F9E-A5CA-4722AF0C1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9F19E-DA4D-8A57-49AD-E6802E6F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9698B-1EC5-D622-B34C-BC7D1FFC9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8EEED-FF10-FF60-1CFF-E6206E1D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9F4-9D1E-408F-BF58-AC197764E5C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29620-4923-0257-0FF3-38E76241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A5893-E2C7-B9A3-1F70-10AB5A3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A8D3-7E5D-4F9E-A5CA-4722AF0C1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78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A6398-E4DF-AAB3-D95D-F9E08CFB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B9E39-8512-51A4-9EF6-C684A0B45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266F25-3673-ECC0-4C38-5B55C87D3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D8B11-0101-2E6C-0A52-F87C1CC2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9F4-9D1E-408F-BF58-AC197764E5C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62302-D351-4820-F23A-65681E68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CC265-31A3-C67F-A5C4-F8261686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A8D3-7E5D-4F9E-A5CA-4722AF0C1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A5AF1-3957-BFC8-60AB-E5376EC0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AFB5A-06A5-5179-EBB3-8484902B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587D7B-E460-5D5A-5BBC-07C8879C4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B992CD-48F5-ACA2-9AD2-D775CD79C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D262C0-C6C3-DFA0-4DD5-531FBF70A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C26B18-7242-4479-1A1D-994B10CD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9F4-9D1E-408F-BF58-AC197764E5C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C387EC-54F2-553A-C992-11D8C99A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081A1D-2A3B-5407-565B-E60D3221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A8D3-7E5D-4F9E-A5CA-4722AF0C1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6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923A-D798-1F74-A6C1-9F629F7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60AD94-9DE9-A579-C3DE-9B4C9CFD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9F4-9D1E-408F-BF58-AC197764E5C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A2DCE4-D497-BB7B-0CE6-2F0BB579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712379-426D-B4E6-3BC9-891436AA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A8D3-7E5D-4F9E-A5CA-4722AF0C1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56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AF39A2-7588-72CD-ECEA-E0AD1C76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9F4-9D1E-408F-BF58-AC197764E5C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81740B-E633-A84D-44C5-A44DBF0B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B9BC3C-9EE5-4329-C936-2B3754B0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A8D3-7E5D-4F9E-A5CA-4722AF0C1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3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76CEE-D81D-2B01-889E-49E9F726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3A392-E8B9-D533-FDD5-702569D64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C6A891-BCE3-4AC3-CC47-C192756D3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F1E32-47B2-5F5E-260E-515FC2BA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9F4-9D1E-408F-BF58-AC197764E5C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57F2BE-C8C7-2088-F5B0-2082DED7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154178-6785-9FB4-B3FE-97179127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A8D3-7E5D-4F9E-A5CA-4722AF0C1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E9C1C-E746-1A2F-6627-83B889F4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61DB98-3BD2-DAA0-7F4E-91674BA82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4954A2-AD05-8102-F9B2-3514399CF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7ACA1-C1DC-837F-B18A-1F50E3BF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B9F4-9D1E-408F-BF58-AC197764E5C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0E78FA-FC89-E551-5E53-AB3B76E9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EC819-925E-5DF9-175C-B07A64F0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A8D3-7E5D-4F9E-A5CA-4722AF0C1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1B6958-D86C-3109-39A5-241731FB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D6E9A6-8F9C-D199-160F-64704F8A3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AD181-C1C0-A836-69EA-7962F97B4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1B9F4-9D1E-408F-BF58-AC197764E5C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84B07-BD49-587F-0626-401F11A39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4051E-EF27-A334-D9C7-FC49DE387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FA8D3-7E5D-4F9E-A5CA-4722AF0C1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42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A3D1F0C-2E70-8050-B82A-D88F235B44EE}"/>
              </a:ext>
            </a:extLst>
          </p:cNvPr>
          <p:cNvSpPr/>
          <p:nvPr/>
        </p:nvSpPr>
        <p:spPr>
          <a:xfrm>
            <a:off x="0" y="1"/>
            <a:ext cx="12192000" cy="1045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DE015B-B96D-C3AB-5F58-E8D6F277D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020" y="178173"/>
            <a:ext cx="10045959" cy="689617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Language Is Not All You Need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07F28-4807-6D55-F014-740A31162251}"/>
              </a:ext>
            </a:extLst>
          </p:cNvPr>
          <p:cNvSpPr txBox="1"/>
          <p:nvPr/>
        </p:nvSpPr>
        <p:spPr>
          <a:xfrm>
            <a:off x="3112291" y="1215220"/>
            <a:ext cx="59674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/>
              <a:t>Aligning Perception</a:t>
            </a:r>
            <a:br>
              <a:rPr lang="en-US" altLang="ko-KR" sz="2800" b="1" dirty="0"/>
            </a:br>
            <a:r>
              <a:rPr lang="en-US" altLang="ko-KR" sz="2800" b="1" dirty="0"/>
              <a:t>with Language Models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AC2E76-2C61-D046-8C80-4FE22DCE0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62" y="2169327"/>
            <a:ext cx="7769275" cy="447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4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C6A39F-7CAA-D279-2B69-79E1082687BA}"/>
              </a:ext>
            </a:extLst>
          </p:cNvPr>
          <p:cNvSpPr/>
          <p:nvPr/>
        </p:nvSpPr>
        <p:spPr>
          <a:xfrm>
            <a:off x="0" y="1"/>
            <a:ext cx="12192000" cy="1045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DCCE89-96DA-46A4-D812-0C06B821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9" y="131562"/>
            <a:ext cx="10515600" cy="877078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Training Setup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3B1CE-642D-B32F-E3AF-8AD993E2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5" y="1492806"/>
            <a:ext cx="11849876" cy="523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24 layers with 2,048 hidden dimensions, 8,192 FFN intermediate size, and 32 attention heads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use </a:t>
            </a:r>
            <a:r>
              <a:rPr lang="en-US" altLang="ko-KR" sz="2000" b="1" dirty="0">
                <a:solidFill>
                  <a:srgbClr val="FF0000"/>
                </a:solidFill>
              </a:rPr>
              <a:t>Magneto’s</a:t>
            </a:r>
            <a:r>
              <a:rPr lang="en-US" altLang="ko-KR" sz="2000" b="1" dirty="0"/>
              <a:t> initialization for optimization stability for optimization stability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Pretrained </a:t>
            </a:r>
            <a:r>
              <a:rPr lang="en-US" altLang="ko-KR" sz="2000" b="1" dirty="0">
                <a:solidFill>
                  <a:srgbClr val="FF0000"/>
                </a:solidFill>
              </a:rPr>
              <a:t>CLIP </a:t>
            </a:r>
            <a:r>
              <a:rPr lang="en-US" altLang="ko-KR" sz="2000" b="1" dirty="0" err="1">
                <a:solidFill>
                  <a:srgbClr val="FF0000"/>
                </a:solidFill>
              </a:rPr>
              <a:t>ViT</a:t>
            </a:r>
            <a:r>
              <a:rPr lang="en-US" altLang="ko-KR" sz="2000" b="1" dirty="0">
                <a:solidFill>
                  <a:srgbClr val="FF0000"/>
                </a:solidFill>
              </a:rPr>
              <a:t>-L/14 </a:t>
            </a:r>
            <a:r>
              <a:rPr lang="en-US" altLang="ko-KR" sz="2000" b="1" dirty="0"/>
              <a:t>model with 1,024 feature dimensions </a:t>
            </a:r>
          </a:p>
          <a:p>
            <a:pPr marL="0" indent="0">
              <a:buNone/>
            </a:pPr>
            <a:r>
              <a:rPr lang="ko-KR" altLang="en-US" sz="2000" b="1" dirty="0"/>
              <a:t>→ </a:t>
            </a:r>
            <a:r>
              <a:rPr lang="en-US" altLang="ko-KR" sz="2000" b="1" dirty="0" err="1"/>
              <a:t>freezed</a:t>
            </a:r>
            <a:r>
              <a:rPr lang="en-US" altLang="ko-KR" sz="2000" b="1" dirty="0"/>
              <a:t> except for the last layer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batch size is 1.2 million tokens (0.5 0.5 0.2), 300k steps, 375 warming-up steps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 err="1"/>
              <a:t>SentencePiece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→ </a:t>
            </a:r>
            <a:r>
              <a:rPr lang="en-US" altLang="ko-KR" sz="2000" b="1" dirty="0"/>
              <a:t>tokenize the text </a:t>
            </a:r>
          </a:p>
          <a:p>
            <a:pPr marL="0" indent="0">
              <a:buNone/>
            </a:pPr>
            <a:r>
              <a:rPr lang="en-US" altLang="ko-KR" sz="2000" b="1" dirty="0" err="1"/>
              <a:t>RoBERT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→</a:t>
            </a:r>
            <a:r>
              <a:rPr lang="en-US" altLang="ko-KR" sz="2000" b="1" dirty="0"/>
              <a:t> preprocess the data in the “full-sentence” format</a:t>
            </a:r>
          </a:p>
          <a:p>
            <a:pPr marL="0" indent="0">
              <a:buNone/>
            </a:pPr>
            <a:r>
              <a:rPr lang="en-US" altLang="ko-KR" sz="2000" b="1" dirty="0"/>
              <a:t>:packs each input sequence with full sentences that are sampled continuously from one or more documents</a:t>
            </a:r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C49C84-A1FA-A91F-3EF0-A0FDC3E01539}"/>
              </a:ext>
            </a:extLst>
          </p:cNvPr>
          <p:cNvSpPr/>
          <p:nvPr/>
        </p:nvSpPr>
        <p:spPr>
          <a:xfrm>
            <a:off x="429209" y="1223241"/>
            <a:ext cx="59560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4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C6A39F-7CAA-D279-2B69-79E1082687BA}"/>
              </a:ext>
            </a:extLst>
          </p:cNvPr>
          <p:cNvSpPr/>
          <p:nvPr/>
        </p:nvSpPr>
        <p:spPr>
          <a:xfrm>
            <a:off x="0" y="1"/>
            <a:ext cx="12192000" cy="1045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DCCE89-96DA-46A4-D812-0C06B821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8" y="131562"/>
            <a:ext cx="12070701" cy="877078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Language-Only Instruction Tuning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3B1CE-642D-B32F-E3AF-8AD993E2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5" y="1492807"/>
            <a:ext cx="11849876" cy="4738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Presented by FLAN</a:t>
            </a:r>
          </a:p>
          <a:p>
            <a:pPr marL="0" indent="0">
              <a:buNone/>
            </a:pPr>
            <a:r>
              <a:rPr lang="en-US" altLang="ko-KR" sz="2000" b="1" dirty="0"/>
              <a:t>Chat GPT, GPT-3… used instruction Tuning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Instruction dataset:</a:t>
            </a:r>
          </a:p>
          <a:p>
            <a:pPr marL="0" indent="0">
              <a:buNone/>
            </a:pPr>
            <a:r>
              <a:rPr lang="en-US" altLang="ko-KR" sz="2000" b="1" dirty="0"/>
              <a:t>Unnatural Instructions: Tuning Language Models with (Almost) No Human Labor, FLANv2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instructions, inputs, and outputs</a:t>
            </a:r>
          </a:p>
          <a:p>
            <a:pPr marL="0" indent="0">
              <a:buNone/>
            </a:pPr>
            <a:r>
              <a:rPr lang="ko-KR" altLang="en-US" sz="2000" b="1" dirty="0"/>
              <a:t>→ </a:t>
            </a:r>
            <a:r>
              <a:rPr lang="en-US" altLang="ko-KR" sz="2000" b="1" dirty="0"/>
              <a:t>predict outputs </a:t>
            </a:r>
          </a:p>
          <a:p>
            <a:pPr marL="0" indent="0">
              <a:buNone/>
            </a:pPr>
            <a:r>
              <a:rPr lang="en-US" altLang="ko-KR" sz="2000" b="1" dirty="0"/>
              <a:t>instructions and inputs loss X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C49C84-A1FA-A91F-3EF0-A0FDC3E01539}"/>
              </a:ext>
            </a:extLst>
          </p:cNvPr>
          <p:cNvSpPr/>
          <p:nvPr/>
        </p:nvSpPr>
        <p:spPr>
          <a:xfrm>
            <a:off x="429209" y="1223241"/>
            <a:ext cx="59560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28A20B-A43D-6357-20E8-730448CC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777" y="3485314"/>
            <a:ext cx="5707223" cy="33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03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C6A39F-7CAA-D279-2B69-79E1082687BA}"/>
              </a:ext>
            </a:extLst>
          </p:cNvPr>
          <p:cNvSpPr/>
          <p:nvPr/>
        </p:nvSpPr>
        <p:spPr>
          <a:xfrm>
            <a:off x="0" y="1"/>
            <a:ext cx="12192000" cy="1045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DCCE89-96DA-46A4-D812-0C06B821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9" y="131562"/>
            <a:ext cx="10515600" cy="877078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Result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3B1CE-642D-B32F-E3AF-8AD993E2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5" y="1492807"/>
            <a:ext cx="11849876" cy="4738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Does the model really “perceive” images?</a:t>
            </a:r>
          </a:p>
          <a:p>
            <a:pPr marL="0" indent="0">
              <a:buNone/>
            </a:pPr>
            <a:r>
              <a:rPr lang="en-US" altLang="ko-KR" sz="2000" b="1" dirty="0"/>
              <a:t>Or just effect of the text in image caption or Interleaved data</a:t>
            </a:r>
          </a:p>
          <a:p>
            <a:pPr marL="0" indent="0">
              <a:buNone/>
            </a:pPr>
            <a:r>
              <a:rPr lang="ko-KR" altLang="en-US" sz="2000" b="1" dirty="0"/>
              <a:t>→  </a:t>
            </a:r>
            <a:r>
              <a:rPr lang="en-US" altLang="ko-KR" sz="2000" b="1" dirty="0"/>
              <a:t>Image encoder ablation study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Is MLLM better than LLM in language task?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Effect of instruction training (text only) on image recognition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C49C84-A1FA-A91F-3EF0-A0FDC3E01539}"/>
              </a:ext>
            </a:extLst>
          </p:cNvPr>
          <p:cNvSpPr/>
          <p:nvPr/>
        </p:nvSpPr>
        <p:spPr>
          <a:xfrm>
            <a:off x="429209" y="1223241"/>
            <a:ext cx="59560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6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C6A39F-7CAA-D279-2B69-79E1082687BA}"/>
              </a:ext>
            </a:extLst>
          </p:cNvPr>
          <p:cNvSpPr/>
          <p:nvPr/>
        </p:nvSpPr>
        <p:spPr>
          <a:xfrm>
            <a:off x="0" y="1"/>
            <a:ext cx="12192000" cy="1045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DCCE89-96DA-46A4-D812-0C06B821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9" y="131562"/>
            <a:ext cx="10515600" cy="877078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Multimodal Large Language Models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3B1CE-642D-B32F-E3AF-8AD993E2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5" y="1492807"/>
            <a:ext cx="11849876" cy="4738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Multimodal perception is Key step toward artificial general intelligence!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MLLMs: perceive general modalities (text, image, audio…), learn in context (few-shot) </a:t>
            </a:r>
          </a:p>
          <a:p>
            <a:pPr marL="0" indent="0">
              <a:buNone/>
            </a:pPr>
            <a:r>
              <a:rPr lang="en-US" altLang="ko-KR" sz="2000" b="1" dirty="0"/>
              <a:t>&amp; follow instructions(zero-shot) </a:t>
            </a:r>
            <a:r>
              <a:rPr lang="ko-KR" altLang="en-US" sz="2000" b="1" dirty="0"/>
              <a:t>→ </a:t>
            </a:r>
            <a:r>
              <a:rPr lang="en-US" altLang="ko-KR" sz="2000" b="1" dirty="0"/>
              <a:t>generate output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1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C49C84-A1FA-A91F-3EF0-A0FDC3E01539}"/>
              </a:ext>
            </a:extLst>
          </p:cNvPr>
          <p:cNvSpPr/>
          <p:nvPr/>
        </p:nvSpPr>
        <p:spPr>
          <a:xfrm>
            <a:off x="429209" y="1223241"/>
            <a:ext cx="59560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B9581C-A671-6FD6-A9B6-70C5BC315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19" y="3244194"/>
            <a:ext cx="5581264" cy="34822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4878F0-6175-587E-3B7D-6BB0396D33B3}"/>
              </a:ext>
            </a:extLst>
          </p:cNvPr>
          <p:cNvSpPr txBox="1"/>
          <p:nvPr/>
        </p:nvSpPr>
        <p:spPr>
          <a:xfrm>
            <a:off x="1543441" y="3995919"/>
            <a:ext cx="2338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KOSMOS-1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90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C6A39F-7CAA-D279-2B69-79E1082687BA}"/>
              </a:ext>
            </a:extLst>
          </p:cNvPr>
          <p:cNvSpPr/>
          <p:nvPr/>
        </p:nvSpPr>
        <p:spPr>
          <a:xfrm>
            <a:off x="0" y="1"/>
            <a:ext cx="12192000" cy="1045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DCCE89-96DA-46A4-D812-0C06B821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9" y="131562"/>
            <a:ext cx="10515600" cy="877078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Input of KOSMOS-1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3B1CE-642D-B32F-E3AF-8AD993E2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5" y="1492807"/>
            <a:ext cx="11849876" cy="4738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Flatten input as sequence decorated with </a:t>
            </a:r>
            <a:r>
              <a:rPr lang="en-US" altLang="ko-KR" sz="2000" b="1" dirty="0">
                <a:solidFill>
                  <a:srgbClr val="FF0000"/>
                </a:solidFill>
              </a:rPr>
              <a:t>special tokens</a:t>
            </a:r>
          </a:p>
          <a:p>
            <a:pPr marL="0" indent="0">
              <a:buNone/>
            </a:pPr>
            <a:r>
              <a:rPr lang="en-US" altLang="ko-KR" sz="2000" b="1" dirty="0"/>
              <a:t>&lt;s&gt; &lt;/s&gt;: start and end of sequence</a:t>
            </a:r>
          </a:p>
          <a:p>
            <a:pPr marL="0" indent="0">
              <a:buNone/>
            </a:pPr>
            <a:r>
              <a:rPr lang="ko-KR" altLang="en-US" sz="2000" b="1" dirty="0"/>
              <a:t>→ </a:t>
            </a:r>
            <a:r>
              <a:rPr lang="en-US" altLang="ko-KR" sz="2000" b="1" dirty="0">
                <a:solidFill>
                  <a:srgbClr val="FF0000"/>
                </a:solidFill>
              </a:rPr>
              <a:t>Why are they necessary? (except output sequence)</a:t>
            </a:r>
          </a:p>
          <a:p>
            <a:pPr marL="0" indent="0">
              <a:buNone/>
            </a:pPr>
            <a:r>
              <a:rPr lang="en-US" altLang="ko-KR" sz="2000" b="1" dirty="0"/>
              <a:t>&lt;image&gt; &lt;/image&gt;: beginning and end of encoded image embeddings</a:t>
            </a:r>
          </a:p>
          <a:p>
            <a:pPr marL="0" indent="0">
              <a:buNone/>
            </a:pPr>
            <a:r>
              <a:rPr lang="ko-KR" altLang="en-US" sz="2000" b="1" dirty="0"/>
              <a:t>→ </a:t>
            </a:r>
            <a:r>
              <a:rPr lang="en-US" altLang="ko-KR" sz="2000" b="1" dirty="0"/>
              <a:t>model can distinguish between text and image embeddings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C49C84-A1FA-A91F-3EF0-A0FDC3E01539}"/>
              </a:ext>
            </a:extLst>
          </p:cNvPr>
          <p:cNvSpPr/>
          <p:nvPr/>
        </p:nvSpPr>
        <p:spPr>
          <a:xfrm>
            <a:off x="429209" y="1223241"/>
            <a:ext cx="59560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C1E388-0669-A486-8734-20981FFD1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51" y="4105106"/>
            <a:ext cx="9055898" cy="257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7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C6A39F-7CAA-D279-2B69-79E1082687BA}"/>
              </a:ext>
            </a:extLst>
          </p:cNvPr>
          <p:cNvSpPr/>
          <p:nvPr/>
        </p:nvSpPr>
        <p:spPr>
          <a:xfrm>
            <a:off x="0" y="1"/>
            <a:ext cx="12192000" cy="1045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DCCE89-96DA-46A4-D812-0C06B821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9" y="131562"/>
            <a:ext cx="10515600" cy="877078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Embedding module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C49C84-A1FA-A91F-3EF0-A0FDC3E01539}"/>
              </a:ext>
            </a:extLst>
          </p:cNvPr>
          <p:cNvSpPr/>
          <p:nvPr/>
        </p:nvSpPr>
        <p:spPr>
          <a:xfrm>
            <a:off x="429209" y="1223241"/>
            <a:ext cx="59560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95247C3-77FD-AB96-3749-C81A42934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5" y="1492807"/>
            <a:ext cx="11849876" cy="4738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Encode both tokens and other input modalities(image) into vectors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Use a lookup table </a:t>
            </a:r>
            <a:r>
              <a:rPr lang="ko-KR" altLang="en-US" sz="2000" b="1" dirty="0"/>
              <a:t>→ </a:t>
            </a:r>
            <a:r>
              <a:rPr lang="en-US" altLang="ko-KR" sz="2000" b="1" dirty="0"/>
              <a:t>map the input tokens into embeddings</a:t>
            </a:r>
          </a:p>
          <a:p>
            <a:pPr marL="0" indent="0">
              <a:buNone/>
            </a:pPr>
            <a:r>
              <a:rPr lang="en-US" altLang="ko-KR" sz="2000" b="1" dirty="0"/>
              <a:t>Continuous signal </a:t>
            </a:r>
            <a:r>
              <a:rPr lang="ko-KR" altLang="en-US" sz="2000" b="1" dirty="0"/>
              <a:t>→ </a:t>
            </a:r>
            <a:r>
              <a:rPr lang="en-US" altLang="ko-KR" sz="2000" b="1" dirty="0"/>
              <a:t>discrete code &amp; regard them as “foreign languages” (</a:t>
            </a:r>
            <a:r>
              <a:rPr lang="en-US" altLang="ko-KR" sz="2000" b="1" dirty="0" err="1"/>
              <a:t>BEiT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2000" b="1" dirty="0"/>
              <a:t>Input image </a:t>
            </a:r>
            <a:r>
              <a:rPr lang="ko-KR" altLang="en-US" sz="2000" b="1" dirty="0"/>
              <a:t>→ </a:t>
            </a:r>
            <a:r>
              <a:rPr lang="en-US" altLang="ko-KR" sz="2000" b="1" dirty="0"/>
              <a:t>vision encoder (Embedding module) </a:t>
            </a:r>
            <a:r>
              <a:rPr lang="ko-KR" altLang="en-US" sz="2000" b="1" dirty="0"/>
              <a:t>→ </a:t>
            </a:r>
            <a:r>
              <a:rPr lang="en-US" altLang="ko-KR" sz="2000" b="1" dirty="0" err="1"/>
              <a:t>Resampler</a:t>
            </a:r>
            <a:r>
              <a:rPr lang="en-US" altLang="ko-KR" sz="2000" b="1" dirty="0"/>
              <a:t> (Flamingo)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B37CE9-A92A-7F6D-979D-21822ACF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9" y="3629517"/>
            <a:ext cx="5926556" cy="30484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102A54-2190-DAA5-07DC-85032D79A6A4}"/>
              </a:ext>
            </a:extLst>
          </p:cNvPr>
          <p:cNvSpPr/>
          <p:nvPr/>
        </p:nvSpPr>
        <p:spPr>
          <a:xfrm>
            <a:off x="7007289" y="3116425"/>
            <a:ext cx="2733869" cy="331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85CBB5-997F-36BF-368A-55D59BBA7F25}"/>
              </a:ext>
            </a:extLst>
          </p:cNvPr>
          <p:cNvSpPr txBox="1"/>
          <p:nvPr/>
        </p:nvSpPr>
        <p:spPr>
          <a:xfrm>
            <a:off x="6526763" y="3538806"/>
            <a:ext cx="5612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Produces a fixed number of visual outputs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→ </a:t>
            </a:r>
            <a:r>
              <a:rPr lang="en-US" altLang="ko-KR" b="1" dirty="0">
                <a:solidFill>
                  <a:srgbClr val="FF0000"/>
                </a:solidFill>
              </a:rPr>
              <a:t>computational complexity</a:t>
            </a:r>
            <a:r>
              <a:rPr lang="ko-KR" altLang="en-US" b="1" dirty="0">
                <a:solidFill>
                  <a:srgbClr val="FF0000"/>
                </a:solidFill>
              </a:rPr>
              <a:t>↓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A51A2A-99D9-CA2D-BE67-98C9B7032A7F}"/>
              </a:ext>
            </a:extLst>
          </p:cNvPr>
          <p:cNvCxnSpPr/>
          <p:nvPr/>
        </p:nvCxnSpPr>
        <p:spPr>
          <a:xfrm flipV="1">
            <a:off x="2313992" y="3429000"/>
            <a:ext cx="4693297" cy="11803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0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C6A39F-7CAA-D279-2B69-79E1082687BA}"/>
              </a:ext>
            </a:extLst>
          </p:cNvPr>
          <p:cNvSpPr/>
          <p:nvPr/>
        </p:nvSpPr>
        <p:spPr>
          <a:xfrm>
            <a:off x="0" y="1"/>
            <a:ext cx="12192000" cy="1045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DCCE89-96DA-46A4-D812-0C06B821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9" y="131562"/>
            <a:ext cx="10515600" cy="877078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META LM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3B1CE-642D-B32F-E3AF-8AD993E2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5" y="1492807"/>
            <a:ext cx="11849876" cy="4738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META LM: Causal, Non causal </a:t>
            </a:r>
            <a:r>
              <a:rPr lang="ko-KR" altLang="en-US" sz="2000" b="1" dirty="0"/>
              <a:t>→ </a:t>
            </a:r>
            <a:r>
              <a:rPr lang="en-US" altLang="ko-KR" sz="2000" b="1" dirty="0"/>
              <a:t>semi-causal 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KOSMOS follow META LM </a:t>
            </a:r>
            <a:r>
              <a:rPr lang="ko-KR" altLang="en-US" sz="2000" b="1" dirty="0"/>
              <a:t>→ </a:t>
            </a:r>
            <a:r>
              <a:rPr lang="en-US" altLang="ko-KR" sz="2000" b="1" dirty="0"/>
              <a:t> employ a vision encoder as the embedding module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BUT causal model!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C49C84-A1FA-A91F-3EF0-A0FDC3E01539}"/>
              </a:ext>
            </a:extLst>
          </p:cNvPr>
          <p:cNvSpPr/>
          <p:nvPr/>
        </p:nvSpPr>
        <p:spPr>
          <a:xfrm>
            <a:off x="429209" y="1223241"/>
            <a:ext cx="59560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B52130-4162-325E-F362-E911416A0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683"/>
          <a:stretch/>
        </p:blipFill>
        <p:spPr>
          <a:xfrm>
            <a:off x="7710999" y="2734802"/>
            <a:ext cx="4120217" cy="41231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709005-DD39-AD75-CE31-EB4740937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75" y="3629609"/>
            <a:ext cx="7230109" cy="269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C6A39F-7CAA-D279-2B69-79E1082687BA}"/>
              </a:ext>
            </a:extLst>
          </p:cNvPr>
          <p:cNvSpPr/>
          <p:nvPr/>
        </p:nvSpPr>
        <p:spPr>
          <a:xfrm>
            <a:off x="0" y="1"/>
            <a:ext cx="12192000" cy="1045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DCCE89-96DA-46A4-D812-0C06B821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9" y="131562"/>
            <a:ext cx="10515600" cy="877078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 Transformer-based decoder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C49C84-A1FA-A91F-3EF0-A0FDC3E01539}"/>
              </a:ext>
            </a:extLst>
          </p:cNvPr>
          <p:cNvSpPr/>
          <p:nvPr/>
        </p:nvSpPr>
        <p:spPr>
          <a:xfrm>
            <a:off x="429209" y="1223241"/>
            <a:ext cx="59560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6FC7B45-C854-86B8-2B4F-DC6942FC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5" y="1492807"/>
            <a:ext cx="11849876" cy="4738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Embeddings of an input sequence </a:t>
            </a:r>
            <a:r>
              <a:rPr lang="ko-KR" altLang="en-US" sz="2000" b="1" dirty="0"/>
              <a:t>→ </a:t>
            </a:r>
            <a:r>
              <a:rPr lang="en-US" altLang="ko-KR" sz="2000" b="1" dirty="0"/>
              <a:t>Transformer-based decoder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Auto-regressive manner, produces the next token by conditioning on past timesteps</a:t>
            </a:r>
          </a:p>
          <a:p>
            <a:pPr marL="0" indent="0">
              <a:buNone/>
            </a:pPr>
            <a:r>
              <a:rPr lang="en-US" altLang="ko-KR" sz="2000" b="1" dirty="0"/>
              <a:t>causal masking </a:t>
            </a:r>
            <a:r>
              <a:rPr lang="ko-KR" altLang="en-US" sz="2000" b="1" dirty="0"/>
              <a:t>→</a:t>
            </a:r>
            <a:r>
              <a:rPr lang="en-US" altLang="ko-KR" sz="2000" b="1" dirty="0"/>
              <a:t> mask out future information</a:t>
            </a:r>
          </a:p>
          <a:p>
            <a:pPr marL="0" indent="0">
              <a:buNone/>
            </a:pPr>
            <a:r>
              <a:rPr lang="en-US" altLang="ko-KR" sz="2000" b="1" dirty="0" err="1"/>
              <a:t>softmax</a:t>
            </a:r>
            <a:r>
              <a:rPr lang="en-US" altLang="ko-KR" sz="2000" b="1" dirty="0"/>
              <a:t> classifier </a:t>
            </a:r>
            <a:r>
              <a:rPr lang="ko-KR" altLang="en-US" sz="2000" b="1" dirty="0"/>
              <a:t>→ </a:t>
            </a:r>
            <a:r>
              <a:rPr lang="en-US" altLang="ko-KR" sz="2000" b="1" dirty="0"/>
              <a:t>generate tokens over the vocabulary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KOSMOS-1 </a:t>
            </a:r>
          </a:p>
          <a:p>
            <a:pPr marL="0" indent="0">
              <a:buNone/>
            </a:pPr>
            <a:r>
              <a:rPr lang="en-US" altLang="ko-KR" sz="2000" b="1" dirty="0"/>
              <a:t>in-context learning and instruction following (Language models naturally inherit)</a:t>
            </a:r>
          </a:p>
          <a:p>
            <a:pPr marL="0" indent="0">
              <a:buNone/>
            </a:pPr>
            <a:r>
              <a:rPr lang="en-US" altLang="ko-KR" sz="2000" b="1" dirty="0"/>
              <a:t>perception is aligned with language models (training on multimodal corpora)</a:t>
            </a:r>
          </a:p>
          <a:p>
            <a:pPr marL="0" indent="0">
              <a:buNone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78206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C6A39F-7CAA-D279-2B69-79E1082687BA}"/>
              </a:ext>
            </a:extLst>
          </p:cNvPr>
          <p:cNvSpPr/>
          <p:nvPr/>
        </p:nvSpPr>
        <p:spPr>
          <a:xfrm>
            <a:off x="0" y="1"/>
            <a:ext cx="12192000" cy="1045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DCCE89-96DA-46A4-D812-0C06B821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9" y="131562"/>
            <a:ext cx="10515600" cy="877078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Transformer architecture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3B1CE-642D-B32F-E3AF-8AD993E2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5" y="1492807"/>
            <a:ext cx="11849876" cy="4738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err="1"/>
              <a:t>TorchScale</a:t>
            </a:r>
            <a:r>
              <a:rPr lang="en-US" altLang="ko-KR" sz="2000" b="1" dirty="0"/>
              <a:t> library: designed for large scale model training, adopts </a:t>
            </a:r>
            <a:r>
              <a:rPr lang="en-US" altLang="ko-KR" sz="2000" b="1" dirty="0">
                <a:solidFill>
                  <a:srgbClr val="FF0000"/>
                </a:solidFill>
              </a:rPr>
              <a:t>Magneto</a:t>
            </a:r>
            <a:r>
              <a:rPr lang="en-US" altLang="ko-KR" sz="2000" b="1" dirty="0"/>
              <a:t> as backbone</a:t>
            </a:r>
          </a:p>
          <a:p>
            <a:pPr marL="0" indent="0">
              <a:buNone/>
            </a:pPr>
            <a:r>
              <a:rPr lang="ko-KR" altLang="en-US" sz="2000" b="1" dirty="0"/>
              <a:t>→</a:t>
            </a:r>
            <a:r>
              <a:rPr lang="en-US" altLang="ko-KR" sz="2000" b="1" dirty="0"/>
              <a:t>Improve </a:t>
            </a:r>
            <a:r>
              <a:rPr lang="en-US" altLang="ko-KR" sz="2000" b="1" dirty="0">
                <a:solidFill>
                  <a:srgbClr val="FF0000"/>
                </a:solidFill>
              </a:rPr>
              <a:t>Scalability</a:t>
            </a:r>
            <a:r>
              <a:rPr lang="en-US" altLang="ko-KR" sz="2000" b="1" dirty="0"/>
              <a:t> </a:t>
            </a:r>
          </a:p>
          <a:p>
            <a:pPr marL="0" indent="0">
              <a:buNone/>
            </a:pPr>
            <a:r>
              <a:rPr lang="en-US" altLang="ko-KR" sz="2000" b="1" dirty="0"/>
              <a:t>=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Improve generality, stability, and efficiency during scaling up the model size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 err="1"/>
              <a:t>xPos</a:t>
            </a:r>
            <a:r>
              <a:rPr lang="en-US" altLang="ko-KR" sz="2000" b="1" dirty="0"/>
              <a:t>: relative position encoding for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better </a:t>
            </a:r>
            <a:r>
              <a:rPr lang="en-US" altLang="ko-KR" sz="2000" b="1" dirty="0">
                <a:solidFill>
                  <a:srgbClr val="FF0000"/>
                </a:solidFill>
              </a:rPr>
              <a:t>long-context modeling</a:t>
            </a:r>
          </a:p>
          <a:p>
            <a:pPr marL="0" indent="0">
              <a:buNone/>
            </a:pPr>
            <a:r>
              <a:rPr lang="en-US" altLang="ko-KR" sz="2000" b="1" dirty="0"/>
              <a:t>Ex) training on short while testing on longer sequences</a:t>
            </a:r>
          </a:p>
          <a:p>
            <a:pPr marL="0" indent="0">
              <a:buNone/>
            </a:pPr>
            <a:r>
              <a:rPr lang="en-US" altLang="ko-KR" sz="2000" b="1" dirty="0"/>
              <a:t>Optimizes attention resolution </a:t>
            </a:r>
            <a:r>
              <a:rPr lang="ko-KR" altLang="en-US" sz="2000" b="1" dirty="0"/>
              <a:t>→ </a:t>
            </a:r>
            <a:r>
              <a:rPr lang="en-US" altLang="ko-KR" sz="2000" b="1" dirty="0"/>
              <a:t>position information can be captured more precisely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Efficient and effective in both interpolation and extrapolation settings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C49C84-A1FA-A91F-3EF0-A0FDC3E01539}"/>
              </a:ext>
            </a:extLst>
          </p:cNvPr>
          <p:cNvSpPr/>
          <p:nvPr/>
        </p:nvSpPr>
        <p:spPr>
          <a:xfrm>
            <a:off x="429209" y="1223241"/>
            <a:ext cx="59560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25AAD8-5777-AF5E-7906-8EC43E0A2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89" y="4519269"/>
            <a:ext cx="3293711" cy="233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85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C6A39F-7CAA-D279-2B69-79E1082687BA}"/>
              </a:ext>
            </a:extLst>
          </p:cNvPr>
          <p:cNvSpPr/>
          <p:nvPr/>
        </p:nvSpPr>
        <p:spPr>
          <a:xfrm>
            <a:off x="0" y="1"/>
            <a:ext cx="12192000" cy="1045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DCCE89-96DA-46A4-D812-0C06B821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9" y="131562"/>
            <a:ext cx="10515600" cy="877078"/>
          </a:xfrm>
        </p:spPr>
        <p:txBody>
          <a:bodyPr>
            <a:normAutofit/>
          </a:bodyPr>
          <a:lstStyle/>
          <a:p>
            <a:r>
              <a:rPr lang="en-US" altLang="ko-KR" sz="4400" b="1" dirty="0" err="1">
                <a:solidFill>
                  <a:schemeClr val="bg1"/>
                </a:solidFill>
              </a:rPr>
              <a:t>TorchScale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3B1CE-642D-B32F-E3AF-8AD993E2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5" y="1492807"/>
            <a:ext cx="11849876" cy="4738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Library designed for large scale model training, adopts </a:t>
            </a:r>
            <a:r>
              <a:rPr lang="en-US" altLang="ko-KR" sz="2000" b="1" dirty="0">
                <a:solidFill>
                  <a:srgbClr val="FF0000"/>
                </a:solidFill>
              </a:rPr>
              <a:t>Magneto</a:t>
            </a:r>
            <a:r>
              <a:rPr lang="en-US" altLang="ko-KR" sz="2000" b="1" dirty="0"/>
              <a:t> as backbone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By using extra </a:t>
            </a:r>
            <a:r>
              <a:rPr lang="en-US" altLang="ko-KR" sz="2000" b="1" dirty="0" err="1"/>
              <a:t>LayerNorm</a:t>
            </a:r>
            <a:r>
              <a:rPr lang="en-US" altLang="ko-KR" sz="2000" b="1" dirty="0"/>
              <a:t> to each sublayer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 err="1"/>
              <a:t>xPos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C49C84-A1FA-A91F-3EF0-A0FDC3E01539}"/>
              </a:ext>
            </a:extLst>
          </p:cNvPr>
          <p:cNvSpPr/>
          <p:nvPr/>
        </p:nvSpPr>
        <p:spPr>
          <a:xfrm>
            <a:off x="429209" y="1223241"/>
            <a:ext cx="59560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2783F9-BB81-FE4D-A70F-12E0C71F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225" y="1899254"/>
            <a:ext cx="6426926" cy="25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6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C6A39F-7CAA-D279-2B69-79E1082687BA}"/>
              </a:ext>
            </a:extLst>
          </p:cNvPr>
          <p:cNvSpPr/>
          <p:nvPr/>
        </p:nvSpPr>
        <p:spPr>
          <a:xfrm>
            <a:off x="0" y="1"/>
            <a:ext cx="12192000" cy="1045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DCCE89-96DA-46A4-D812-0C06B821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9" y="131562"/>
            <a:ext cx="10515600" cy="877078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Training data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3B1CE-642D-B32F-E3AF-8AD993E2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4" y="1492807"/>
            <a:ext cx="11986725" cy="4738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Training on web-scale multimodal corpora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1. Text Corpora: Pile, Common Crawl, </a:t>
            </a:r>
            <a:r>
              <a:rPr lang="en-US" altLang="ko-KR" sz="2000" b="1" dirty="0" err="1"/>
              <a:t>RealNews</a:t>
            </a:r>
            <a:r>
              <a:rPr lang="en-US" altLang="ko-KR" sz="2000" b="1" dirty="0"/>
              <a:t> datasets…</a:t>
            </a:r>
          </a:p>
          <a:p>
            <a:pPr marL="0" indent="0">
              <a:buNone/>
            </a:pPr>
            <a:r>
              <a:rPr lang="ko-KR" altLang="en-US" sz="2000" b="1" dirty="0"/>
              <a:t>→ </a:t>
            </a:r>
            <a:r>
              <a:rPr lang="en-US" altLang="ko-KR" sz="2000" b="1" dirty="0"/>
              <a:t>purged of duplicate, filtered to exclude downstream task data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2. Image-Caption pairs: LAION-2B, LAION-400M, COYO-700M… </a:t>
            </a:r>
          </a:p>
          <a:p>
            <a:pPr marL="0" indent="0">
              <a:buNone/>
            </a:pPr>
            <a:r>
              <a:rPr lang="en-US" altLang="ko-KR" sz="2000" b="1" dirty="0"/>
              <a:t>These are made by using Common Crawl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3. Interleaved Image-Text Data: from Common Crawl </a:t>
            </a:r>
          </a:p>
          <a:p>
            <a:pPr marL="0" indent="0">
              <a:buNone/>
            </a:pPr>
            <a:r>
              <a:rPr lang="en-US" altLang="ko-KR" sz="2000" b="1" dirty="0"/>
              <a:t>Limit number of images to 5, discard half of the documents that only have one image…</a:t>
            </a:r>
          </a:p>
          <a:p>
            <a:pPr marL="0" indent="0">
              <a:buNone/>
            </a:pPr>
            <a:r>
              <a:rPr lang="en-US" altLang="ko-KR" sz="2000" b="1" dirty="0"/>
              <a:t>To reduce noise and redundancy &amp; increase the diversity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C49C84-A1FA-A91F-3EF0-A0FDC3E01539}"/>
              </a:ext>
            </a:extLst>
          </p:cNvPr>
          <p:cNvSpPr/>
          <p:nvPr/>
        </p:nvSpPr>
        <p:spPr>
          <a:xfrm>
            <a:off x="429209" y="1223241"/>
            <a:ext cx="59560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E023BC-74C5-1B4B-809D-6A1F9CB5A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57" y="1045963"/>
            <a:ext cx="3701143" cy="219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9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4247</TotalTime>
  <Words>630</Words>
  <Application>Microsoft Office PowerPoint</Application>
  <PresentationFormat>와이드스크린</PresentationFormat>
  <Paragraphs>98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Language Is Not All You Need</vt:lpstr>
      <vt:lpstr>Multimodal Large Language Models </vt:lpstr>
      <vt:lpstr>Input of KOSMOS-1</vt:lpstr>
      <vt:lpstr>Embedding module </vt:lpstr>
      <vt:lpstr>META LM</vt:lpstr>
      <vt:lpstr> Transformer-based decoder</vt:lpstr>
      <vt:lpstr>Transformer architecture</vt:lpstr>
      <vt:lpstr>TorchScale</vt:lpstr>
      <vt:lpstr>Training data</vt:lpstr>
      <vt:lpstr>Training Setup</vt:lpstr>
      <vt:lpstr>Language-Only Instruction Tuning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Move2Hear</dc:title>
  <dc:creator>김도현[ 학부재학 / 바이오의공학부 ]</dc:creator>
  <cp:lastModifiedBy>김도현[ 학부재학 / 바이오의공학부 ]</cp:lastModifiedBy>
  <cp:revision>27</cp:revision>
  <dcterms:created xsi:type="dcterms:W3CDTF">2023-11-22T10:06:47Z</dcterms:created>
  <dcterms:modified xsi:type="dcterms:W3CDTF">2024-01-22T05:34:07Z</dcterms:modified>
</cp:coreProperties>
</file>