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17" r:id="rId3"/>
    <p:sldId id="318" r:id="rId4"/>
    <p:sldId id="319" r:id="rId5"/>
    <p:sldId id="320" r:id="rId6"/>
    <p:sldId id="321" r:id="rId7"/>
    <p:sldId id="287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8"/>
    <p:restoredTop sz="43533"/>
  </p:normalViewPr>
  <p:slideViewPr>
    <p:cSldViewPr snapToGrid="0">
      <p:cViewPr varScale="1">
        <p:scale>
          <a:sx n="43" d="100"/>
          <a:sy n="43" d="100"/>
        </p:scale>
        <p:origin x="360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EB80-0035-9245-9534-981A09FF1891}" type="datetimeFigureOut">
              <a:rPr lang="en-KR" smtClean="0"/>
              <a:t>4/2/24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EE255-8C89-8346-A5EE-2708C1C6367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270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EE255-8C89-8346-A5EE-2708C1C63677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160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PromptStyler</a:t>
            </a:r>
            <a:r>
              <a:rPr lang="en-US" dirty="0"/>
              <a:t> which simulates various distribution shifts in the joint space by synthesizing diverse styles via prompts without using any images to deal with source-free domain generalization. </a:t>
            </a:r>
          </a:p>
          <a:p>
            <a:endParaRPr lang="en-US" dirty="0"/>
          </a:p>
          <a:p>
            <a:r>
              <a:rPr lang="en-US" b="1" dirty="0"/>
              <a:t>text-image joint space(CLIP)</a:t>
            </a:r>
            <a:r>
              <a:rPr lang="en-US" b="1" dirty="0" err="1"/>
              <a:t>에서</a:t>
            </a:r>
            <a:r>
              <a:rPr lang="en-US" b="1" dirty="0"/>
              <a:t> </a:t>
            </a:r>
            <a:r>
              <a:rPr lang="en-US" b="1" dirty="0" err="1"/>
              <a:t>프롬프트만</a:t>
            </a:r>
            <a:r>
              <a:rPr lang="en-US" b="1" dirty="0"/>
              <a:t> </a:t>
            </a:r>
            <a:r>
              <a:rPr lang="en-US" b="1" dirty="0" err="1"/>
              <a:t>사용해서</a:t>
            </a:r>
            <a:r>
              <a:rPr lang="en-US" b="1" dirty="0"/>
              <a:t> distribution </a:t>
            </a:r>
            <a:r>
              <a:rPr lang="en-US" b="1" dirty="0" err="1"/>
              <a:t>shift를</a:t>
            </a:r>
            <a:r>
              <a:rPr lang="en-US" b="1" dirty="0"/>
              <a:t> </a:t>
            </a:r>
            <a:r>
              <a:rPr lang="en-US" b="1" dirty="0" err="1"/>
              <a:t>일으켜서</a:t>
            </a:r>
            <a:r>
              <a:rPr lang="en-US" b="1" dirty="0"/>
              <a:t> </a:t>
            </a:r>
            <a:r>
              <a:rPr lang="en-US" b="1" dirty="0" err="1"/>
              <a:t>다양한</a:t>
            </a:r>
            <a:r>
              <a:rPr lang="en-US" b="1" dirty="0"/>
              <a:t> </a:t>
            </a:r>
            <a:r>
              <a:rPr lang="en-US" b="1" dirty="0" err="1"/>
              <a:t>스타일을</a:t>
            </a:r>
            <a:r>
              <a:rPr lang="en-US" b="1" dirty="0"/>
              <a:t> </a:t>
            </a:r>
            <a:r>
              <a:rPr lang="en-US" b="1" dirty="0" err="1"/>
              <a:t>생성함</a:t>
            </a:r>
            <a:r>
              <a:rPr lang="en-US" altLang="ko-KR" b="1" dirty="0"/>
              <a:t>. </a:t>
            </a:r>
          </a:p>
          <a:p>
            <a:r>
              <a:rPr lang="en-US" altLang="ko-KR" b="1" dirty="0"/>
              <a:t>cross-modal transfer </a:t>
            </a:r>
            <a:r>
              <a:rPr lang="ko-KR" altLang="en-US" b="1" dirty="0"/>
              <a:t>능력이 </a:t>
            </a:r>
            <a:r>
              <a:rPr lang="en-US" altLang="ko-KR" b="1" dirty="0"/>
              <a:t>joint space</a:t>
            </a:r>
            <a:r>
              <a:rPr lang="ko-KR" altLang="en-US" b="1" dirty="0"/>
              <a:t>에서 효과적이기 때문에 이 </a:t>
            </a:r>
            <a:r>
              <a:rPr lang="en-US" altLang="ko-KR" b="1" dirty="0"/>
              <a:t>joint space</a:t>
            </a:r>
            <a:r>
              <a:rPr lang="ko-KR" altLang="en-US" b="1" dirty="0"/>
              <a:t>에서 </a:t>
            </a:r>
            <a:r>
              <a:rPr lang="en-US" altLang="ko-KR" b="1" dirty="0"/>
              <a:t>distribution shift</a:t>
            </a:r>
            <a:r>
              <a:rPr lang="ko-KR" altLang="en-US" b="1" dirty="0" err="1"/>
              <a:t>를</a:t>
            </a:r>
            <a:r>
              <a:rPr lang="ko-KR" altLang="en-US" b="1" dirty="0"/>
              <a:t> 일으켜 다양한 스타일을 만들어낸 것이 주요 아이디어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domain </a:t>
            </a:r>
            <a:r>
              <a:rPr lang="en-US" dirty="0" err="1"/>
              <a:t>adaptation이</a:t>
            </a:r>
            <a:r>
              <a:rPr lang="en-US" dirty="0"/>
              <a:t> unseen </a:t>
            </a:r>
            <a:r>
              <a:rPr lang="en-US" dirty="0" err="1"/>
              <a:t>domain에</a:t>
            </a:r>
            <a:r>
              <a:rPr lang="en-US" dirty="0"/>
              <a:t> </a:t>
            </a:r>
            <a:r>
              <a:rPr lang="en-US" dirty="0" err="1"/>
              <a:t>약한</a:t>
            </a:r>
            <a:r>
              <a:rPr lang="en-US" dirty="0"/>
              <a:t> </a:t>
            </a:r>
            <a:r>
              <a:rPr lang="en-US" dirty="0" err="1"/>
              <a:t>것을</a:t>
            </a:r>
            <a:r>
              <a:rPr lang="en-US" dirty="0"/>
              <a:t> </a:t>
            </a:r>
            <a:r>
              <a:rPr lang="en-US" dirty="0" err="1"/>
              <a:t>보완하기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 domain generalization </a:t>
            </a:r>
            <a:r>
              <a:rPr lang="en-US" dirty="0" err="1"/>
              <a:t>사용함</a:t>
            </a:r>
            <a:r>
              <a:rPr lang="ko-KR" altLang="en-US" dirty="0"/>
              <a:t> </a:t>
            </a:r>
            <a:r>
              <a:rPr lang="en-US" altLang="ko-KR" dirty="0"/>
              <a:t>(domain-invariant features</a:t>
            </a:r>
            <a:r>
              <a:rPr lang="ko-KR" altLang="en-US" dirty="0" err="1"/>
              <a:t>를</a:t>
            </a:r>
            <a:r>
              <a:rPr lang="ko-KR" altLang="en-US" dirty="0"/>
              <a:t> 학습하기 위해 </a:t>
            </a:r>
            <a:r>
              <a:rPr lang="en-US" altLang="ko-KR" dirty="0"/>
              <a:t>multiple source domain </a:t>
            </a:r>
            <a:r>
              <a:rPr lang="ko-KR" altLang="en-US" dirty="0"/>
              <a:t>사용함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-&gt; </a:t>
            </a:r>
            <a:r>
              <a:rPr lang="en-US" dirty="0"/>
              <a:t> but, </a:t>
            </a:r>
            <a:r>
              <a:rPr lang="en-US" dirty="0" err="1"/>
              <a:t>어떤</a:t>
            </a:r>
            <a:r>
              <a:rPr lang="en-US" dirty="0"/>
              <a:t> </a:t>
            </a:r>
            <a:r>
              <a:rPr lang="en-US" dirty="0" err="1"/>
              <a:t>source가</a:t>
            </a:r>
            <a:r>
              <a:rPr lang="en-US" dirty="0"/>
              <a:t> </a:t>
            </a:r>
            <a:r>
              <a:rPr lang="en-US" dirty="0" err="1"/>
              <a:t>최적인지</a:t>
            </a:r>
            <a:r>
              <a:rPr lang="en-US" dirty="0"/>
              <a:t> </a:t>
            </a:r>
            <a:r>
              <a:rPr lang="en-US" dirty="0" err="1"/>
              <a:t>불분명하기</a:t>
            </a:r>
            <a:r>
              <a:rPr lang="en-US" dirty="0"/>
              <a:t> </a:t>
            </a:r>
            <a:r>
              <a:rPr lang="en-US" dirty="0" err="1"/>
              <a:t>때문에</a:t>
            </a:r>
            <a:r>
              <a:rPr lang="en-US" dirty="0"/>
              <a:t> </a:t>
            </a:r>
            <a:r>
              <a:rPr lang="en-US" dirty="0" err="1"/>
              <a:t>임의의</a:t>
            </a:r>
            <a:r>
              <a:rPr lang="en-US" dirty="0"/>
              <a:t> </a:t>
            </a:r>
            <a:r>
              <a:rPr lang="en-US" altLang="ko-KR" dirty="0"/>
              <a:t>Unseen domain</a:t>
            </a:r>
            <a:r>
              <a:rPr lang="ko-KR" altLang="en-US" dirty="0"/>
              <a:t>을 가져올 뿐이다 </a:t>
            </a:r>
            <a:endParaRPr lang="en-US" altLang="ko-KR" dirty="0"/>
          </a:p>
          <a:p>
            <a:r>
              <a:rPr lang="en-US" altLang="ko-KR" dirty="0"/>
              <a:t>-&gt; large scale pretrained </a:t>
            </a:r>
            <a:r>
              <a:rPr lang="ko-KR" altLang="en-US" dirty="0"/>
              <a:t>모델은 </a:t>
            </a:r>
            <a:r>
              <a:rPr lang="en-US" altLang="ko-KR" dirty="0"/>
              <a:t>multiple source domain</a:t>
            </a:r>
            <a:r>
              <a:rPr lang="ko-KR" altLang="en-US" dirty="0"/>
              <a:t>을 효과적으로 </a:t>
            </a:r>
            <a:r>
              <a:rPr lang="en-US" altLang="ko-KR" dirty="0"/>
              <a:t>proxy </a:t>
            </a:r>
            <a:r>
              <a:rPr lang="ko-KR" altLang="en-US" dirty="0"/>
              <a:t>할 수 있으니 다양한 도메인에 대해 확인할 수 있다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-&gt; </a:t>
            </a:r>
            <a:r>
              <a:rPr lang="en-US" altLang="ko-KR" b="1" dirty="0"/>
              <a:t>(</a:t>
            </a:r>
            <a:r>
              <a:rPr lang="ko-KR" altLang="en-US" b="1" dirty="0"/>
              <a:t>논문에서 접근한 구체적 방식</a:t>
            </a:r>
            <a:r>
              <a:rPr lang="en-US" altLang="ko-KR" b="1" dirty="0"/>
              <a:t>) domain source data</a:t>
            </a:r>
            <a:r>
              <a:rPr lang="ko-KR" altLang="en-US" b="1" dirty="0" err="1"/>
              <a:t>를</a:t>
            </a:r>
            <a:r>
              <a:rPr lang="ko-KR" altLang="en-US" b="1" dirty="0"/>
              <a:t> 사용하지 않고 </a:t>
            </a:r>
            <a:r>
              <a:rPr lang="en-US" altLang="ko-KR" b="1" dirty="0"/>
              <a:t>large model</a:t>
            </a:r>
            <a:r>
              <a:rPr lang="ko-KR" altLang="en-US" b="1" dirty="0"/>
              <a:t>의 </a:t>
            </a:r>
            <a:r>
              <a:rPr lang="en-US" altLang="ko-KR" b="1" dirty="0"/>
              <a:t>latent space</a:t>
            </a:r>
            <a:r>
              <a:rPr lang="ko-KR" altLang="en-US" b="1" dirty="0"/>
              <a:t>상에서 </a:t>
            </a:r>
            <a:r>
              <a:rPr lang="en-US" altLang="ko-KR" b="1" dirty="0"/>
              <a:t>distribution shift</a:t>
            </a:r>
            <a:r>
              <a:rPr lang="ko-KR" altLang="en-US" b="1" dirty="0" err="1"/>
              <a:t>를</a:t>
            </a:r>
            <a:r>
              <a:rPr lang="ko-KR" altLang="en-US" b="1" dirty="0"/>
              <a:t> 일으켜 </a:t>
            </a:r>
            <a:r>
              <a:rPr lang="en-US" b="1" dirty="0" err="1"/>
              <a:t>모델의</a:t>
            </a:r>
            <a:r>
              <a:rPr lang="en-US" b="1" dirty="0"/>
              <a:t> </a:t>
            </a:r>
            <a:r>
              <a:rPr lang="en-US" altLang="ko-KR" b="1" dirty="0"/>
              <a:t>generalization </a:t>
            </a:r>
            <a:r>
              <a:rPr lang="ko-KR" altLang="en-US" b="1" dirty="0"/>
              <a:t>능력을 더 향상시킬 수 있을까</a:t>
            </a:r>
            <a:r>
              <a:rPr lang="en-US" altLang="ko-KR" b="1" dirty="0"/>
              <a:t>? </a:t>
            </a:r>
            <a:r>
              <a:rPr lang="ko-KR" altLang="en-US" b="1" dirty="0"/>
              <a:t>에서부터 시작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en-US" altLang="ko-KR" b="0" dirty="0"/>
              <a:t>-&gt; </a:t>
            </a:r>
            <a:r>
              <a:rPr lang="en-US" altLang="ko-KR" b="1" dirty="0"/>
              <a:t>but large scale model</a:t>
            </a:r>
            <a:r>
              <a:rPr lang="ko-KR" altLang="en-US" b="1" dirty="0"/>
              <a:t>을 사용한다고 해도 실제 </a:t>
            </a:r>
            <a:r>
              <a:rPr lang="en-US" altLang="ko-KR" b="1" dirty="0"/>
              <a:t>source, target data</a:t>
            </a:r>
            <a:r>
              <a:rPr lang="ko-KR" altLang="en-US" b="1" dirty="0" err="1"/>
              <a:t>를</a:t>
            </a:r>
            <a:r>
              <a:rPr lang="ko-KR" altLang="en-US" b="1" dirty="0"/>
              <a:t> 직접 </a:t>
            </a:r>
            <a:r>
              <a:rPr lang="ko-KR" altLang="en-US" b="1" dirty="0" err="1"/>
              <a:t>사용하는게</a:t>
            </a:r>
            <a:r>
              <a:rPr lang="ko-KR" altLang="en-US" b="1" dirty="0"/>
              <a:t> 아니라 </a:t>
            </a:r>
            <a:r>
              <a:rPr lang="en-US" altLang="ko-KR" b="1" dirty="0"/>
              <a:t>task definition(class name)</a:t>
            </a:r>
            <a:r>
              <a:rPr lang="ko-KR" altLang="en-US" b="1" dirty="0"/>
              <a:t>만 사용할 수 있기 때문에 오히려 더 </a:t>
            </a:r>
            <a:r>
              <a:rPr lang="en-US" altLang="ko-KR" b="1" dirty="0"/>
              <a:t>challenging</a:t>
            </a:r>
            <a:r>
              <a:rPr lang="ko-KR" altLang="en-US" b="1" dirty="0"/>
              <a:t>할 수 있다 </a:t>
            </a:r>
            <a:br>
              <a:rPr lang="en-US" altLang="ko-KR" b="1" dirty="0"/>
            </a:br>
            <a:r>
              <a:rPr lang="en-US" altLang="ko-KR" b="1" dirty="0"/>
              <a:t>-&gt; </a:t>
            </a:r>
            <a:r>
              <a:rPr lang="ko-KR" altLang="en-US" b="1" dirty="0"/>
              <a:t>그래서 </a:t>
            </a:r>
            <a:r>
              <a:rPr lang="ko-KR" altLang="en-US" b="1" dirty="0" err="1"/>
              <a:t>생각한게</a:t>
            </a:r>
            <a:r>
              <a:rPr lang="ko-KR" altLang="en-US" b="1" dirty="0"/>
              <a:t> </a:t>
            </a:r>
            <a:r>
              <a:rPr lang="en-US" altLang="ko-KR" b="1" dirty="0"/>
              <a:t>large scale</a:t>
            </a:r>
            <a:r>
              <a:rPr lang="ko-KR" altLang="en-US" b="1" dirty="0"/>
              <a:t>의 </a:t>
            </a:r>
            <a:r>
              <a:rPr lang="en-US" altLang="ko-KR" b="1" dirty="0"/>
              <a:t>vision-language </a:t>
            </a:r>
            <a:r>
              <a:rPr lang="ko-KR" altLang="en-US" b="1" dirty="0"/>
              <a:t>모델을 사용해서 </a:t>
            </a:r>
            <a:r>
              <a:rPr lang="en-US" altLang="ko-KR" b="1" dirty="0"/>
              <a:t>source free domain generalization</a:t>
            </a:r>
            <a:r>
              <a:rPr lang="ko-KR" altLang="en-US" b="1" dirty="0"/>
              <a:t>하자라고 최종적으로 아이디어를 구체화시킴</a:t>
            </a:r>
            <a:endParaRPr lang="en-US" altLang="ko-KR" b="1" dirty="0"/>
          </a:p>
          <a:p>
            <a:endParaRPr lang="en-US" dirty="0"/>
          </a:p>
          <a:p>
            <a:r>
              <a:rPr lang="en-US" dirty="0"/>
              <a:t>Learned style word vectors are used to synthesize style content features for training a classifier; these synthesized features could simulate images of known contents with diverse unknown styles in the joint space.</a:t>
            </a:r>
          </a:p>
          <a:p>
            <a:r>
              <a:rPr lang="en-US" dirty="0"/>
              <a:t>bat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Prompt-driven style generation: </a:t>
            </a:r>
            <a:r>
              <a:rPr lang="en-US" dirty="0" err="1"/>
              <a:t>효과적인</a:t>
            </a:r>
            <a:r>
              <a:rPr lang="en-US" dirty="0"/>
              <a:t> distribution </a:t>
            </a:r>
            <a:r>
              <a:rPr lang="en-US" dirty="0" err="1"/>
              <a:t>shift를</a:t>
            </a:r>
            <a:r>
              <a:rPr lang="en-US" dirty="0"/>
              <a:t> </a:t>
            </a:r>
            <a:r>
              <a:rPr lang="en-US" dirty="0" err="1"/>
              <a:t>통해</a:t>
            </a:r>
            <a:r>
              <a:rPr lang="en-US" dirty="0"/>
              <a:t> </a:t>
            </a:r>
            <a:r>
              <a:rPr lang="en-US" dirty="0" err="1"/>
              <a:t>다양한</a:t>
            </a:r>
            <a:r>
              <a:rPr lang="en-US" dirty="0"/>
              <a:t> </a:t>
            </a:r>
            <a:r>
              <a:rPr lang="en-US" dirty="0" err="1"/>
              <a:t>스타일을</a:t>
            </a:r>
            <a:r>
              <a:rPr lang="en-US" dirty="0"/>
              <a:t> </a:t>
            </a:r>
            <a:r>
              <a:rPr lang="en-US" dirty="0" err="1"/>
              <a:t>만들어</a:t>
            </a:r>
            <a:r>
              <a:rPr lang="en-US" dirty="0"/>
              <a:t> </a:t>
            </a:r>
            <a:r>
              <a:rPr lang="en-US" dirty="0" err="1"/>
              <a:t>내려면</a:t>
            </a:r>
            <a:r>
              <a:rPr lang="en-US" dirty="0"/>
              <a:t> style word </a:t>
            </a:r>
            <a:r>
              <a:rPr lang="en-US" dirty="0" err="1"/>
              <a:t>vector는</a:t>
            </a:r>
            <a:r>
              <a:rPr lang="en-US" dirty="0"/>
              <a:t> </a:t>
            </a:r>
            <a:r>
              <a:rPr lang="en-US" dirty="0" err="1"/>
              <a:t>다양하되</a:t>
            </a:r>
            <a:r>
              <a:rPr lang="en-US" dirty="0"/>
              <a:t> content </a:t>
            </a:r>
            <a:r>
              <a:rPr lang="en-US" dirty="0" err="1"/>
              <a:t>information은</a:t>
            </a:r>
            <a:r>
              <a:rPr lang="en-US" dirty="0"/>
              <a:t> </a:t>
            </a:r>
            <a:r>
              <a:rPr lang="en-US" dirty="0" err="1"/>
              <a:t>유지되어야한다</a:t>
            </a:r>
            <a:r>
              <a:rPr lang="en-US" dirty="0"/>
              <a:t> </a:t>
            </a:r>
            <a:br>
              <a:rPr lang="en-US" dirty="0"/>
            </a:br>
            <a:r>
              <a:rPr lang="en-US" altLang="ko-KR" dirty="0"/>
              <a:t>-&gt; 2</a:t>
            </a:r>
            <a:r>
              <a:rPr lang="ko-KR" altLang="en-US" dirty="0"/>
              <a:t>가지 선택 가능한 </a:t>
            </a:r>
            <a:r>
              <a:rPr lang="en-US" altLang="ko-KR" dirty="0"/>
              <a:t>word vector learning </a:t>
            </a:r>
            <a:r>
              <a:rPr lang="ko-KR" altLang="en-US" dirty="0"/>
              <a:t>방법 </a:t>
            </a:r>
            <a:r>
              <a:rPr lang="en-US" altLang="ko-KR" dirty="0"/>
              <a:t>(sequential or parallel) -&gt; sequential</a:t>
            </a:r>
            <a:r>
              <a:rPr lang="ko-KR" altLang="en-US" dirty="0"/>
              <a:t>한 방법 선택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en-US" dirty="0"/>
              <a:t>Style diversity loss: 2가지 </a:t>
            </a:r>
            <a:r>
              <a:rPr lang="en-US" dirty="0" err="1"/>
              <a:t>임의의</a:t>
            </a:r>
            <a:r>
              <a:rPr lang="en-US" dirty="0"/>
              <a:t> </a:t>
            </a:r>
            <a:r>
              <a:rPr lang="en-US" dirty="0" err="1"/>
              <a:t>스타일</a:t>
            </a:r>
            <a:r>
              <a:rPr lang="en-US" dirty="0"/>
              <a:t> </a:t>
            </a:r>
            <a:r>
              <a:rPr lang="en-US" dirty="0" err="1"/>
              <a:t>피쳐가</a:t>
            </a:r>
            <a:r>
              <a:rPr lang="en-US" dirty="0"/>
              <a:t> </a:t>
            </a:r>
            <a:r>
              <a:rPr lang="en-US" dirty="0" err="1"/>
              <a:t>hyperspherical</a:t>
            </a:r>
            <a:r>
              <a:rPr lang="en-US" dirty="0"/>
              <a:t> joint vision-language </a:t>
            </a:r>
            <a:r>
              <a:rPr lang="en-US" dirty="0" err="1"/>
              <a:t>space에서</a:t>
            </a:r>
            <a:r>
              <a:rPr lang="en-US" dirty="0"/>
              <a:t> cosine </a:t>
            </a:r>
            <a:r>
              <a:rPr lang="en-US" dirty="0" err="1"/>
              <a:t>similarity가</a:t>
            </a:r>
            <a:r>
              <a:rPr 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되도록 즉</a:t>
            </a:r>
            <a:r>
              <a:rPr lang="en-US" altLang="ko-KR" dirty="0"/>
              <a:t>, </a:t>
            </a:r>
            <a:r>
              <a:rPr lang="ko-KR" altLang="en-US" dirty="0"/>
              <a:t>서로 직교하도록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en-US" dirty="0"/>
              <a:t>Content consistency loss</a:t>
            </a:r>
            <a:r>
              <a:rPr lang="en-US" altLang="ko-KR" dirty="0"/>
              <a:t>:</a:t>
            </a:r>
            <a:r>
              <a:rPr lang="ko-KR" altLang="en-US" dirty="0"/>
              <a:t> 각 </a:t>
            </a:r>
            <a:r>
              <a:rPr lang="en-US" altLang="ko-KR" dirty="0"/>
              <a:t>style-content feature</a:t>
            </a:r>
            <a:r>
              <a:rPr lang="ko-KR" altLang="en-US" dirty="0"/>
              <a:t>는 해당하는 </a:t>
            </a:r>
            <a:r>
              <a:rPr lang="en-US" altLang="ko-KR" dirty="0"/>
              <a:t>content feature</a:t>
            </a:r>
            <a:r>
              <a:rPr lang="ko-KR" altLang="en-US" dirty="0"/>
              <a:t>와 가장 높은 </a:t>
            </a:r>
            <a:r>
              <a:rPr lang="en-US" altLang="ko-KR" dirty="0" err="1"/>
              <a:t>consine</a:t>
            </a:r>
            <a:r>
              <a:rPr lang="en-US" altLang="ko-KR" dirty="0"/>
              <a:t> sim</a:t>
            </a:r>
            <a:r>
              <a:rPr lang="ko-KR" altLang="en-US" dirty="0"/>
              <a:t> 값을 </a:t>
            </a:r>
            <a:r>
              <a:rPr lang="ko-KR" altLang="en-US" dirty="0" err="1"/>
              <a:t>가져야하므로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style-content</a:t>
            </a:r>
            <a:r>
              <a:rPr lang="ko-KR" altLang="en-US" dirty="0"/>
              <a:t>와 </a:t>
            </a:r>
            <a:r>
              <a:rPr lang="en-US" altLang="ko-KR" dirty="0"/>
              <a:t>content</a:t>
            </a:r>
            <a:r>
              <a:rPr lang="ko-KR" altLang="en-US" dirty="0"/>
              <a:t>간의 </a:t>
            </a:r>
            <a:r>
              <a:rPr lang="en-US" altLang="ko-KR" dirty="0"/>
              <a:t>cosine sim</a:t>
            </a:r>
            <a:r>
              <a:rPr lang="ko-KR" altLang="en-US" dirty="0"/>
              <a:t>을 각 </a:t>
            </a:r>
            <a:r>
              <a:rPr lang="en-US" altLang="ko-KR" dirty="0"/>
              <a:t>contrastive loss</a:t>
            </a:r>
            <a:r>
              <a:rPr lang="ko-KR" altLang="en-US" dirty="0" err="1"/>
              <a:t>를</a:t>
            </a:r>
            <a:r>
              <a:rPr lang="ko-KR" altLang="en-US" dirty="0"/>
              <a:t> 통해 각 </a:t>
            </a:r>
            <a:r>
              <a:rPr lang="en-US" altLang="ko-KR" dirty="0"/>
              <a:t>content</a:t>
            </a:r>
            <a:r>
              <a:rPr lang="ko-KR" altLang="en-US" dirty="0"/>
              <a:t>간의 거리를 </a:t>
            </a:r>
            <a:r>
              <a:rPr lang="ko-KR" altLang="en-US" dirty="0" err="1"/>
              <a:t>멀리해줌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그래서 </a:t>
            </a:r>
            <a:r>
              <a:rPr lang="en-US" altLang="ko-KR" dirty="0"/>
              <a:t>content</a:t>
            </a:r>
            <a:r>
              <a:rPr lang="ko-KR" altLang="en-US" dirty="0"/>
              <a:t>와 </a:t>
            </a:r>
            <a:r>
              <a:rPr lang="en-US" altLang="ko-KR" dirty="0"/>
              <a:t>style</a:t>
            </a:r>
            <a:r>
              <a:rPr lang="ko-KR" altLang="en-US" dirty="0"/>
              <a:t>간의 유사도는 높이고 </a:t>
            </a:r>
            <a:r>
              <a:rPr lang="en-US" altLang="ko-KR" dirty="0"/>
              <a:t>content</a:t>
            </a:r>
            <a:r>
              <a:rPr lang="ko-KR" altLang="en-US" dirty="0"/>
              <a:t>간의 유사도는 낮추는 식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endParaRPr lang="en-US" altLang="ko-KR" dirty="0"/>
          </a:p>
          <a:p>
            <a:pPr marL="171450" lvl="0" indent="-171450">
              <a:buFontTx/>
              <a:buChar char="-"/>
            </a:pPr>
            <a:r>
              <a:rPr lang="en-US" dirty="0"/>
              <a:t>Training a linear classifier using diverse styles</a:t>
            </a:r>
            <a:r>
              <a:rPr lang="en-US" altLang="ko-KR" dirty="0"/>
              <a:t>:</a:t>
            </a:r>
            <a:r>
              <a:rPr lang="ko-KR" altLang="en-US" dirty="0"/>
              <a:t> 선형 분류기는 </a:t>
            </a:r>
            <a:r>
              <a:rPr lang="en-US" altLang="ko-KR" dirty="0"/>
              <a:t>l2 normalized style content feature</a:t>
            </a:r>
            <a:r>
              <a:rPr lang="ko-KR" altLang="en-US" dirty="0"/>
              <a:t>와 각 </a:t>
            </a:r>
            <a:r>
              <a:rPr lang="en-US" altLang="ko-KR" dirty="0"/>
              <a:t>class label</a:t>
            </a:r>
            <a:r>
              <a:rPr lang="ko-KR" altLang="en-US" dirty="0"/>
              <a:t>에 의해 학습된다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classification loss</a:t>
            </a:r>
            <a:r>
              <a:rPr lang="ko-KR" altLang="en-US" dirty="0"/>
              <a:t>로 </a:t>
            </a:r>
            <a:r>
              <a:rPr lang="en-US" altLang="ko-KR" dirty="0" err="1"/>
              <a:t>arcface</a:t>
            </a:r>
            <a:r>
              <a:rPr lang="ko-KR" altLang="en-US" dirty="0"/>
              <a:t> 사용함</a:t>
            </a:r>
            <a:r>
              <a:rPr lang="en-US" altLang="ko-KR" dirty="0"/>
              <a:t>(</a:t>
            </a:r>
            <a:r>
              <a:rPr lang="en-US" dirty="0"/>
              <a:t>angular </a:t>
            </a:r>
            <a:r>
              <a:rPr lang="en-US" dirty="0" err="1"/>
              <a:t>Softmax</a:t>
            </a:r>
            <a:r>
              <a:rPr lang="en-US" dirty="0"/>
              <a:t> loss</a:t>
            </a:r>
            <a:r>
              <a:rPr lang="en-US" altLang="ko-KR" dirty="0"/>
              <a:t>: classifier input feature</a:t>
            </a:r>
            <a:r>
              <a:rPr lang="ko-KR" altLang="en-US" dirty="0"/>
              <a:t>와 </a:t>
            </a:r>
            <a:r>
              <a:rPr lang="en-US" altLang="ko-KR" dirty="0"/>
              <a:t>classifier weights </a:t>
            </a:r>
            <a:r>
              <a:rPr lang="ko-KR" altLang="en-US" dirty="0"/>
              <a:t>사이의 </a:t>
            </a:r>
            <a:r>
              <a:rPr lang="en-US" altLang="ko-KR" dirty="0"/>
              <a:t>cos sim </a:t>
            </a:r>
            <a:r>
              <a:rPr lang="ko-KR" altLang="en-US" dirty="0"/>
              <a:t>추가로 </a:t>
            </a:r>
            <a:r>
              <a:rPr lang="en-US" altLang="ko-KR" dirty="0"/>
              <a:t>class </a:t>
            </a:r>
            <a:r>
              <a:rPr lang="ko-KR" altLang="en-US" dirty="0"/>
              <a:t>사이에 </a:t>
            </a:r>
            <a:r>
              <a:rPr lang="en-US" altLang="ko-KR" dirty="0"/>
              <a:t>angular margin penalty</a:t>
            </a:r>
            <a:r>
              <a:rPr lang="ko-KR" altLang="en-US" dirty="0"/>
              <a:t> 사용</a:t>
            </a:r>
            <a:r>
              <a:rPr lang="en-US" altLang="ko-KR" dirty="0"/>
              <a:t>,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b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비슷한 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class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끼리의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분명한 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gap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을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분리해줌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각도 개념을 활용하여 분류하게 되는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방식으로 변경하며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이는 기존의 방식보다 각 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class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간 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boundary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더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잘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학습</a:t>
            </a:r>
            <a:r>
              <a:rPr lang="en-US" altLang="ko-KR" dirty="0"/>
              <a:t>)</a:t>
            </a:r>
          </a:p>
          <a:p>
            <a:pPr marL="171450" lvl="0" indent="-171450">
              <a:buFontTx/>
              <a:buChar char="-"/>
            </a:pPr>
            <a:endParaRPr lang="en-US" altLang="ko-KR" dirty="0"/>
          </a:p>
          <a:p>
            <a:pPr marL="171450" lvl="0" indent="-171450">
              <a:buFontTx/>
              <a:buChar char="-"/>
            </a:pPr>
            <a:r>
              <a:rPr lang="en-US" dirty="0"/>
              <a:t>Inference using the trained classifier</a:t>
            </a:r>
            <a:r>
              <a:rPr lang="en-US" altLang="ko-KR" dirty="0"/>
              <a:t>: </a:t>
            </a:r>
            <a:r>
              <a:rPr lang="ko-KR" altLang="en-US" dirty="0"/>
              <a:t>인풋 이미지를 </a:t>
            </a:r>
            <a:r>
              <a:rPr lang="en-US" altLang="ko-KR" dirty="0"/>
              <a:t>clip pretrained image encoder</a:t>
            </a:r>
            <a:r>
              <a:rPr lang="ko-KR" altLang="en-US" dirty="0"/>
              <a:t>에 넣어서 </a:t>
            </a:r>
            <a:r>
              <a:rPr lang="en-US" altLang="ko-KR" dirty="0"/>
              <a:t>h-</a:t>
            </a:r>
            <a:r>
              <a:rPr lang="en-US" altLang="ko-KR" dirty="0" err="1"/>
              <a:t>v.l</a:t>
            </a:r>
            <a:r>
              <a:rPr lang="en-US" altLang="ko-KR" dirty="0"/>
              <a:t> space</a:t>
            </a:r>
            <a:r>
              <a:rPr lang="ko-KR" altLang="en-US" dirty="0"/>
              <a:t>에 </a:t>
            </a:r>
            <a:r>
              <a:rPr lang="ko-KR" altLang="en-US" dirty="0" err="1"/>
              <a:t>매핑되는</a:t>
            </a:r>
            <a:r>
              <a:rPr lang="ko-KR" altLang="en-US" dirty="0"/>
              <a:t> 이미지 </a:t>
            </a:r>
            <a:r>
              <a:rPr lang="ko-KR" altLang="en-US" dirty="0" err="1"/>
              <a:t>피쳐</a:t>
            </a:r>
            <a:r>
              <a:rPr lang="ko-KR" altLang="en-US" dirty="0"/>
              <a:t> 추출하고 그리고 </a:t>
            </a:r>
            <a:r>
              <a:rPr lang="en-US" altLang="ko-KR" dirty="0"/>
              <a:t>train</a:t>
            </a:r>
            <a:r>
              <a:rPr lang="ko-KR" altLang="en-US" dirty="0"/>
              <a:t>된 </a:t>
            </a:r>
            <a:r>
              <a:rPr lang="en-US" altLang="ko-KR" dirty="0"/>
              <a:t>classifier</a:t>
            </a:r>
            <a:r>
              <a:rPr lang="ko-KR" altLang="en-US" dirty="0"/>
              <a:t>에 이미지 </a:t>
            </a:r>
            <a:r>
              <a:rPr lang="ko-KR" altLang="en-US" dirty="0" err="1"/>
              <a:t>피쳐를</a:t>
            </a:r>
            <a:r>
              <a:rPr lang="ko-KR" altLang="en-US" dirty="0"/>
              <a:t> 넣어서 분류해줌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EE255-8C89-8346-A5EE-2708C1C63677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848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PromptStyler</a:t>
            </a:r>
            <a:r>
              <a:rPr lang="en-US" dirty="0"/>
              <a:t> which simulates various distribution shifts in the joint space by synthesizing diverse styles via prompts without using any images to deal with source-free domain generalization. </a:t>
            </a:r>
          </a:p>
          <a:p>
            <a:endParaRPr lang="en-US" dirty="0"/>
          </a:p>
          <a:p>
            <a:r>
              <a:rPr lang="en-US" b="1" dirty="0"/>
              <a:t>text-image joint space(CLIP)</a:t>
            </a:r>
            <a:r>
              <a:rPr lang="en-US" b="1" dirty="0" err="1"/>
              <a:t>에서</a:t>
            </a:r>
            <a:r>
              <a:rPr lang="en-US" b="1" dirty="0"/>
              <a:t> </a:t>
            </a:r>
            <a:r>
              <a:rPr lang="en-US" b="1" dirty="0" err="1"/>
              <a:t>프롬프트만</a:t>
            </a:r>
            <a:r>
              <a:rPr lang="en-US" b="1" dirty="0"/>
              <a:t> </a:t>
            </a:r>
            <a:r>
              <a:rPr lang="en-US" b="1" dirty="0" err="1"/>
              <a:t>사용해서</a:t>
            </a:r>
            <a:r>
              <a:rPr lang="en-US" b="1" dirty="0"/>
              <a:t> distribution </a:t>
            </a:r>
            <a:r>
              <a:rPr lang="en-US" b="1" dirty="0" err="1"/>
              <a:t>shift를</a:t>
            </a:r>
            <a:r>
              <a:rPr lang="en-US" b="1" dirty="0"/>
              <a:t> </a:t>
            </a:r>
            <a:r>
              <a:rPr lang="en-US" b="1" dirty="0" err="1"/>
              <a:t>일으켜서</a:t>
            </a:r>
            <a:r>
              <a:rPr lang="en-US" b="1" dirty="0"/>
              <a:t> </a:t>
            </a:r>
            <a:r>
              <a:rPr lang="en-US" b="1" dirty="0" err="1"/>
              <a:t>다양한</a:t>
            </a:r>
            <a:r>
              <a:rPr lang="en-US" b="1" dirty="0"/>
              <a:t> </a:t>
            </a:r>
            <a:r>
              <a:rPr lang="en-US" b="1" dirty="0" err="1"/>
              <a:t>스타일을</a:t>
            </a:r>
            <a:r>
              <a:rPr lang="en-US" b="1" dirty="0"/>
              <a:t> </a:t>
            </a:r>
            <a:r>
              <a:rPr lang="en-US" b="1" dirty="0" err="1"/>
              <a:t>생성함</a:t>
            </a:r>
            <a:r>
              <a:rPr lang="en-US" altLang="ko-KR" b="1" dirty="0"/>
              <a:t>. cross-modal transfer </a:t>
            </a:r>
            <a:r>
              <a:rPr lang="ko-KR" altLang="en-US" b="1" dirty="0"/>
              <a:t>능력이 </a:t>
            </a:r>
            <a:r>
              <a:rPr lang="en-US" altLang="ko-KR" b="1" dirty="0"/>
              <a:t>joint space</a:t>
            </a:r>
            <a:r>
              <a:rPr lang="ko-KR" altLang="en-US" b="1" dirty="0"/>
              <a:t>에서 효과적이기 때문에 이 </a:t>
            </a:r>
            <a:r>
              <a:rPr lang="en-US" altLang="ko-KR" b="1" dirty="0"/>
              <a:t>joint space</a:t>
            </a:r>
            <a:r>
              <a:rPr lang="ko-KR" altLang="en-US" b="1" dirty="0"/>
              <a:t>에서 </a:t>
            </a:r>
            <a:r>
              <a:rPr lang="en-US" altLang="ko-KR" b="1" dirty="0"/>
              <a:t>distribution shift</a:t>
            </a:r>
            <a:r>
              <a:rPr lang="ko-KR" altLang="en-US" b="1" dirty="0" err="1"/>
              <a:t>를</a:t>
            </a:r>
            <a:r>
              <a:rPr lang="ko-KR" altLang="en-US" b="1" dirty="0"/>
              <a:t> 일으켜 다양한 스타일을 만들어낸 것이 주요 아이디어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domain </a:t>
            </a:r>
            <a:r>
              <a:rPr lang="en-US" dirty="0" err="1"/>
              <a:t>adaptation이</a:t>
            </a:r>
            <a:r>
              <a:rPr lang="en-US" dirty="0"/>
              <a:t> unseen </a:t>
            </a:r>
            <a:r>
              <a:rPr lang="en-US" dirty="0" err="1"/>
              <a:t>domain에</a:t>
            </a:r>
            <a:r>
              <a:rPr lang="en-US" dirty="0"/>
              <a:t> </a:t>
            </a:r>
            <a:r>
              <a:rPr lang="en-US" dirty="0" err="1"/>
              <a:t>약한</a:t>
            </a:r>
            <a:r>
              <a:rPr lang="en-US" dirty="0"/>
              <a:t> </a:t>
            </a:r>
            <a:r>
              <a:rPr lang="en-US" dirty="0" err="1"/>
              <a:t>것을</a:t>
            </a:r>
            <a:r>
              <a:rPr lang="en-US" dirty="0"/>
              <a:t> </a:t>
            </a:r>
            <a:r>
              <a:rPr lang="en-US" dirty="0" err="1"/>
              <a:t>보완하기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 domain generalization </a:t>
            </a:r>
            <a:r>
              <a:rPr lang="en-US" dirty="0" err="1"/>
              <a:t>사용함</a:t>
            </a:r>
            <a:r>
              <a:rPr lang="en-US" altLang="ko-KR" dirty="0"/>
              <a:t>(domain-invariant features</a:t>
            </a:r>
            <a:r>
              <a:rPr lang="ko-KR" altLang="en-US" dirty="0" err="1"/>
              <a:t>를</a:t>
            </a:r>
            <a:r>
              <a:rPr lang="ko-KR" altLang="en-US" dirty="0"/>
              <a:t> 학습하기 위해 </a:t>
            </a:r>
            <a:r>
              <a:rPr lang="en-US" altLang="ko-KR" dirty="0"/>
              <a:t>multiple source domain </a:t>
            </a:r>
            <a:r>
              <a:rPr lang="ko-KR" altLang="en-US" dirty="0"/>
              <a:t>사용함</a:t>
            </a:r>
            <a:r>
              <a:rPr lang="en-US" altLang="ko-KR" dirty="0"/>
              <a:t>) -&gt; </a:t>
            </a:r>
            <a:r>
              <a:rPr lang="en-US" dirty="0"/>
              <a:t> but, </a:t>
            </a:r>
            <a:r>
              <a:rPr lang="en-US" dirty="0" err="1"/>
              <a:t>어떤</a:t>
            </a:r>
            <a:r>
              <a:rPr lang="en-US" dirty="0"/>
              <a:t> </a:t>
            </a:r>
            <a:r>
              <a:rPr lang="en-US" dirty="0" err="1"/>
              <a:t>source가</a:t>
            </a:r>
            <a:r>
              <a:rPr lang="en-US" dirty="0"/>
              <a:t> </a:t>
            </a:r>
            <a:r>
              <a:rPr lang="en-US" dirty="0" err="1"/>
              <a:t>최적인지</a:t>
            </a:r>
            <a:r>
              <a:rPr lang="en-US" dirty="0"/>
              <a:t> </a:t>
            </a:r>
            <a:r>
              <a:rPr lang="en-US" dirty="0" err="1"/>
              <a:t>불분명하기</a:t>
            </a:r>
            <a:r>
              <a:rPr lang="en-US" dirty="0"/>
              <a:t> </a:t>
            </a:r>
            <a:r>
              <a:rPr lang="en-US" dirty="0" err="1"/>
              <a:t>때문에</a:t>
            </a:r>
            <a:r>
              <a:rPr lang="en-US" dirty="0"/>
              <a:t> </a:t>
            </a:r>
            <a:r>
              <a:rPr lang="en-US" dirty="0" err="1"/>
              <a:t>임의의</a:t>
            </a:r>
            <a:r>
              <a:rPr lang="en-US" dirty="0"/>
              <a:t> </a:t>
            </a:r>
            <a:r>
              <a:rPr lang="en-US" altLang="ko-KR" dirty="0"/>
              <a:t>Unseen domain</a:t>
            </a:r>
            <a:r>
              <a:rPr lang="ko-KR" altLang="en-US" dirty="0"/>
              <a:t>을 가져올 뿐이다 </a:t>
            </a:r>
            <a:r>
              <a:rPr lang="en-US" altLang="ko-KR" dirty="0"/>
              <a:t>-&gt; large scale pretrained </a:t>
            </a:r>
            <a:r>
              <a:rPr lang="ko-KR" altLang="en-US" dirty="0"/>
              <a:t>모델은 </a:t>
            </a:r>
            <a:r>
              <a:rPr lang="en-US" altLang="ko-KR" dirty="0"/>
              <a:t>multiple source domain</a:t>
            </a:r>
            <a:r>
              <a:rPr lang="ko-KR" altLang="en-US" dirty="0"/>
              <a:t>을 효과적으로 </a:t>
            </a:r>
            <a:r>
              <a:rPr lang="en-US" altLang="ko-KR" dirty="0"/>
              <a:t>proxy</a:t>
            </a:r>
            <a:r>
              <a:rPr lang="ko-KR" altLang="en-US" dirty="0"/>
              <a:t>할 수 있으니 다양한 도메인에 대해 확인할 수 있다</a:t>
            </a:r>
            <a:r>
              <a:rPr lang="en-US" altLang="ko-KR" dirty="0"/>
              <a:t> -&gt; </a:t>
            </a:r>
            <a:r>
              <a:rPr lang="en-US" altLang="ko-KR" b="1" dirty="0"/>
              <a:t>(</a:t>
            </a:r>
            <a:r>
              <a:rPr lang="ko-KR" altLang="en-US" b="1" dirty="0"/>
              <a:t>논문에서 접근한 구체적 방식</a:t>
            </a:r>
            <a:r>
              <a:rPr lang="en-US" altLang="ko-KR" b="1" dirty="0"/>
              <a:t>) source domain data</a:t>
            </a:r>
            <a:r>
              <a:rPr lang="ko-KR" altLang="en-US" b="1" dirty="0" err="1"/>
              <a:t>를</a:t>
            </a:r>
            <a:r>
              <a:rPr lang="ko-KR" altLang="en-US" b="1" dirty="0"/>
              <a:t> 사용하지 않고 </a:t>
            </a:r>
            <a:r>
              <a:rPr lang="en-US" altLang="ko-KR" b="1" dirty="0"/>
              <a:t>large model</a:t>
            </a:r>
            <a:r>
              <a:rPr lang="ko-KR" altLang="en-US" b="1" dirty="0"/>
              <a:t>의 </a:t>
            </a:r>
            <a:r>
              <a:rPr lang="en-US" altLang="ko-KR" b="1" dirty="0"/>
              <a:t>latent space</a:t>
            </a:r>
            <a:r>
              <a:rPr lang="ko-KR" altLang="en-US" b="1" dirty="0"/>
              <a:t>상에서 </a:t>
            </a:r>
            <a:r>
              <a:rPr lang="en-US" altLang="ko-KR" b="1" dirty="0"/>
              <a:t>distribution shift</a:t>
            </a:r>
            <a:r>
              <a:rPr lang="ko-KR" altLang="en-US" b="1" dirty="0" err="1"/>
              <a:t>를</a:t>
            </a:r>
            <a:r>
              <a:rPr lang="ko-KR" altLang="en-US" b="1" dirty="0"/>
              <a:t> 일으켜 </a:t>
            </a:r>
            <a:r>
              <a:rPr lang="en-US" b="1" dirty="0" err="1"/>
              <a:t>모델의</a:t>
            </a:r>
            <a:r>
              <a:rPr lang="en-US" b="1" dirty="0"/>
              <a:t> </a:t>
            </a:r>
            <a:r>
              <a:rPr lang="en-US" altLang="ko-KR" b="1" dirty="0"/>
              <a:t>generalization </a:t>
            </a:r>
            <a:r>
              <a:rPr lang="ko-KR" altLang="en-US" b="1" dirty="0"/>
              <a:t>능력을 더 향상시킬 수 있을까</a:t>
            </a:r>
            <a:r>
              <a:rPr lang="en-US" altLang="ko-KR" b="1" dirty="0"/>
              <a:t>? </a:t>
            </a:r>
            <a:r>
              <a:rPr lang="ko-KR" altLang="en-US" b="1" dirty="0"/>
              <a:t>에서부터 시작</a:t>
            </a:r>
            <a:r>
              <a:rPr lang="en-US" altLang="ko-KR" b="1" dirty="0"/>
              <a:t> </a:t>
            </a:r>
            <a:r>
              <a:rPr lang="en-US" altLang="ko-KR" b="0" dirty="0"/>
              <a:t>-&gt; </a:t>
            </a:r>
            <a:r>
              <a:rPr lang="en-US" altLang="ko-KR" b="1" dirty="0"/>
              <a:t>but, large scale model</a:t>
            </a:r>
            <a:r>
              <a:rPr lang="ko-KR" altLang="en-US" b="1" dirty="0"/>
              <a:t>을 사용한다고 해도 실제 </a:t>
            </a:r>
            <a:r>
              <a:rPr lang="en-US" altLang="ko-KR" b="1" dirty="0"/>
              <a:t>source, target data</a:t>
            </a:r>
            <a:r>
              <a:rPr lang="ko-KR" altLang="en-US" b="1" dirty="0" err="1"/>
              <a:t>를</a:t>
            </a:r>
            <a:r>
              <a:rPr lang="ko-KR" altLang="en-US" b="1" dirty="0"/>
              <a:t> 직접 </a:t>
            </a:r>
            <a:r>
              <a:rPr lang="ko-KR" altLang="en-US" b="1" dirty="0" err="1"/>
              <a:t>사용하는게</a:t>
            </a:r>
            <a:r>
              <a:rPr lang="ko-KR" altLang="en-US" b="1" dirty="0"/>
              <a:t> 아니라 </a:t>
            </a:r>
            <a:r>
              <a:rPr lang="en-US" altLang="ko-KR" b="1" dirty="0"/>
              <a:t>task definition(class name)</a:t>
            </a:r>
            <a:r>
              <a:rPr lang="ko-KR" altLang="en-US" b="1" dirty="0"/>
              <a:t>만 사용할 수 있기 때문에 오히려 더 </a:t>
            </a:r>
            <a:r>
              <a:rPr lang="en-US" altLang="ko-KR" b="1" dirty="0"/>
              <a:t>challenging</a:t>
            </a:r>
            <a:r>
              <a:rPr lang="ko-KR" altLang="en-US" b="1" dirty="0"/>
              <a:t>할 수 있다 </a:t>
            </a:r>
            <a:r>
              <a:rPr lang="en-US" altLang="ko-KR" b="1" dirty="0"/>
              <a:t>-&gt; </a:t>
            </a:r>
            <a:r>
              <a:rPr lang="ko-KR" altLang="en-US" b="1" dirty="0"/>
              <a:t>그래서 </a:t>
            </a:r>
            <a:r>
              <a:rPr lang="ko-KR" altLang="en-US" b="1" dirty="0" err="1"/>
              <a:t>생각한게</a:t>
            </a:r>
            <a:r>
              <a:rPr lang="ko-KR" altLang="en-US" b="1" dirty="0"/>
              <a:t> </a:t>
            </a:r>
            <a:r>
              <a:rPr lang="en-US" altLang="ko-KR" b="1" dirty="0"/>
              <a:t>large scale</a:t>
            </a:r>
            <a:r>
              <a:rPr lang="ko-KR" altLang="en-US" b="1" dirty="0"/>
              <a:t>의 </a:t>
            </a:r>
            <a:r>
              <a:rPr lang="en-US" altLang="ko-KR" b="1" dirty="0"/>
              <a:t>vision-language </a:t>
            </a:r>
            <a:r>
              <a:rPr lang="ko-KR" altLang="en-US" b="1" dirty="0"/>
              <a:t>모델을 사용해서 </a:t>
            </a:r>
            <a:r>
              <a:rPr lang="en-US" altLang="ko-KR" b="1" dirty="0"/>
              <a:t>source free domain generalization</a:t>
            </a:r>
            <a:r>
              <a:rPr lang="ko-KR" altLang="en-US" b="1" dirty="0"/>
              <a:t>하자라고 최종적으로 아이디어를 구체화시킴</a:t>
            </a:r>
            <a:endParaRPr lang="en-US" altLang="ko-KR" b="1" dirty="0"/>
          </a:p>
          <a:p>
            <a:endParaRPr lang="en-US" dirty="0"/>
          </a:p>
          <a:p>
            <a:r>
              <a:rPr lang="en-US" dirty="0"/>
              <a:t>Learned style word vectors are used to synthesize style content features for training a classifier; these synthesized features could simulate images of known contents with diverse unknown styles in the joint space.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b="1" dirty="0"/>
              <a:t>Prompt-driven style generation: </a:t>
            </a:r>
            <a:r>
              <a:rPr lang="en-US" b="1" dirty="0" err="1"/>
              <a:t>효과적인</a:t>
            </a:r>
            <a:r>
              <a:rPr lang="en-US" b="1" dirty="0"/>
              <a:t> distribution </a:t>
            </a:r>
            <a:r>
              <a:rPr lang="en-US" b="1" dirty="0" err="1"/>
              <a:t>shift를</a:t>
            </a:r>
            <a:r>
              <a:rPr lang="en-US" b="1" dirty="0"/>
              <a:t> </a:t>
            </a:r>
            <a:r>
              <a:rPr lang="en-US" b="1" dirty="0" err="1"/>
              <a:t>통해</a:t>
            </a:r>
            <a:r>
              <a:rPr lang="en-US" b="1" dirty="0"/>
              <a:t> </a:t>
            </a:r>
            <a:r>
              <a:rPr lang="en-US" b="1" dirty="0" err="1"/>
              <a:t>다양한</a:t>
            </a:r>
            <a:r>
              <a:rPr lang="en-US" b="1" dirty="0"/>
              <a:t> </a:t>
            </a:r>
            <a:r>
              <a:rPr lang="en-US" b="1" dirty="0" err="1"/>
              <a:t>스타일을</a:t>
            </a:r>
            <a:r>
              <a:rPr lang="en-US" b="1" dirty="0"/>
              <a:t> </a:t>
            </a:r>
            <a:r>
              <a:rPr lang="en-US" b="1" dirty="0" err="1"/>
              <a:t>만들어</a:t>
            </a:r>
            <a:r>
              <a:rPr lang="en-US" b="1" dirty="0"/>
              <a:t> </a:t>
            </a:r>
            <a:r>
              <a:rPr lang="en-US" b="1" dirty="0" err="1"/>
              <a:t>내려면</a:t>
            </a:r>
            <a:r>
              <a:rPr lang="en-US" b="1" dirty="0"/>
              <a:t> style word </a:t>
            </a:r>
            <a:r>
              <a:rPr lang="en-US" b="1" dirty="0" err="1"/>
              <a:t>vector는</a:t>
            </a:r>
            <a:r>
              <a:rPr lang="en-US" b="1" dirty="0"/>
              <a:t> </a:t>
            </a:r>
            <a:r>
              <a:rPr lang="en-US" b="1" dirty="0" err="1"/>
              <a:t>다양하되</a:t>
            </a:r>
            <a:r>
              <a:rPr lang="en-US" b="1" dirty="0"/>
              <a:t> content </a:t>
            </a:r>
            <a:r>
              <a:rPr lang="en-US" b="1" dirty="0" err="1"/>
              <a:t>information은</a:t>
            </a:r>
            <a:r>
              <a:rPr lang="en-US" b="1" dirty="0"/>
              <a:t> </a:t>
            </a:r>
            <a:r>
              <a:rPr lang="en-US" b="1" dirty="0" err="1"/>
              <a:t>유지되어야한다</a:t>
            </a:r>
            <a:r>
              <a:rPr lang="en-US" b="1" dirty="0"/>
              <a:t> </a:t>
            </a:r>
            <a:r>
              <a:rPr lang="en-US" altLang="ko-KR" dirty="0"/>
              <a:t>-&gt; 2</a:t>
            </a:r>
            <a:r>
              <a:rPr lang="ko-KR" altLang="en-US" dirty="0"/>
              <a:t>가지 선택 가능한 </a:t>
            </a:r>
            <a:r>
              <a:rPr lang="en-US" altLang="ko-KR" dirty="0"/>
              <a:t>word vector learning </a:t>
            </a:r>
            <a:r>
              <a:rPr lang="ko-KR" altLang="en-US" dirty="0"/>
              <a:t>방법 </a:t>
            </a:r>
            <a:r>
              <a:rPr lang="en-US" altLang="ko-KR" dirty="0"/>
              <a:t>(sequential or parallel) -&gt; sequential</a:t>
            </a:r>
            <a:r>
              <a:rPr lang="ko-KR" altLang="en-US" dirty="0"/>
              <a:t>한 방법 선택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en-US" b="1" dirty="0"/>
              <a:t>Style diversity loss</a:t>
            </a:r>
            <a:r>
              <a:rPr lang="en-US" dirty="0"/>
              <a:t>: </a:t>
            </a:r>
            <a:r>
              <a:rPr lang="en-US" altLang="ko-KR" dirty="0"/>
              <a:t>1</a:t>
            </a:r>
            <a:r>
              <a:rPr lang="en-US" dirty="0"/>
              <a:t>가지 </a:t>
            </a:r>
            <a:r>
              <a:rPr lang="en-US" dirty="0" err="1"/>
              <a:t>임의의</a:t>
            </a:r>
            <a:r>
              <a:rPr lang="en-US" dirty="0"/>
              <a:t> </a:t>
            </a:r>
            <a:r>
              <a:rPr lang="en-US" dirty="0" err="1"/>
              <a:t>스타일</a:t>
            </a:r>
            <a:r>
              <a:rPr lang="en-US" dirty="0"/>
              <a:t> </a:t>
            </a:r>
            <a:r>
              <a:rPr lang="en-US" dirty="0" err="1"/>
              <a:t>피쳐가</a:t>
            </a:r>
            <a:r>
              <a:rPr lang="en-US" dirty="0"/>
              <a:t> </a:t>
            </a:r>
            <a:r>
              <a:rPr lang="en-US" dirty="0" err="1"/>
              <a:t>hyperspherical</a:t>
            </a:r>
            <a:r>
              <a:rPr lang="en-US" dirty="0"/>
              <a:t> joint vision-language </a:t>
            </a:r>
            <a:r>
              <a:rPr lang="en-US" dirty="0" err="1"/>
              <a:t>space에서</a:t>
            </a:r>
            <a:r>
              <a:rPr lang="en-US" dirty="0"/>
              <a:t> </a:t>
            </a:r>
            <a:r>
              <a:rPr lang="en-US" dirty="0" err="1"/>
              <a:t>나머지</a:t>
            </a:r>
            <a:r>
              <a:rPr lang="en-US" dirty="0"/>
              <a:t> </a:t>
            </a:r>
            <a:r>
              <a:rPr lang="en-US" dirty="0" err="1"/>
              <a:t>다른</a:t>
            </a:r>
            <a:r>
              <a:rPr lang="en-US" dirty="0"/>
              <a:t> </a:t>
            </a:r>
            <a:r>
              <a:rPr lang="en-US" dirty="0" err="1"/>
              <a:t>스타일</a:t>
            </a:r>
            <a:r>
              <a:rPr lang="en-US" dirty="0"/>
              <a:t> </a:t>
            </a:r>
            <a:r>
              <a:rPr lang="en-US" dirty="0" err="1"/>
              <a:t>피쳐들과</a:t>
            </a:r>
            <a:r>
              <a:rPr lang="en-US" dirty="0"/>
              <a:t> cosine </a:t>
            </a:r>
            <a:r>
              <a:rPr lang="en-US" dirty="0" err="1"/>
              <a:t>similarity가</a:t>
            </a:r>
            <a:r>
              <a:rPr 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되도록 즉</a:t>
            </a:r>
            <a:r>
              <a:rPr lang="en-US" altLang="ko-KR" dirty="0"/>
              <a:t>, </a:t>
            </a:r>
            <a:r>
              <a:rPr lang="ko-KR" altLang="en-US" dirty="0"/>
              <a:t>서로 직교하도록</a:t>
            </a:r>
            <a:r>
              <a:rPr lang="en-US" altLang="ko-KR" dirty="0"/>
              <a:t>(</a:t>
            </a:r>
            <a:r>
              <a:rPr lang="ko-KR" altLang="en-US" dirty="0"/>
              <a:t>최대한 넓은 공간을 포괄할 수 있도록</a:t>
            </a:r>
            <a:r>
              <a:rPr lang="en-US" altLang="ko-KR" dirty="0"/>
              <a:t>, span</a:t>
            </a:r>
            <a:r>
              <a:rPr lang="ko-KR" altLang="en-US" dirty="0"/>
              <a:t>할 수 있도록</a:t>
            </a:r>
            <a:r>
              <a:rPr lang="en-US" altLang="ko-KR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b="1" dirty="0"/>
              <a:t>Content consistency loss</a:t>
            </a:r>
            <a:r>
              <a:rPr lang="en-US" altLang="ko-KR" dirty="0"/>
              <a:t>:</a:t>
            </a:r>
            <a:r>
              <a:rPr lang="ko-KR" altLang="en-US" dirty="0"/>
              <a:t> 각 </a:t>
            </a:r>
            <a:r>
              <a:rPr lang="en-US" altLang="ko-KR" dirty="0"/>
              <a:t>style-content feature</a:t>
            </a:r>
            <a:r>
              <a:rPr lang="ko-KR" altLang="en-US" dirty="0"/>
              <a:t>는 해당하는 </a:t>
            </a:r>
            <a:r>
              <a:rPr lang="en-US" altLang="ko-KR" dirty="0"/>
              <a:t>content feature</a:t>
            </a:r>
            <a:r>
              <a:rPr lang="ko-KR" altLang="en-US" dirty="0"/>
              <a:t>와 가장 높은 </a:t>
            </a:r>
            <a:r>
              <a:rPr lang="en-US" altLang="ko-KR" dirty="0"/>
              <a:t>consistency</a:t>
            </a:r>
            <a:r>
              <a:rPr lang="ko-KR" altLang="en-US" dirty="0" err="1"/>
              <a:t>를</a:t>
            </a:r>
            <a:r>
              <a:rPr lang="ko-KR" altLang="en-US" dirty="0"/>
              <a:t> 가져야함으로 </a:t>
            </a:r>
            <a:r>
              <a:rPr lang="en-US" altLang="ko-KR" dirty="0"/>
              <a:t>style-content</a:t>
            </a:r>
            <a:r>
              <a:rPr lang="ko-KR" altLang="en-US" dirty="0"/>
              <a:t>와 </a:t>
            </a:r>
            <a:r>
              <a:rPr lang="en-US" altLang="ko-KR" dirty="0"/>
              <a:t>content</a:t>
            </a:r>
            <a:r>
              <a:rPr lang="ko-KR" altLang="en-US" dirty="0"/>
              <a:t>간의 </a:t>
            </a:r>
            <a:r>
              <a:rPr lang="en-US" altLang="ko-KR" dirty="0"/>
              <a:t>cosine sim</a:t>
            </a:r>
            <a:r>
              <a:rPr lang="ko-KR" altLang="en-US" dirty="0"/>
              <a:t>을 각 </a:t>
            </a:r>
            <a:r>
              <a:rPr lang="en-US" altLang="ko-KR" dirty="0"/>
              <a:t>contrastive loss</a:t>
            </a:r>
            <a:r>
              <a:rPr lang="ko-KR" altLang="en-US" dirty="0" err="1"/>
              <a:t>를</a:t>
            </a:r>
            <a:r>
              <a:rPr lang="ko-KR" altLang="en-US" dirty="0"/>
              <a:t> 통해 각 </a:t>
            </a:r>
            <a:r>
              <a:rPr lang="en-US" altLang="ko-KR" dirty="0"/>
              <a:t>content</a:t>
            </a:r>
            <a:r>
              <a:rPr lang="ko-KR" altLang="en-US" dirty="0"/>
              <a:t>간의 거리를 </a:t>
            </a:r>
            <a:r>
              <a:rPr lang="ko-KR" altLang="en-US" dirty="0" err="1"/>
              <a:t>멀리해줌</a:t>
            </a:r>
            <a:r>
              <a:rPr lang="ko-KR" altLang="en-US" dirty="0"/>
              <a:t> 그래서 </a:t>
            </a:r>
            <a:r>
              <a:rPr lang="en-US" altLang="ko-KR" dirty="0"/>
              <a:t>content</a:t>
            </a:r>
            <a:r>
              <a:rPr lang="ko-KR" altLang="en-US" dirty="0"/>
              <a:t>와 </a:t>
            </a:r>
            <a:r>
              <a:rPr lang="en-US" altLang="ko-KR" dirty="0"/>
              <a:t>style</a:t>
            </a:r>
            <a:r>
              <a:rPr lang="ko-KR" altLang="en-US" dirty="0"/>
              <a:t>간의 유사도는 높이고 </a:t>
            </a:r>
            <a:r>
              <a:rPr lang="en-US" altLang="ko-KR" dirty="0"/>
              <a:t>content</a:t>
            </a:r>
            <a:r>
              <a:rPr lang="ko-KR" altLang="en-US" dirty="0"/>
              <a:t>간의 유사도는 낮추는 식</a:t>
            </a:r>
            <a:endParaRPr lang="en-US" altLang="ko-KR" dirty="0"/>
          </a:p>
          <a:p>
            <a:pPr marL="171450" lvl="0" indent="-171450">
              <a:buFontTx/>
              <a:buChar char="-"/>
            </a:pPr>
            <a:r>
              <a:rPr lang="en-US" dirty="0"/>
              <a:t>Training a linear classifier using diverse styles</a:t>
            </a:r>
            <a:r>
              <a:rPr lang="en-US" altLang="ko-KR" dirty="0"/>
              <a:t>:</a:t>
            </a:r>
            <a:r>
              <a:rPr lang="ko-KR" altLang="en-US" dirty="0"/>
              <a:t> 선형 분류기는 </a:t>
            </a:r>
            <a:r>
              <a:rPr lang="en-US" altLang="ko-KR" dirty="0"/>
              <a:t>l2 normalized style content feature</a:t>
            </a:r>
            <a:r>
              <a:rPr lang="ko-KR" altLang="en-US" dirty="0"/>
              <a:t>와 각 </a:t>
            </a:r>
            <a:r>
              <a:rPr lang="en-US" altLang="ko-KR" dirty="0"/>
              <a:t>class label</a:t>
            </a:r>
            <a:r>
              <a:rPr lang="ko-KR" altLang="en-US" dirty="0"/>
              <a:t>에 의해 학습된다</a:t>
            </a:r>
            <a:r>
              <a:rPr lang="en-US" altLang="ko-KR" dirty="0"/>
              <a:t>. classification loss</a:t>
            </a:r>
            <a:r>
              <a:rPr lang="ko-KR" altLang="en-US" dirty="0"/>
              <a:t>로 </a:t>
            </a:r>
            <a:r>
              <a:rPr lang="en-US" altLang="ko-KR" dirty="0" err="1"/>
              <a:t>arcface</a:t>
            </a:r>
            <a:r>
              <a:rPr lang="ko-KR" altLang="en-US" dirty="0"/>
              <a:t>로스 사용함</a:t>
            </a:r>
            <a:r>
              <a:rPr lang="en-US" altLang="ko-KR" dirty="0"/>
              <a:t>(</a:t>
            </a:r>
            <a:r>
              <a:rPr lang="en-US" dirty="0"/>
              <a:t>angular </a:t>
            </a:r>
            <a:r>
              <a:rPr lang="en-US" dirty="0" err="1"/>
              <a:t>Softmax</a:t>
            </a:r>
            <a:r>
              <a:rPr lang="en-US" dirty="0"/>
              <a:t> loss</a:t>
            </a:r>
            <a:r>
              <a:rPr lang="en-US" altLang="ko-KR" dirty="0"/>
              <a:t>: classifier input feature</a:t>
            </a:r>
            <a:r>
              <a:rPr lang="ko-KR" altLang="en-US" dirty="0"/>
              <a:t>와 </a:t>
            </a:r>
            <a:r>
              <a:rPr lang="en-US" altLang="ko-KR" dirty="0"/>
              <a:t>classifier weights </a:t>
            </a:r>
            <a:r>
              <a:rPr lang="ko-KR" altLang="en-US" dirty="0"/>
              <a:t>사이의 </a:t>
            </a:r>
            <a:r>
              <a:rPr lang="en-US" altLang="ko-KR" dirty="0"/>
              <a:t>cos sim </a:t>
            </a:r>
            <a:r>
              <a:rPr lang="ko-KR" altLang="en-US" dirty="0"/>
              <a:t>추가로 </a:t>
            </a:r>
            <a:r>
              <a:rPr lang="en-US" altLang="ko-KR" dirty="0"/>
              <a:t>class </a:t>
            </a:r>
            <a:r>
              <a:rPr lang="ko-KR" altLang="en-US" dirty="0"/>
              <a:t>사이에 </a:t>
            </a:r>
            <a:r>
              <a:rPr lang="en-US" altLang="ko-KR" dirty="0"/>
              <a:t>angular margin penalty</a:t>
            </a:r>
            <a:r>
              <a:rPr lang="ko-KR" altLang="en-US" dirty="0"/>
              <a:t> 사용</a:t>
            </a:r>
            <a:r>
              <a:rPr lang="en-US" altLang="ko-KR" dirty="0"/>
              <a:t>,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비슷한 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class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끼리의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분명한 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gap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을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분리해줌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각도 개념을 활용하여 분류하게 되는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"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방식으로 변경하며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이는 기존의 방식보다 각 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class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간 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boundary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더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잘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학습</a:t>
            </a:r>
            <a:r>
              <a:rPr lang="en-US" altLang="ko-KR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Inference using the trained classifier</a:t>
            </a:r>
            <a:r>
              <a:rPr lang="en-US" altLang="ko-KR" dirty="0"/>
              <a:t>: </a:t>
            </a:r>
            <a:r>
              <a:rPr lang="ko-KR" altLang="en-US" dirty="0"/>
              <a:t>인풋 이미지를 </a:t>
            </a:r>
            <a:r>
              <a:rPr lang="en-US" altLang="ko-KR" dirty="0"/>
              <a:t>clip pretrained image encoder</a:t>
            </a:r>
            <a:r>
              <a:rPr lang="ko-KR" altLang="en-US" dirty="0"/>
              <a:t>에 넣어서 </a:t>
            </a:r>
            <a:r>
              <a:rPr lang="en-US" altLang="ko-KR" dirty="0"/>
              <a:t>h-</a:t>
            </a:r>
            <a:r>
              <a:rPr lang="en-US" altLang="ko-KR" dirty="0" err="1"/>
              <a:t>vl</a:t>
            </a:r>
            <a:r>
              <a:rPr lang="en-US" altLang="ko-KR" dirty="0"/>
              <a:t> space</a:t>
            </a:r>
            <a:r>
              <a:rPr lang="ko-KR" altLang="en-US" dirty="0"/>
              <a:t>에 </a:t>
            </a:r>
            <a:r>
              <a:rPr lang="ko-KR" altLang="en-US" dirty="0" err="1"/>
              <a:t>매핑되는</a:t>
            </a:r>
            <a:r>
              <a:rPr lang="ko-KR" altLang="en-US" dirty="0"/>
              <a:t> 이미지 </a:t>
            </a:r>
            <a:r>
              <a:rPr lang="ko-KR" altLang="en-US" dirty="0" err="1"/>
              <a:t>피쳐</a:t>
            </a:r>
            <a:r>
              <a:rPr lang="ko-KR" altLang="en-US" dirty="0"/>
              <a:t> 추출하고 그리고 </a:t>
            </a:r>
            <a:r>
              <a:rPr lang="en-US" altLang="ko-KR" dirty="0"/>
              <a:t>train</a:t>
            </a:r>
            <a:r>
              <a:rPr lang="ko-KR" altLang="en-US" dirty="0"/>
              <a:t>된 </a:t>
            </a:r>
            <a:r>
              <a:rPr lang="en-US" altLang="ko-KR" dirty="0"/>
              <a:t>classifier</a:t>
            </a:r>
            <a:r>
              <a:rPr lang="ko-KR" altLang="en-US" dirty="0"/>
              <a:t>에 이미지 </a:t>
            </a:r>
            <a:r>
              <a:rPr lang="ko-KR" altLang="en-US" dirty="0" err="1"/>
              <a:t>피쳐를</a:t>
            </a:r>
            <a:r>
              <a:rPr lang="ko-KR" altLang="en-US" dirty="0"/>
              <a:t> 넣어서 분류해줌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EE255-8C89-8346-A5EE-2708C1C63677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6113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PromptStyler</a:t>
            </a:r>
            <a:r>
              <a:rPr lang="en-US" dirty="0"/>
              <a:t> which simulates various distribution shifts in the joint space by synthesizing diverse styles via prompts without using any images to deal with source-free domain generalization. </a:t>
            </a:r>
          </a:p>
          <a:p>
            <a:endParaRPr lang="en-US" dirty="0"/>
          </a:p>
          <a:p>
            <a:r>
              <a:rPr lang="en-US" dirty="0"/>
              <a:t>text-image joint </a:t>
            </a:r>
            <a:r>
              <a:rPr lang="en-US" dirty="0" err="1"/>
              <a:t>space에서</a:t>
            </a:r>
            <a:r>
              <a:rPr lang="en-US" dirty="0"/>
              <a:t> </a:t>
            </a:r>
            <a:r>
              <a:rPr lang="en-US" dirty="0" err="1"/>
              <a:t>프롬프트만</a:t>
            </a:r>
            <a:r>
              <a:rPr lang="en-US" dirty="0"/>
              <a:t> </a:t>
            </a:r>
            <a:r>
              <a:rPr lang="en-US" dirty="0" err="1"/>
              <a:t>사용해서</a:t>
            </a:r>
            <a:r>
              <a:rPr lang="en-US" dirty="0"/>
              <a:t> distribution shift </a:t>
            </a:r>
            <a:r>
              <a:rPr lang="en-US" dirty="0" err="1"/>
              <a:t>일어나게</a:t>
            </a:r>
            <a:r>
              <a:rPr lang="en-US" dirty="0"/>
              <a:t> </a:t>
            </a:r>
            <a:r>
              <a:rPr lang="en-US" dirty="0" err="1"/>
              <a:t>해서</a:t>
            </a:r>
            <a:r>
              <a:rPr lang="en-US" dirty="0"/>
              <a:t> </a:t>
            </a:r>
            <a:r>
              <a:rPr lang="en-US" dirty="0" err="1"/>
              <a:t>다양한</a:t>
            </a:r>
            <a:r>
              <a:rPr lang="en-US" dirty="0"/>
              <a:t> </a:t>
            </a:r>
            <a:r>
              <a:rPr lang="en-US" dirty="0" err="1"/>
              <a:t>스타일을</a:t>
            </a:r>
            <a:r>
              <a:rPr lang="en-US" dirty="0"/>
              <a:t> </a:t>
            </a:r>
            <a:r>
              <a:rPr lang="en-US" dirty="0" err="1"/>
              <a:t>생성함</a:t>
            </a:r>
            <a:endParaRPr lang="en-US" dirty="0"/>
          </a:p>
          <a:p>
            <a:endParaRPr lang="en-US" dirty="0"/>
          </a:p>
          <a:p>
            <a:r>
              <a:rPr lang="en-US" dirty="0"/>
              <a:t>domain </a:t>
            </a:r>
            <a:r>
              <a:rPr lang="en-US" dirty="0" err="1"/>
              <a:t>adaptation이</a:t>
            </a:r>
            <a:r>
              <a:rPr lang="en-US" dirty="0"/>
              <a:t> unseen </a:t>
            </a:r>
            <a:r>
              <a:rPr lang="en-US" dirty="0" err="1"/>
              <a:t>domain에</a:t>
            </a:r>
            <a:r>
              <a:rPr lang="en-US" dirty="0"/>
              <a:t> </a:t>
            </a:r>
            <a:r>
              <a:rPr lang="en-US" dirty="0" err="1"/>
              <a:t>약한</a:t>
            </a:r>
            <a:r>
              <a:rPr lang="en-US" dirty="0"/>
              <a:t> </a:t>
            </a:r>
            <a:r>
              <a:rPr lang="en-US" dirty="0" err="1"/>
              <a:t>것을</a:t>
            </a:r>
            <a:r>
              <a:rPr lang="en-US" dirty="0"/>
              <a:t> </a:t>
            </a:r>
            <a:r>
              <a:rPr lang="en-US" dirty="0" err="1"/>
              <a:t>보완하기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 domain generalization </a:t>
            </a:r>
            <a:r>
              <a:rPr lang="en-US" dirty="0" err="1"/>
              <a:t>사용함</a:t>
            </a:r>
            <a:r>
              <a:rPr lang="en-US" altLang="ko-KR" dirty="0"/>
              <a:t>(domain-invariant features</a:t>
            </a:r>
            <a:r>
              <a:rPr lang="ko-KR" altLang="en-US" dirty="0" err="1"/>
              <a:t>를</a:t>
            </a:r>
            <a:r>
              <a:rPr lang="ko-KR" altLang="en-US" dirty="0"/>
              <a:t> 학습하기 위해 </a:t>
            </a:r>
            <a:r>
              <a:rPr lang="en-US" altLang="ko-KR" dirty="0"/>
              <a:t>multiple source domain </a:t>
            </a:r>
            <a:r>
              <a:rPr lang="ko-KR" altLang="en-US" dirty="0"/>
              <a:t>사용함</a:t>
            </a:r>
            <a:r>
              <a:rPr lang="en-US" altLang="ko-KR" dirty="0"/>
              <a:t>) -&gt; </a:t>
            </a:r>
            <a:r>
              <a:rPr lang="en-US" dirty="0"/>
              <a:t> but, </a:t>
            </a:r>
            <a:r>
              <a:rPr lang="en-US" dirty="0" err="1"/>
              <a:t>어떤</a:t>
            </a:r>
            <a:r>
              <a:rPr lang="en-US" dirty="0"/>
              <a:t> </a:t>
            </a:r>
            <a:r>
              <a:rPr lang="en-US" dirty="0" err="1"/>
              <a:t>source가</a:t>
            </a:r>
            <a:r>
              <a:rPr lang="en-US" dirty="0"/>
              <a:t> </a:t>
            </a:r>
            <a:r>
              <a:rPr lang="en-US" dirty="0" err="1"/>
              <a:t>최적인지</a:t>
            </a:r>
            <a:r>
              <a:rPr lang="en-US" dirty="0"/>
              <a:t> </a:t>
            </a:r>
            <a:r>
              <a:rPr lang="en-US" dirty="0" err="1"/>
              <a:t>불분명하기</a:t>
            </a:r>
            <a:r>
              <a:rPr lang="en-US" dirty="0"/>
              <a:t> </a:t>
            </a:r>
            <a:r>
              <a:rPr lang="en-US" dirty="0" err="1"/>
              <a:t>때문에</a:t>
            </a:r>
            <a:r>
              <a:rPr lang="en-US" dirty="0"/>
              <a:t> </a:t>
            </a:r>
            <a:r>
              <a:rPr lang="en-US" dirty="0" err="1"/>
              <a:t>임의의</a:t>
            </a:r>
            <a:r>
              <a:rPr lang="en-US" dirty="0"/>
              <a:t> </a:t>
            </a:r>
            <a:r>
              <a:rPr lang="en-US" altLang="ko-KR" dirty="0"/>
              <a:t>Unseen domain</a:t>
            </a:r>
            <a:r>
              <a:rPr lang="ko-KR" altLang="en-US" dirty="0"/>
              <a:t>을 가져올 뿐이다 </a:t>
            </a:r>
            <a:r>
              <a:rPr lang="en-US" altLang="ko-KR" dirty="0"/>
              <a:t>-&gt; large scale pretrained </a:t>
            </a:r>
            <a:r>
              <a:rPr lang="ko-KR" altLang="en-US" dirty="0"/>
              <a:t>모델은 </a:t>
            </a:r>
            <a:r>
              <a:rPr lang="en-US" altLang="ko-KR" dirty="0"/>
              <a:t>multiple source domain</a:t>
            </a:r>
            <a:r>
              <a:rPr lang="ko-KR" altLang="en-US" dirty="0"/>
              <a:t>을 효과적으로 </a:t>
            </a:r>
            <a:r>
              <a:rPr lang="en-US" altLang="ko-KR" dirty="0"/>
              <a:t>proxy</a:t>
            </a:r>
            <a:r>
              <a:rPr lang="ko-KR" altLang="en-US" dirty="0"/>
              <a:t>할 수 있으니 다양한 도메인에 대해 확인할 수 있다</a:t>
            </a:r>
            <a:r>
              <a:rPr lang="en-US" altLang="ko-KR" dirty="0"/>
              <a:t> -&gt; source domain data</a:t>
            </a:r>
            <a:r>
              <a:rPr lang="ko-KR" altLang="en-US" dirty="0" err="1"/>
              <a:t>를</a:t>
            </a:r>
            <a:r>
              <a:rPr lang="ko-KR" altLang="en-US" dirty="0"/>
              <a:t> 사용하지 않고 </a:t>
            </a:r>
            <a:r>
              <a:rPr lang="en-US" altLang="ko-KR" dirty="0"/>
              <a:t>latent space</a:t>
            </a:r>
            <a:r>
              <a:rPr lang="ko-KR" altLang="en-US" dirty="0"/>
              <a:t>상에서 </a:t>
            </a:r>
            <a:r>
              <a:rPr lang="en-US" altLang="ko-KR" dirty="0"/>
              <a:t>distribution shift</a:t>
            </a:r>
            <a:r>
              <a:rPr lang="ko-KR" altLang="en-US" dirty="0" err="1"/>
              <a:t>를</a:t>
            </a:r>
            <a:r>
              <a:rPr lang="ko-KR" altLang="en-US" dirty="0"/>
              <a:t> 일으켜 </a:t>
            </a:r>
            <a:r>
              <a:rPr lang="en-US" dirty="0" err="1"/>
              <a:t>모델의</a:t>
            </a:r>
            <a:r>
              <a:rPr lang="en-US" dirty="0"/>
              <a:t> </a:t>
            </a:r>
            <a:r>
              <a:rPr lang="en-US" altLang="ko-KR" dirty="0"/>
              <a:t>generalization </a:t>
            </a:r>
            <a:r>
              <a:rPr lang="ko-KR" altLang="en-US" dirty="0"/>
              <a:t>능력을 더 향상시킬 수 있을까</a:t>
            </a:r>
            <a:r>
              <a:rPr lang="en-US" altLang="ko-KR" dirty="0"/>
              <a:t>? </a:t>
            </a:r>
            <a:r>
              <a:rPr lang="ko-KR" altLang="en-US" dirty="0"/>
              <a:t>에서부터 시작</a:t>
            </a:r>
            <a:r>
              <a:rPr lang="en-US" altLang="ko-KR" dirty="0"/>
              <a:t> -&gt; but, large scale model</a:t>
            </a:r>
            <a:r>
              <a:rPr lang="ko-KR" altLang="en-US" dirty="0"/>
              <a:t>을 가져온 다음에 </a:t>
            </a:r>
            <a:r>
              <a:rPr lang="en-US" altLang="ko-KR" dirty="0"/>
              <a:t>source, target data</a:t>
            </a:r>
            <a:r>
              <a:rPr lang="ko-KR" altLang="en-US" dirty="0"/>
              <a:t>에서 실질적으로 사용할 수 </a:t>
            </a:r>
            <a:r>
              <a:rPr lang="ko-KR" altLang="en-US" dirty="0" err="1"/>
              <a:t>있는건</a:t>
            </a:r>
            <a:r>
              <a:rPr lang="ko-KR" altLang="en-US" dirty="0"/>
              <a:t> </a:t>
            </a:r>
            <a:r>
              <a:rPr lang="en-US" altLang="ko-KR" dirty="0"/>
              <a:t>target task definition(class name)</a:t>
            </a:r>
            <a:r>
              <a:rPr lang="ko-KR" altLang="en-US" dirty="0"/>
              <a:t>밖에 없기 때문에 </a:t>
            </a:r>
            <a:r>
              <a:rPr lang="en-US" altLang="ko-KR" dirty="0"/>
              <a:t>challenging</a:t>
            </a:r>
            <a:r>
              <a:rPr lang="ko-KR" altLang="en-US" dirty="0"/>
              <a:t>하다 </a:t>
            </a:r>
            <a:r>
              <a:rPr lang="en-US" altLang="ko-KR" dirty="0"/>
              <a:t>-&gt; </a:t>
            </a:r>
            <a:r>
              <a:rPr lang="ko-KR" altLang="en-US" dirty="0"/>
              <a:t>그래서 </a:t>
            </a:r>
            <a:r>
              <a:rPr lang="ko-KR" altLang="en-US" dirty="0" err="1"/>
              <a:t>가져온게</a:t>
            </a:r>
            <a:r>
              <a:rPr lang="ko-KR" altLang="en-US" dirty="0"/>
              <a:t> </a:t>
            </a:r>
            <a:r>
              <a:rPr lang="en-US" altLang="ko-KR" dirty="0"/>
              <a:t>large scale vision language </a:t>
            </a:r>
            <a:r>
              <a:rPr lang="ko-KR" altLang="en-US" dirty="0"/>
              <a:t>모델을 사용해서 </a:t>
            </a:r>
            <a:r>
              <a:rPr lang="en-US" altLang="ko-KR" dirty="0"/>
              <a:t>source free domain generalization</a:t>
            </a:r>
            <a:r>
              <a:rPr lang="ko-KR" altLang="en-US" dirty="0"/>
              <a:t>하자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Learned style word vectors are used to synthesize style content features for training a classifier; these synthesized features could simulate images of known contents with diverse unknown styles in the joint space.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Prompt-driven style generation: </a:t>
            </a:r>
            <a:r>
              <a:rPr lang="en-US" dirty="0" err="1"/>
              <a:t>효과적인</a:t>
            </a:r>
            <a:r>
              <a:rPr lang="en-US" dirty="0"/>
              <a:t> distribution </a:t>
            </a:r>
            <a:r>
              <a:rPr lang="en-US" dirty="0" err="1"/>
              <a:t>shift를</a:t>
            </a:r>
            <a:r>
              <a:rPr lang="en-US" dirty="0"/>
              <a:t> </a:t>
            </a:r>
            <a:r>
              <a:rPr lang="en-US" dirty="0" err="1"/>
              <a:t>통해</a:t>
            </a:r>
            <a:r>
              <a:rPr lang="en-US" dirty="0"/>
              <a:t> </a:t>
            </a:r>
            <a:r>
              <a:rPr lang="en-US" dirty="0" err="1"/>
              <a:t>다양한</a:t>
            </a:r>
            <a:r>
              <a:rPr lang="en-US" dirty="0"/>
              <a:t> </a:t>
            </a:r>
            <a:r>
              <a:rPr lang="en-US" dirty="0" err="1"/>
              <a:t>스타일을</a:t>
            </a:r>
            <a:r>
              <a:rPr lang="en-US" dirty="0"/>
              <a:t> </a:t>
            </a:r>
            <a:r>
              <a:rPr lang="en-US" dirty="0" err="1"/>
              <a:t>만들어</a:t>
            </a:r>
            <a:r>
              <a:rPr lang="en-US" dirty="0"/>
              <a:t> </a:t>
            </a:r>
            <a:r>
              <a:rPr lang="en-US" dirty="0" err="1"/>
              <a:t>내려면</a:t>
            </a:r>
            <a:r>
              <a:rPr lang="en-US" dirty="0"/>
              <a:t> style word </a:t>
            </a:r>
            <a:r>
              <a:rPr lang="en-US" dirty="0" err="1"/>
              <a:t>vector는</a:t>
            </a:r>
            <a:r>
              <a:rPr lang="en-US" dirty="0"/>
              <a:t> </a:t>
            </a:r>
            <a:r>
              <a:rPr lang="en-US" dirty="0" err="1"/>
              <a:t>다양하되</a:t>
            </a:r>
            <a:r>
              <a:rPr lang="en-US" dirty="0"/>
              <a:t> content </a:t>
            </a:r>
            <a:r>
              <a:rPr lang="en-US" dirty="0" err="1"/>
              <a:t>information은</a:t>
            </a:r>
            <a:r>
              <a:rPr lang="en-US" dirty="0"/>
              <a:t> </a:t>
            </a:r>
            <a:r>
              <a:rPr lang="en-US" dirty="0" err="1"/>
              <a:t>유지되어야한다</a:t>
            </a:r>
            <a:r>
              <a:rPr lang="en-US" dirty="0"/>
              <a:t> </a:t>
            </a:r>
            <a:r>
              <a:rPr lang="en-US" altLang="ko-KR" dirty="0"/>
              <a:t>-&gt; 2</a:t>
            </a:r>
            <a:r>
              <a:rPr lang="ko-KR" altLang="en-US" dirty="0"/>
              <a:t>가지 선택 가능한 </a:t>
            </a:r>
            <a:r>
              <a:rPr lang="en-US" altLang="ko-KR" dirty="0"/>
              <a:t>word vector learning </a:t>
            </a:r>
            <a:r>
              <a:rPr lang="ko-KR" altLang="en-US" dirty="0"/>
              <a:t>방법 </a:t>
            </a:r>
            <a:r>
              <a:rPr lang="en-US" altLang="ko-KR" dirty="0"/>
              <a:t>(sequential or parallel) -&gt; sequential</a:t>
            </a:r>
            <a:r>
              <a:rPr lang="ko-KR" altLang="en-US" dirty="0"/>
              <a:t>한 방법 선택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en-US" dirty="0"/>
              <a:t>Style diversity loss: 2가지 </a:t>
            </a:r>
            <a:r>
              <a:rPr lang="en-US" dirty="0" err="1"/>
              <a:t>임의의</a:t>
            </a:r>
            <a:r>
              <a:rPr lang="en-US" dirty="0"/>
              <a:t> </a:t>
            </a:r>
            <a:r>
              <a:rPr lang="en-US" dirty="0" err="1"/>
              <a:t>스타일</a:t>
            </a:r>
            <a:r>
              <a:rPr lang="en-US" dirty="0"/>
              <a:t> </a:t>
            </a:r>
            <a:r>
              <a:rPr lang="en-US" dirty="0" err="1"/>
              <a:t>피쳐가</a:t>
            </a:r>
            <a:r>
              <a:rPr lang="en-US" dirty="0"/>
              <a:t> </a:t>
            </a:r>
            <a:r>
              <a:rPr lang="en-US" dirty="0" err="1"/>
              <a:t>hyperspherical</a:t>
            </a:r>
            <a:r>
              <a:rPr lang="en-US" dirty="0"/>
              <a:t> joint vision-language </a:t>
            </a:r>
            <a:r>
              <a:rPr lang="en-US" dirty="0" err="1"/>
              <a:t>space에서</a:t>
            </a:r>
            <a:r>
              <a:rPr lang="en-US" dirty="0"/>
              <a:t> cosine </a:t>
            </a:r>
            <a:r>
              <a:rPr lang="en-US" dirty="0" err="1"/>
              <a:t>similarit가</a:t>
            </a:r>
            <a:r>
              <a:rPr 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되도록 즉</a:t>
            </a:r>
            <a:r>
              <a:rPr lang="en-US" altLang="ko-KR" dirty="0"/>
              <a:t>, </a:t>
            </a:r>
            <a:r>
              <a:rPr lang="ko-KR" altLang="en-US" dirty="0"/>
              <a:t>서로 직교하도록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en-US" dirty="0"/>
              <a:t>Content consistency loss</a:t>
            </a:r>
            <a:r>
              <a:rPr lang="en-US" altLang="ko-KR" dirty="0"/>
              <a:t>:</a:t>
            </a:r>
            <a:r>
              <a:rPr lang="ko-KR" altLang="en-US" dirty="0"/>
              <a:t> 각 </a:t>
            </a:r>
            <a:r>
              <a:rPr lang="en-US" altLang="ko-KR" dirty="0"/>
              <a:t>style-content feature</a:t>
            </a:r>
            <a:r>
              <a:rPr lang="ko-KR" altLang="en-US" dirty="0"/>
              <a:t>는 해당하는 </a:t>
            </a:r>
            <a:r>
              <a:rPr lang="en-US" altLang="ko-KR" dirty="0"/>
              <a:t>content feature</a:t>
            </a:r>
            <a:r>
              <a:rPr lang="ko-KR" altLang="en-US" dirty="0"/>
              <a:t>와 가장 높은 </a:t>
            </a:r>
            <a:r>
              <a:rPr lang="en-US" altLang="ko-KR" dirty="0" err="1"/>
              <a:t>consine</a:t>
            </a:r>
            <a:r>
              <a:rPr lang="en-US" altLang="ko-KR" dirty="0"/>
              <a:t> sim</a:t>
            </a:r>
            <a:r>
              <a:rPr lang="ko-KR" altLang="en-US" dirty="0"/>
              <a:t> 값을 가져야함으로 </a:t>
            </a:r>
            <a:r>
              <a:rPr lang="en-US" altLang="ko-KR" dirty="0"/>
              <a:t>style-content</a:t>
            </a:r>
            <a:r>
              <a:rPr lang="ko-KR" altLang="en-US" dirty="0"/>
              <a:t>와 </a:t>
            </a:r>
            <a:r>
              <a:rPr lang="en-US" altLang="ko-KR" dirty="0"/>
              <a:t>content</a:t>
            </a:r>
            <a:r>
              <a:rPr lang="ko-KR" altLang="en-US" dirty="0"/>
              <a:t>간의 </a:t>
            </a:r>
            <a:r>
              <a:rPr lang="en-US" altLang="ko-KR" dirty="0"/>
              <a:t>cosine sim</a:t>
            </a:r>
            <a:r>
              <a:rPr lang="ko-KR" altLang="en-US" dirty="0"/>
              <a:t>을 각 </a:t>
            </a:r>
            <a:r>
              <a:rPr lang="en-US" altLang="ko-KR" dirty="0"/>
              <a:t>contrastive loss</a:t>
            </a:r>
            <a:r>
              <a:rPr lang="ko-KR" altLang="en-US" dirty="0" err="1"/>
              <a:t>를</a:t>
            </a:r>
            <a:r>
              <a:rPr lang="ko-KR" altLang="en-US" dirty="0"/>
              <a:t> 통해 각 </a:t>
            </a:r>
            <a:r>
              <a:rPr lang="en-US" altLang="ko-KR" dirty="0"/>
              <a:t>content</a:t>
            </a:r>
            <a:r>
              <a:rPr lang="ko-KR" altLang="en-US" dirty="0"/>
              <a:t>간의 거리를 </a:t>
            </a:r>
            <a:r>
              <a:rPr lang="ko-KR" altLang="en-US" dirty="0" err="1"/>
              <a:t>멀리해줌</a:t>
            </a:r>
            <a:r>
              <a:rPr lang="ko-KR" altLang="en-US" dirty="0"/>
              <a:t> 그래서 </a:t>
            </a:r>
            <a:r>
              <a:rPr lang="en-US" altLang="ko-KR" dirty="0"/>
              <a:t>content</a:t>
            </a:r>
            <a:r>
              <a:rPr lang="ko-KR" altLang="en-US" dirty="0"/>
              <a:t>와 </a:t>
            </a:r>
            <a:r>
              <a:rPr lang="en-US" altLang="ko-KR" dirty="0"/>
              <a:t>style</a:t>
            </a:r>
            <a:r>
              <a:rPr lang="ko-KR" altLang="en-US" dirty="0"/>
              <a:t>간의 유사도는 높이고 </a:t>
            </a:r>
            <a:r>
              <a:rPr lang="en-US" altLang="ko-KR" dirty="0"/>
              <a:t>content</a:t>
            </a:r>
            <a:r>
              <a:rPr lang="ko-KR" altLang="en-US" dirty="0"/>
              <a:t>간의 유사도는 낮추는 식</a:t>
            </a:r>
            <a:endParaRPr lang="en-US" altLang="ko-KR" dirty="0"/>
          </a:p>
          <a:p>
            <a:pPr marL="171450" lvl="0" indent="-171450">
              <a:buFontTx/>
              <a:buChar char="-"/>
            </a:pPr>
            <a:r>
              <a:rPr lang="en-US" b="1" dirty="0"/>
              <a:t>Training a linear classifier using diverse styles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l2 normalized style content feature</a:t>
            </a:r>
            <a:r>
              <a:rPr lang="ko-KR" altLang="en-US" b="1" dirty="0"/>
              <a:t>와 각 </a:t>
            </a:r>
            <a:r>
              <a:rPr lang="en-US" altLang="ko-KR" b="1" dirty="0"/>
              <a:t>class label</a:t>
            </a:r>
            <a:r>
              <a:rPr lang="ko-KR" altLang="en-US" b="1" dirty="0"/>
              <a:t>에 의해 학습된다</a:t>
            </a:r>
            <a:r>
              <a:rPr lang="en-US" altLang="ko-KR" b="1" dirty="0"/>
              <a:t>. classification loss</a:t>
            </a:r>
            <a:r>
              <a:rPr lang="ko-KR" altLang="en-US" b="1" dirty="0"/>
              <a:t>로 </a:t>
            </a:r>
            <a:r>
              <a:rPr lang="en-US" altLang="ko-KR" b="1" dirty="0" err="1"/>
              <a:t>arcface</a:t>
            </a:r>
            <a:r>
              <a:rPr lang="ko-KR" altLang="en-US" b="1" dirty="0"/>
              <a:t>로스 사용함</a:t>
            </a:r>
            <a:r>
              <a:rPr lang="en-US" altLang="ko-KR" b="1" dirty="0"/>
              <a:t>(</a:t>
            </a:r>
            <a:r>
              <a:rPr lang="en-US" b="1" dirty="0"/>
              <a:t>angular </a:t>
            </a:r>
            <a:r>
              <a:rPr lang="en-US" b="1" dirty="0" err="1"/>
              <a:t>Softmax</a:t>
            </a:r>
            <a:r>
              <a:rPr lang="en-US" b="1" dirty="0"/>
              <a:t> loss</a:t>
            </a:r>
            <a:r>
              <a:rPr lang="en-US" altLang="ko-KR" b="1" dirty="0"/>
              <a:t>: classifier input feature</a:t>
            </a:r>
            <a:r>
              <a:rPr lang="ko-KR" altLang="en-US" b="1" dirty="0"/>
              <a:t>와 </a:t>
            </a:r>
            <a:r>
              <a:rPr lang="en-US" altLang="ko-KR" b="1" dirty="0"/>
              <a:t>classifier weights </a:t>
            </a:r>
            <a:r>
              <a:rPr lang="ko-KR" altLang="en-US" b="1" dirty="0"/>
              <a:t>사이의 </a:t>
            </a:r>
            <a:r>
              <a:rPr lang="en-US" altLang="ko-KR" b="1" dirty="0"/>
              <a:t>cos sim </a:t>
            </a:r>
            <a:r>
              <a:rPr lang="ko-KR" altLang="en-US" b="1" dirty="0"/>
              <a:t>사용해서 </a:t>
            </a:r>
            <a:r>
              <a:rPr lang="en-US" altLang="ko-KR" b="1" dirty="0"/>
              <a:t>class </a:t>
            </a:r>
            <a:r>
              <a:rPr lang="ko-KR" altLang="en-US" b="1" dirty="0"/>
              <a:t>사이에 </a:t>
            </a:r>
            <a:r>
              <a:rPr lang="en-US" altLang="ko-KR" b="1" dirty="0"/>
              <a:t>angular margin penalty</a:t>
            </a:r>
            <a:r>
              <a:rPr lang="ko-KR" altLang="en-US" b="1" dirty="0" err="1"/>
              <a:t>를</a:t>
            </a:r>
            <a:r>
              <a:rPr lang="ko-KR" altLang="en-US" b="1" dirty="0"/>
              <a:t> 추가로 사용</a:t>
            </a:r>
            <a:r>
              <a:rPr lang="en-US" altLang="ko-KR" b="1" dirty="0"/>
              <a:t>,</a:t>
            </a:r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class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끼리의</a:t>
            </a:r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분명한 </a:t>
            </a:r>
            <a:r>
              <a:rPr 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gap</a:t>
            </a:r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을 만들어주고</a:t>
            </a:r>
            <a:r>
              <a:rPr lang="en-US" altLang="ko-KR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기존의 방식보다 각 </a:t>
            </a:r>
            <a:r>
              <a:rPr 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class</a:t>
            </a:r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간 </a:t>
            </a:r>
            <a:r>
              <a:rPr 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boundary </a:t>
            </a:r>
            <a:r>
              <a:rPr lang="en-US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더</a:t>
            </a:r>
            <a:r>
              <a:rPr 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잘</a:t>
            </a:r>
            <a:r>
              <a:rPr 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학습</a:t>
            </a:r>
            <a:r>
              <a:rPr lang="en-US" altLang="ko-KR" b="1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en-US" b="1" dirty="0"/>
              <a:t>Inference using the trained classifier</a:t>
            </a:r>
            <a:r>
              <a:rPr lang="en-US" altLang="ko-KR" b="1" dirty="0"/>
              <a:t>: </a:t>
            </a:r>
            <a:r>
              <a:rPr lang="ko-KR" altLang="en-US" b="1" dirty="0"/>
              <a:t>인풋 이미지를 </a:t>
            </a:r>
            <a:r>
              <a:rPr lang="en-US" altLang="ko-KR" b="1" dirty="0"/>
              <a:t>image encoder</a:t>
            </a:r>
            <a:r>
              <a:rPr lang="ko-KR" altLang="en-US" b="1" dirty="0"/>
              <a:t>에 넣어서 </a:t>
            </a:r>
            <a:r>
              <a:rPr lang="en-US" altLang="ko-KR" b="1" dirty="0"/>
              <a:t>h-</a:t>
            </a:r>
            <a:r>
              <a:rPr lang="en-US" altLang="ko-KR" b="1" dirty="0" err="1"/>
              <a:t>vl</a:t>
            </a:r>
            <a:r>
              <a:rPr lang="en-US" altLang="ko-KR" b="1" dirty="0"/>
              <a:t> space</a:t>
            </a:r>
            <a:r>
              <a:rPr lang="ko-KR" altLang="en-US" b="1" dirty="0"/>
              <a:t>에 </a:t>
            </a:r>
            <a:r>
              <a:rPr lang="ko-KR" altLang="en-US" b="1" dirty="0" err="1"/>
              <a:t>매핑되는</a:t>
            </a:r>
            <a:r>
              <a:rPr lang="ko-KR" altLang="en-US" b="1" dirty="0"/>
              <a:t> 이미지 </a:t>
            </a:r>
            <a:r>
              <a:rPr lang="ko-KR" altLang="en-US" b="1" dirty="0" err="1"/>
              <a:t>피쳐</a:t>
            </a:r>
            <a:r>
              <a:rPr lang="ko-KR" altLang="en-US" b="1" dirty="0"/>
              <a:t> 추출하고 그리고 </a:t>
            </a:r>
            <a:r>
              <a:rPr lang="en-US" altLang="ko-KR" b="1" dirty="0"/>
              <a:t>train</a:t>
            </a:r>
            <a:r>
              <a:rPr lang="ko-KR" altLang="en-US" b="1" dirty="0"/>
              <a:t>된 </a:t>
            </a:r>
            <a:r>
              <a:rPr lang="en-US" altLang="ko-KR" b="1" dirty="0"/>
              <a:t>classifier</a:t>
            </a:r>
            <a:r>
              <a:rPr lang="ko-KR" altLang="en-US" b="1" dirty="0"/>
              <a:t>에 이미지 </a:t>
            </a:r>
            <a:r>
              <a:rPr lang="ko-KR" altLang="en-US" b="1" dirty="0" err="1"/>
              <a:t>피쳐를</a:t>
            </a:r>
            <a:r>
              <a:rPr lang="ko-KR" altLang="en-US" b="1" dirty="0"/>
              <a:t> 넣어서 분류해줌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EE255-8C89-8346-A5EE-2708C1C63677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936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EE255-8C89-8346-A5EE-2708C1C63677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773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promptstyler에서는</a:t>
            </a:r>
            <a:r>
              <a:rPr 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에 </a:t>
            </a:r>
            <a:r>
              <a:rPr lang="en-US" altLang="ko-KR" dirty="0"/>
              <a:t>style distribution shift(diversity)</a:t>
            </a:r>
            <a:r>
              <a:rPr lang="ko-KR" altLang="en-US" dirty="0"/>
              <a:t>을 주어서 </a:t>
            </a:r>
            <a:r>
              <a:rPr lang="en-US" altLang="ko-KR" dirty="0"/>
              <a:t>classifier</a:t>
            </a:r>
            <a:r>
              <a:rPr lang="ko-KR" altLang="en-US" dirty="0" err="1"/>
              <a:t>를</a:t>
            </a:r>
            <a:r>
              <a:rPr lang="ko-KR" altLang="en-US" dirty="0"/>
              <a:t> 학습하는데 </a:t>
            </a:r>
            <a:r>
              <a:rPr lang="en-US" altLang="ko-KR" dirty="0"/>
              <a:t>augmentation </a:t>
            </a:r>
            <a:r>
              <a:rPr lang="ko-KR" altLang="en-US" dirty="0"/>
              <a:t>역할을 </a:t>
            </a:r>
            <a:r>
              <a:rPr lang="ko-KR" altLang="en-US" dirty="0" err="1"/>
              <a:t>해주었음</a:t>
            </a:r>
            <a:endParaRPr lang="en-US" altLang="ko-KR" dirty="0"/>
          </a:p>
          <a:p>
            <a:r>
              <a:rPr lang="ko-KR" altLang="en-US" dirty="0"/>
              <a:t>우리는 여기에 플러스 </a:t>
            </a:r>
            <a:r>
              <a:rPr lang="en-US" altLang="ko-KR" dirty="0"/>
              <a:t>class distribution shift</a:t>
            </a:r>
            <a:r>
              <a:rPr lang="ko-KR" altLang="en-US" dirty="0" err="1"/>
              <a:t>를</a:t>
            </a:r>
            <a:r>
              <a:rPr lang="ko-KR" altLang="en-US" dirty="0"/>
              <a:t> 주어서 </a:t>
            </a:r>
            <a:r>
              <a:rPr lang="en-US" altLang="ko-KR" dirty="0"/>
              <a:t>2</a:t>
            </a:r>
            <a:r>
              <a:rPr lang="ko-KR" altLang="en-US" dirty="0"/>
              <a:t>가지 방향으로 다양성 </a:t>
            </a:r>
            <a:r>
              <a:rPr lang="ko-KR" altLang="en-US" dirty="0" err="1"/>
              <a:t>넣어줄것임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EE255-8C89-8346-A5EE-2708C1C63677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318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A0CE-3364-E02B-483E-7F8EECF08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42469-388C-9D7A-C6E3-E694D89D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7D6AD-3C44-96A0-9C18-855E853D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E870-7325-814B-BEF3-933FB8D729A3}" type="datetimeFigureOut">
              <a:rPr lang="en-KR" smtClean="0"/>
              <a:t>4/2/24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11AE-9570-6548-B6A6-0C73E347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EFB56-FA78-F336-2778-95382BCE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8C95-D27E-7E45-848C-55FE766A1B8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756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D222-61FF-1925-BAA6-54B3B284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ED194-AAFC-649F-BE38-71A0072F4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034D9-D411-4B67-949C-424E4447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E870-7325-814B-BEF3-933FB8D729A3}" type="datetimeFigureOut">
              <a:rPr lang="en-KR" smtClean="0"/>
              <a:t>4/2/24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6C44-FA00-4B56-904B-DA4E026D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A2CC6-4994-8D18-2539-5DEA1DC0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8C95-D27E-7E45-848C-55FE766A1B8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584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C0813-390C-E3A7-3834-CDE48CC9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0211A-550D-A67B-4A38-C7BFD94C0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7759-0C6C-051E-057F-F626D50C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E870-7325-814B-BEF3-933FB8D729A3}" type="datetimeFigureOut">
              <a:rPr lang="en-KR" smtClean="0"/>
              <a:t>4/2/24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24C4-660C-DA54-F873-D100955D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5D21-4587-496B-1F73-70C35F61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8C95-D27E-7E45-848C-55FE766A1B8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06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54AA-14DC-04C1-9A7D-EFCA7504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4815-3D01-B500-5AFD-EA7401DB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D73C-64BD-4B39-D47A-025154D4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E870-7325-814B-BEF3-933FB8D729A3}" type="datetimeFigureOut">
              <a:rPr lang="en-KR" smtClean="0"/>
              <a:t>4/2/24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5F99-E344-EEA6-92CF-78819CF3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0BA8-5BE4-26D7-373D-B06759D8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8C95-D27E-7E45-848C-55FE766A1B8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002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8CC4-EE34-6839-A46E-D3D45E84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78BD8-E14D-6EE8-27F9-22968FB9E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0F266-49EE-C143-A243-DA4DB516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E870-7325-814B-BEF3-933FB8D729A3}" type="datetimeFigureOut">
              <a:rPr lang="en-KR" smtClean="0"/>
              <a:t>4/2/24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2C2D-62E7-5493-3EB2-226D6A50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12AB5-001D-81E9-D1FD-44FDA52A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8C95-D27E-7E45-848C-55FE766A1B8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5165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BDD5-C9CE-63F6-0589-6EB427E5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EBF3-31C2-AFEE-4557-82E1653A6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D8012-01D3-9450-BAED-6B44880CC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6D02D-99C0-A9E0-D76E-1F97A3EC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E870-7325-814B-BEF3-933FB8D729A3}" type="datetimeFigureOut">
              <a:rPr lang="en-KR" smtClean="0"/>
              <a:t>4/2/24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D65B0-3D42-2C33-CFC7-061F676C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20A33-4D4B-60C8-5397-738BF2C7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8C95-D27E-7E45-848C-55FE766A1B8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138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364C-AA1F-4F7D-2875-FAEB62E2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86F9C-7649-C3BB-E94F-D3A0D8DC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F73B8-7F95-E07F-5B00-0197A637C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10E2C-D509-59C5-80B4-5682EB210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83A83-C68F-140B-7FB4-F167F1951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2CE3D-A7DC-99CE-FA4D-424A72D7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E870-7325-814B-BEF3-933FB8D729A3}" type="datetimeFigureOut">
              <a:rPr lang="en-KR" smtClean="0"/>
              <a:t>4/2/24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36851-81FE-04A9-B7D0-40CB9FA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22AF4-56AF-1CE6-6995-C5A7F648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8C95-D27E-7E45-848C-55FE766A1B8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573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536A-015A-5D1D-2C88-A19A3E05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75E7C-1D3C-6C11-F5C5-075AC59F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E870-7325-814B-BEF3-933FB8D729A3}" type="datetimeFigureOut">
              <a:rPr lang="en-KR" smtClean="0"/>
              <a:t>4/2/24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124D7-9D21-1617-75B1-BF4CB048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A477F-148C-A194-D5EF-EC64C0CA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8C95-D27E-7E45-848C-55FE766A1B8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272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59E70-192F-A447-C79E-7E48967D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E870-7325-814B-BEF3-933FB8D729A3}" type="datetimeFigureOut">
              <a:rPr lang="en-KR" smtClean="0"/>
              <a:t>4/2/24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7E249-FCC8-B151-8B51-E5C628A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5D2C8-4483-D8FF-C9E4-7D65F55A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8C95-D27E-7E45-848C-55FE766A1B8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817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B42A-62C0-523F-4D1D-73A83101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286D-48A2-3D13-D05E-6D7B7475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02208-FD61-3328-4F1A-BEF906E3B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658D-24FF-C582-9B27-431737F0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E870-7325-814B-BEF3-933FB8D729A3}" type="datetimeFigureOut">
              <a:rPr lang="en-KR" smtClean="0"/>
              <a:t>4/2/24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1B3ED-2309-041C-A59F-DF5ADF85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027D3-4F00-AFDF-88F4-2F793470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8C95-D27E-7E45-848C-55FE766A1B8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017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0CE6-3D2C-BBDF-99DC-FE95E4B5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243C5-AAE7-241A-C62B-C099125B7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C0FFF-8217-7BAE-42F8-BB249979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610F6-6272-2F4C-468D-CFEDB9FE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E870-7325-814B-BEF3-933FB8D729A3}" type="datetimeFigureOut">
              <a:rPr lang="en-KR" smtClean="0"/>
              <a:t>4/2/24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039AD-1EB5-0114-7B60-254C7BF1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A3B58-AF23-C653-04B2-4ED0B8C7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8C95-D27E-7E45-848C-55FE766A1B8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155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11F4D-FB48-D0E4-3A83-431EA1D5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6C672-2771-ADE1-3EA8-218F2BC2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255D-FB74-F2E4-2879-44BC832A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4E870-7325-814B-BEF3-933FB8D729A3}" type="datetimeFigureOut">
              <a:rPr lang="en-KR" smtClean="0"/>
              <a:t>4/2/24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E580D-0A30-BC8A-C606-5929DEBA0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C9C7-048B-68D6-472F-E4B357596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48C95-D27E-7E45-848C-55FE766A1B8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8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1EB1-92BA-EF9F-9A8B-94752CF4D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131" y="1763712"/>
            <a:ext cx="10463213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>
                <a:latin typeface="Helvetica" pitchFamily="2" charset="0"/>
              </a:rPr>
              <a:t>PromptStyler</a:t>
            </a:r>
            <a:r>
              <a:rPr lang="en-US" sz="4400" b="1" dirty="0">
                <a:latin typeface="Helvetica" pitchFamily="2" charset="0"/>
              </a:rPr>
              <a:t>: </a:t>
            </a:r>
            <a:br>
              <a:rPr lang="en-US" sz="4400" b="1" dirty="0">
                <a:latin typeface="Helvetica" pitchFamily="2" charset="0"/>
              </a:rPr>
            </a:br>
            <a:r>
              <a:rPr lang="en-US" sz="4400" b="1" dirty="0">
                <a:latin typeface="Helvetica" pitchFamily="2" charset="0"/>
              </a:rPr>
              <a:t>Prompt-driven Style Generation </a:t>
            </a:r>
            <a:br>
              <a:rPr lang="en-US" sz="4400" b="1" dirty="0">
                <a:latin typeface="Helvetica" pitchFamily="2" charset="0"/>
              </a:rPr>
            </a:br>
            <a:r>
              <a:rPr lang="en-US" sz="4400" b="1" dirty="0">
                <a:latin typeface="Helvetica" pitchFamily="2" charset="0"/>
              </a:rPr>
              <a:t>for Source-free Domain Generalization</a:t>
            </a:r>
            <a:endParaRPr lang="en-KR" sz="44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5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E5B22-0289-EDF8-DF0F-3F74D69A1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0308"/>
          <a:stretch/>
        </p:blipFill>
        <p:spPr>
          <a:xfrm>
            <a:off x="1303860" y="2867494"/>
            <a:ext cx="4646210" cy="28426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97EB0B-1245-8930-70C1-ED7B7A6D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8" y="16218"/>
            <a:ext cx="11564471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Helvetica" pitchFamily="2" charset="0"/>
              </a:rPr>
              <a:t>Represent various image styles in a joint vision language space exploit text features</a:t>
            </a:r>
            <a:endParaRPr lang="en-KR" sz="1800" b="1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587215-2BF2-757D-08CE-E48CEFCC345D}"/>
                  </a:ext>
                </a:extLst>
              </p:cNvPr>
              <p:cNvSpPr txBox="1"/>
              <p:nvPr/>
            </p:nvSpPr>
            <p:spPr>
              <a:xfrm>
                <a:off x="8013137" y="2577646"/>
                <a:ext cx="2583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latin typeface="Helvetica" pitchFamily="2" charset="0"/>
                  </a:rPr>
                  <a:t>*</a:t>
                </a:r>
                <a:r>
                  <a:rPr lang="en-US" altLang="ko-KR" sz="1400" b="1" dirty="0">
                    <a:latin typeface="Helvetica" pitchFamily="2" charset="0"/>
                  </a:rPr>
                  <a:t>Style word vector is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𝟖𝟎</m:t>
                    </m:r>
                  </m:oMath>
                </a14:m>
                <a:endParaRPr lang="en-US" sz="140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587215-2BF2-757D-08CE-E48CEFCC3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137" y="2577646"/>
                <a:ext cx="2583143" cy="307777"/>
              </a:xfrm>
              <a:prstGeom prst="rect">
                <a:avLst/>
              </a:prstGeom>
              <a:blipFill>
                <a:blip r:embed="rId4"/>
                <a:stretch>
                  <a:fillRect l="-48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31C34BE-6AFF-4152-C2A0-E6A56AB18BBB}"/>
              </a:ext>
            </a:extLst>
          </p:cNvPr>
          <p:cNvSpPr txBox="1"/>
          <p:nvPr/>
        </p:nvSpPr>
        <p:spPr>
          <a:xfrm>
            <a:off x="1019485" y="1127655"/>
            <a:ext cx="9325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ynthesize a variety of styles in a joint vision-language space via prompts to effectively tackle source-free domain generalization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6E9D3C1C-4753-F84A-DA2C-A62FF98CB3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08"/>
          <a:stretch/>
        </p:blipFill>
        <p:spPr>
          <a:xfrm>
            <a:off x="6096000" y="2885423"/>
            <a:ext cx="4646210" cy="2842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6602B2-B9E2-D021-8BA4-4F9F38558DD1}"/>
              </a:ext>
            </a:extLst>
          </p:cNvPr>
          <p:cNvSpPr txBox="1"/>
          <p:nvPr/>
        </p:nvSpPr>
        <p:spPr>
          <a:xfrm>
            <a:off x="0" y="6611779"/>
            <a:ext cx="111520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Cho, </a:t>
            </a:r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Junhyeong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</a:t>
            </a:r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Promptstyler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Prompt-driven style generation for source-free domain generalization."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IEEE/CVF International Conference on Computer Vision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2023.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1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60130F-AC60-3E77-8C11-A7E926AF4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8933"/>
          <a:stretch/>
        </p:blipFill>
        <p:spPr>
          <a:xfrm>
            <a:off x="1021949" y="1702983"/>
            <a:ext cx="4595704" cy="31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5799FF-E4E2-CB95-AE0F-27E6BA4C0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291" y="4943905"/>
            <a:ext cx="4371461" cy="870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DA35-810C-A3A9-8439-BE4E90326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096" y="5027725"/>
            <a:ext cx="4887913" cy="733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E3AC6F-9800-D8C4-396E-CE5BB2BEB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5439" y="5814371"/>
            <a:ext cx="4349470" cy="89085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22DBA1-FF4C-4AEB-15A9-7AA77795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218"/>
            <a:ext cx="115824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Helvetica" pitchFamily="2" charset="0"/>
              </a:rPr>
              <a:t>Prompt-driven style generation</a:t>
            </a:r>
            <a:endParaRPr lang="en-KR" sz="1800" b="1" dirty="0"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8CE439-2ABD-3F2E-4BF7-FB8DAF4EF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26"/>
          <a:stretch/>
        </p:blipFill>
        <p:spPr>
          <a:xfrm>
            <a:off x="6684520" y="1702983"/>
            <a:ext cx="4470389" cy="317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1C47AA-F479-EFE8-069C-B486C398043D}"/>
              </a:ext>
            </a:extLst>
          </p:cNvPr>
          <p:cNvSpPr txBox="1"/>
          <p:nvPr/>
        </p:nvSpPr>
        <p:spPr>
          <a:xfrm>
            <a:off x="5938528" y="2996395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F2DD93-48C9-5647-DC2F-304B2E81CD08}"/>
              </a:ext>
            </a:extLst>
          </p:cNvPr>
          <p:cNvSpPr txBox="1"/>
          <p:nvPr/>
        </p:nvSpPr>
        <p:spPr>
          <a:xfrm>
            <a:off x="662641" y="991148"/>
            <a:ext cx="112066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Learned style word vectors are used to synthesize style content features for training a classifier; these </a:t>
            </a:r>
            <a:r>
              <a:rPr lang="en-US" sz="1600" b="1" dirty="0">
                <a:latin typeface="Helvetica" pitchFamily="2" charset="0"/>
              </a:rPr>
              <a:t>synthesized features could simulate images of known contents with diverse unknown styles in the joint space</a:t>
            </a:r>
          </a:p>
        </p:txBody>
      </p:sp>
    </p:spTree>
    <p:extLst>
      <p:ext uri="{BB962C8B-B14F-4D97-AF65-F5344CB8AC3E}">
        <p14:creationId xmlns:p14="http://schemas.microsoft.com/office/powerpoint/2010/main" val="245339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44E310-81D1-5841-C5EB-9D8253F84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38588"/>
            <a:ext cx="10515600" cy="431024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44302D-3E15-2E25-EB20-7D7B17D8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218"/>
            <a:ext cx="115824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Helvetica" pitchFamily="2" charset="0"/>
              </a:rPr>
              <a:t>Training a linear classifier using diverse styles</a:t>
            </a:r>
            <a:endParaRPr lang="en-KR" sz="1800" b="1" dirty="0">
              <a:latin typeface="Helvetica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81BA24-007C-F8C1-1C98-1CBEC4CD8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609" y="1574184"/>
            <a:ext cx="2523191" cy="29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8528B6-86E1-BC6F-26E4-898F135004C7}"/>
              </a:ext>
            </a:extLst>
          </p:cNvPr>
          <p:cNvSpPr txBox="1"/>
          <p:nvPr/>
        </p:nvSpPr>
        <p:spPr>
          <a:xfrm>
            <a:off x="0" y="6611779"/>
            <a:ext cx="111520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Deng, </a:t>
            </a:r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Jiankang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</a:t>
            </a:r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Arcface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Additive angular margin loss for deep face recognition."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2019.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63788-014D-0184-26C1-C23D1C716533}"/>
              </a:ext>
            </a:extLst>
          </p:cNvPr>
          <p:cNvSpPr txBox="1"/>
          <p:nvPr/>
        </p:nvSpPr>
        <p:spPr>
          <a:xfrm>
            <a:off x="7504605" y="152006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elvetica" pitchFamily="2" charset="0"/>
              </a:rPr>
              <a:t>*</a:t>
            </a:r>
            <a:r>
              <a:rPr lang="en-US" altLang="ko-KR" b="1" dirty="0" err="1">
                <a:latin typeface="Helvetica" pitchFamily="2" charset="0"/>
              </a:rPr>
              <a:t>ArcFace</a:t>
            </a:r>
            <a:r>
              <a:rPr lang="en-US" altLang="ko-KR" b="1" dirty="0">
                <a:latin typeface="Helvetica" pitchFamily="2" charset="0"/>
              </a:rPr>
              <a:t>: 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2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544302D-3E15-2E25-EB20-7D7B17D8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218"/>
            <a:ext cx="115824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Helvetica" pitchFamily="2" charset="0"/>
              </a:rPr>
              <a:t>Results</a:t>
            </a:r>
            <a:endParaRPr lang="en-KR" sz="1800" b="1" dirty="0">
              <a:latin typeface="Helvetica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E04B06-3659-6ADC-7925-FFB3F0B6C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0313" y="1521075"/>
            <a:ext cx="7451374" cy="5094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0BA48-C16B-AECC-1672-F0B607B7AD0B}"/>
              </a:ext>
            </a:extLst>
          </p:cNvPr>
          <p:cNvSpPr txBox="1"/>
          <p:nvPr/>
        </p:nvSpPr>
        <p:spPr>
          <a:xfrm>
            <a:off x="770964" y="1000871"/>
            <a:ext cx="8803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Comparison with the state-of-the-art domain generalization methods.</a:t>
            </a:r>
          </a:p>
        </p:txBody>
      </p:sp>
    </p:spTree>
    <p:extLst>
      <p:ext uri="{BB962C8B-B14F-4D97-AF65-F5344CB8AC3E}">
        <p14:creationId xmlns:p14="http://schemas.microsoft.com/office/powerpoint/2010/main" val="34977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544302D-3E15-2E25-EB20-7D7B17D8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218"/>
            <a:ext cx="115824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Helvetica" pitchFamily="2" charset="0"/>
              </a:rPr>
              <a:t>t-SNE visualization results</a:t>
            </a:r>
            <a:endParaRPr lang="en-KR" sz="1800" b="1" dirty="0">
              <a:latin typeface="Helvetica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3FD42C-BD4E-F1F7-9E5C-5E6D15DE4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03446"/>
            <a:ext cx="10515600" cy="3173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2B1272-B23A-A78F-550E-E61334EB20A7}"/>
              </a:ext>
            </a:extLst>
          </p:cNvPr>
          <p:cNvSpPr txBox="1"/>
          <p:nvPr/>
        </p:nvSpPr>
        <p:spPr>
          <a:xfrm>
            <a:off x="609600" y="920319"/>
            <a:ext cx="11582400" cy="883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t-SNE visualization results for the target task VLCS (5 classes) using synthesized style-content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5 classes, 80 style word vectors</a:t>
            </a:r>
          </a:p>
        </p:txBody>
      </p:sp>
    </p:spTree>
    <p:extLst>
      <p:ext uri="{BB962C8B-B14F-4D97-AF65-F5344CB8AC3E}">
        <p14:creationId xmlns:p14="http://schemas.microsoft.com/office/powerpoint/2010/main" val="114360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4AB656-8BFC-D136-EB6E-3B2FD022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658" y="2766218"/>
            <a:ext cx="1506683" cy="1325563"/>
          </a:xfrm>
        </p:spPr>
        <p:txBody>
          <a:bodyPr>
            <a:normAutofit fontScale="90000"/>
          </a:bodyPr>
          <a:lstStyle/>
          <a:p>
            <a:r>
              <a:rPr lang="en-KR" sz="5400" b="1">
                <a:latin typeface="Helvetica" pitchFamily="2" charset="0"/>
              </a:rPr>
              <a:t>QnA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4F61B-3A12-962D-BD73-53C4FAC96189}"/>
              </a:ext>
            </a:extLst>
          </p:cNvPr>
          <p:cNvSpPr txBox="1"/>
          <p:nvPr/>
        </p:nvSpPr>
        <p:spPr>
          <a:xfrm>
            <a:off x="4987636" y="3707573"/>
            <a:ext cx="2216727" cy="38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zaqxsw0526@gmail.com</a:t>
            </a:r>
          </a:p>
        </p:txBody>
      </p:sp>
    </p:spTree>
    <p:extLst>
      <p:ext uri="{BB962C8B-B14F-4D97-AF65-F5344CB8AC3E}">
        <p14:creationId xmlns:p14="http://schemas.microsoft.com/office/powerpoint/2010/main" val="270964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28128</TotalTime>
  <Words>1604</Words>
  <Application>Microsoft Macintosh PowerPoint</Application>
  <PresentationFormat>와이드스크린</PresentationFormat>
  <Paragraphs>71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-apple-system</vt:lpstr>
      <vt:lpstr>Aptos</vt:lpstr>
      <vt:lpstr>Arial</vt:lpstr>
      <vt:lpstr>Cambria Math</vt:lpstr>
      <vt:lpstr>Helvetica</vt:lpstr>
      <vt:lpstr>Office Theme</vt:lpstr>
      <vt:lpstr>PromptStyler:  Prompt-driven Style Generation  for Source-free Domain Generalization</vt:lpstr>
      <vt:lpstr>Represent various image styles in a joint vision language space exploit text features</vt:lpstr>
      <vt:lpstr>Prompt-driven style generation</vt:lpstr>
      <vt:lpstr>Training a linear classifier using diverse styles</vt:lpstr>
      <vt:lpstr>Results</vt:lpstr>
      <vt:lpstr>t-SNE visualization results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김영서</dc:creator>
  <cp:lastModifiedBy>조예슬[ 학부재학 / 바이오의공학부 ]</cp:lastModifiedBy>
  <cp:revision>898</cp:revision>
  <dcterms:created xsi:type="dcterms:W3CDTF">2024-02-14T14:36:29Z</dcterms:created>
  <dcterms:modified xsi:type="dcterms:W3CDTF">2024-04-02T05:53:10Z</dcterms:modified>
</cp:coreProperties>
</file>