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6" r:id="rId2"/>
    <p:sldId id="274" r:id="rId3"/>
    <p:sldId id="291" r:id="rId4"/>
    <p:sldId id="278" r:id="rId5"/>
    <p:sldId id="279" r:id="rId6"/>
    <p:sldId id="292" r:id="rId7"/>
    <p:sldId id="281" r:id="rId8"/>
    <p:sldId id="293" r:id="rId9"/>
    <p:sldId id="283" r:id="rId10"/>
    <p:sldId id="284" r:id="rId11"/>
    <p:sldId id="285" r:id="rId12"/>
    <p:sldId id="286" r:id="rId13"/>
    <p:sldId id="287" r:id="rId14"/>
    <p:sldId id="288" r:id="rId15"/>
    <p:sldId id="289" r:id="rId16"/>
    <p:sldId id="290" r:id="rId1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4"/>
            <p14:sldId id="291"/>
            <p14:sldId id="278"/>
            <p14:sldId id="279"/>
            <p14:sldId id="292"/>
            <p14:sldId id="281"/>
            <p14:sldId id="293"/>
            <p14:sldId id="283"/>
            <p14:sldId id="284"/>
            <p14:sldId id="285"/>
            <p14:sldId id="286"/>
            <p14:sldId id="287"/>
            <p14:sldId id="288"/>
            <p14:sldId id="289"/>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75" d="100"/>
          <a:sy n="75" d="100"/>
        </p:scale>
        <p:origin x="432" y="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2021-05-27</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Happy</a:t>
            </a:r>
            <a:r>
              <a:rPr lang="ko-KR" altLang="en-US" dirty="0"/>
              <a:t> </a:t>
            </a:r>
            <a:r>
              <a:rPr lang="en-US" altLang="ko-KR" dirty="0"/>
              <a:t>House</a:t>
            </a:r>
            <a:endParaRPr lang="ko-KR" altLang="en-US" dirty="0"/>
          </a:p>
        </p:txBody>
      </p:sp>
      <p:sp>
        <p:nvSpPr>
          <p:cNvPr id="3" name="텍스트 개체 틀 2"/>
          <p:cNvSpPr>
            <a:spLocks noGrp="1"/>
          </p:cNvSpPr>
          <p:nvPr>
            <p:ph type="body" sz="quarter" idx="10"/>
          </p:nvPr>
        </p:nvSpPr>
        <p:spPr/>
        <p:txBody>
          <a:bodyPr/>
          <a:lstStyle/>
          <a:p>
            <a:r>
              <a:rPr lang="en-US" altLang="ko-KR" dirty="0">
                <a:solidFill>
                  <a:schemeClr val="tx1"/>
                </a:solidFill>
              </a:rPr>
              <a:t>1.0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2021.05.27.</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박서희</a:t>
            </a:r>
            <a:r>
              <a:rPr lang="en-US" altLang="ko-KR" dirty="0">
                <a:solidFill>
                  <a:schemeClr val="tx1"/>
                </a:solidFill>
              </a:rPr>
              <a:t>, </a:t>
            </a:r>
            <a:r>
              <a:rPr lang="ko-KR" altLang="en-US" dirty="0">
                <a:solidFill>
                  <a:schemeClr val="tx1"/>
                </a:solidFill>
              </a:rPr>
              <a:t>백유리</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회원가입</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HappyHouse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007690277"/>
              </p:ext>
            </p:extLst>
          </p:nvPr>
        </p:nvGraphicFramePr>
        <p:xfrm>
          <a:off x="8688288" y="476672"/>
          <a:ext cx="3384376" cy="152834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정보를 입력하고</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가입할 수 있는 아이디라면 가입에 성공한다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회원 가입 요청</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입력했던 값이 초기화됨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3" name="그림 2">
            <a:extLst>
              <a:ext uri="{FF2B5EF4-FFF2-40B4-BE49-F238E27FC236}">
                <a16:creationId xmlns:a16="http://schemas.microsoft.com/office/drawing/2014/main" id="{A2F0EF30-1763-4A92-8E3F-B395CB08BC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3512" y="360278"/>
            <a:ext cx="5244228" cy="6501110"/>
          </a:xfrm>
          <a:prstGeom prst="rect">
            <a:avLst/>
          </a:prstGeom>
        </p:spPr>
      </p:pic>
      <p:sp>
        <p:nvSpPr>
          <p:cNvPr id="9" name="타원 8">
            <a:extLst>
              <a:ext uri="{FF2B5EF4-FFF2-40B4-BE49-F238E27FC236}">
                <a16:creationId xmlns:a16="http://schemas.microsoft.com/office/drawing/2014/main" id="{7CAAE6FD-CD5C-4B4D-8014-17BD0E8A3984}"/>
              </a:ext>
            </a:extLst>
          </p:cNvPr>
          <p:cNvSpPr/>
          <p:nvPr/>
        </p:nvSpPr>
        <p:spPr>
          <a:xfrm>
            <a:off x="3863752" y="5229200"/>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10" name="타원 9">
            <a:extLst>
              <a:ext uri="{FF2B5EF4-FFF2-40B4-BE49-F238E27FC236}">
                <a16:creationId xmlns:a16="http://schemas.microsoft.com/office/drawing/2014/main" id="{05C77F6F-A036-47C9-9D6E-15337C212BCF}"/>
              </a:ext>
            </a:extLst>
          </p:cNvPr>
          <p:cNvSpPr/>
          <p:nvPr/>
        </p:nvSpPr>
        <p:spPr>
          <a:xfrm>
            <a:off x="4325626" y="5229199"/>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Tree>
    <p:extLst>
      <p:ext uri="{BB962C8B-B14F-4D97-AF65-F5344CB8AC3E}">
        <p14:creationId xmlns:p14="http://schemas.microsoft.com/office/powerpoint/2010/main" val="233007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회원 정보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HappyHouse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119849185"/>
              </p:ext>
            </p:extLst>
          </p:nvPr>
        </p:nvGraphicFramePr>
        <p:xfrm>
          <a:off x="8688288" y="476672"/>
          <a:ext cx="3384376" cy="1286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 정보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로그인 되어있는 회원의 정보를 보여준다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회원 정보 수정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3" name="그림 2">
            <a:extLst>
              <a:ext uri="{FF2B5EF4-FFF2-40B4-BE49-F238E27FC236}">
                <a16:creationId xmlns:a16="http://schemas.microsoft.com/office/drawing/2014/main" id="{A2F0EF30-1763-4A92-8E3F-B395CB08BC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3512" y="360278"/>
            <a:ext cx="5244228" cy="6501109"/>
          </a:xfrm>
          <a:prstGeom prst="rect">
            <a:avLst/>
          </a:prstGeom>
        </p:spPr>
      </p:pic>
      <p:sp>
        <p:nvSpPr>
          <p:cNvPr id="9" name="타원 8">
            <a:extLst>
              <a:ext uri="{FF2B5EF4-FFF2-40B4-BE49-F238E27FC236}">
                <a16:creationId xmlns:a16="http://schemas.microsoft.com/office/drawing/2014/main" id="{2C6BD0A2-901F-4ED0-87F9-1C275BDAE7C7}"/>
              </a:ext>
            </a:extLst>
          </p:cNvPr>
          <p:cNvSpPr/>
          <p:nvPr/>
        </p:nvSpPr>
        <p:spPr>
          <a:xfrm>
            <a:off x="3948764" y="3933056"/>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Tree>
    <p:extLst>
      <p:ext uri="{BB962C8B-B14F-4D97-AF65-F5344CB8AC3E}">
        <p14:creationId xmlns:p14="http://schemas.microsoft.com/office/powerpoint/2010/main" val="170220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회원 정보 수정</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HappyHouse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818361379"/>
              </p:ext>
            </p:extLst>
          </p:nvPr>
        </p:nvGraphicFramePr>
        <p:xfrm>
          <a:off x="8688288" y="476672"/>
          <a:ext cx="3384376" cy="152834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 정보 수정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회원의 정보를 수정할 수 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a:t>
                      </a:r>
                      <a:r>
                        <a:rPr lang="en-US" altLang="ko-KR" sz="850" b="0" dirty="0">
                          <a:latin typeface="+mn-ea"/>
                          <a:ea typeface="+mn-ea"/>
                        </a:rPr>
                        <a:t>, </a:t>
                      </a:r>
                      <a:r>
                        <a:rPr lang="ko-KR" altLang="en-US" sz="850" b="0" dirty="0">
                          <a:latin typeface="+mn-ea"/>
                          <a:ea typeface="+mn-ea"/>
                        </a:rPr>
                        <a:t>회원 정보가 수정됨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회원 탈퇴</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pic>
        <p:nvPicPr>
          <p:cNvPr id="3" name="그림 2">
            <a:extLst>
              <a:ext uri="{FF2B5EF4-FFF2-40B4-BE49-F238E27FC236}">
                <a16:creationId xmlns:a16="http://schemas.microsoft.com/office/drawing/2014/main" id="{A2F0EF30-1763-4A92-8E3F-B395CB08BC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3512" y="360278"/>
            <a:ext cx="5244227" cy="6501109"/>
          </a:xfrm>
          <a:prstGeom prst="rect">
            <a:avLst/>
          </a:prstGeom>
        </p:spPr>
      </p:pic>
      <p:sp>
        <p:nvSpPr>
          <p:cNvPr id="9" name="타원 8">
            <a:extLst>
              <a:ext uri="{FF2B5EF4-FFF2-40B4-BE49-F238E27FC236}">
                <a16:creationId xmlns:a16="http://schemas.microsoft.com/office/drawing/2014/main" id="{32BB1BBF-827B-482F-A601-3DC624FBE75A}"/>
              </a:ext>
            </a:extLst>
          </p:cNvPr>
          <p:cNvSpPr/>
          <p:nvPr/>
        </p:nvSpPr>
        <p:spPr>
          <a:xfrm>
            <a:off x="3863752" y="4005064"/>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10" name="타원 9">
            <a:extLst>
              <a:ext uri="{FF2B5EF4-FFF2-40B4-BE49-F238E27FC236}">
                <a16:creationId xmlns:a16="http://schemas.microsoft.com/office/drawing/2014/main" id="{0EB3DB0E-242A-4309-8516-C48646867B0C}"/>
              </a:ext>
            </a:extLst>
          </p:cNvPr>
          <p:cNvSpPr/>
          <p:nvPr/>
        </p:nvSpPr>
        <p:spPr>
          <a:xfrm>
            <a:off x="4734026" y="4005064"/>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Tree>
    <p:extLst>
      <p:ext uri="{BB962C8B-B14F-4D97-AF65-F5344CB8AC3E}">
        <p14:creationId xmlns:p14="http://schemas.microsoft.com/office/powerpoint/2010/main" val="101902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게시판 목록</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HappyHouse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883598995"/>
              </p:ext>
            </p:extLst>
          </p:nvPr>
        </p:nvGraphicFramePr>
        <p:xfrm>
          <a:off x="8688288" y="476672"/>
          <a:ext cx="3384376" cy="176993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게시판 목록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등록된 글들을 볼 수 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원하는 옵션의 글들을 보여줌</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전체 목록을 보여줌</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글쓰기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pic>
        <p:nvPicPr>
          <p:cNvPr id="3" name="그림 2">
            <a:extLst>
              <a:ext uri="{FF2B5EF4-FFF2-40B4-BE49-F238E27FC236}">
                <a16:creationId xmlns:a16="http://schemas.microsoft.com/office/drawing/2014/main" id="{A2F0EF30-1763-4A92-8E3F-B395CB08BC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3512" y="360278"/>
            <a:ext cx="5244227" cy="6501108"/>
          </a:xfrm>
          <a:prstGeom prst="rect">
            <a:avLst/>
          </a:prstGeom>
        </p:spPr>
      </p:pic>
      <p:sp>
        <p:nvSpPr>
          <p:cNvPr id="9" name="타원 8">
            <a:extLst>
              <a:ext uri="{FF2B5EF4-FFF2-40B4-BE49-F238E27FC236}">
                <a16:creationId xmlns:a16="http://schemas.microsoft.com/office/drawing/2014/main" id="{03BC9D02-BE3C-4B3B-8734-C0013D26F6E9}"/>
              </a:ext>
            </a:extLst>
          </p:cNvPr>
          <p:cNvSpPr/>
          <p:nvPr/>
        </p:nvSpPr>
        <p:spPr>
          <a:xfrm>
            <a:off x="5123892" y="3789040"/>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10" name="타원 9">
            <a:extLst>
              <a:ext uri="{FF2B5EF4-FFF2-40B4-BE49-F238E27FC236}">
                <a16:creationId xmlns:a16="http://schemas.microsoft.com/office/drawing/2014/main" id="{B97AB045-B8C2-4576-81EB-0C9986B784BB}"/>
              </a:ext>
            </a:extLst>
          </p:cNvPr>
          <p:cNvSpPr/>
          <p:nvPr/>
        </p:nvSpPr>
        <p:spPr>
          <a:xfrm>
            <a:off x="5663952" y="3789040"/>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
        <p:nvSpPr>
          <p:cNvPr id="11" name="타원 10">
            <a:extLst>
              <a:ext uri="{FF2B5EF4-FFF2-40B4-BE49-F238E27FC236}">
                <a16:creationId xmlns:a16="http://schemas.microsoft.com/office/drawing/2014/main" id="{A4746671-EF4C-46A7-96D4-A6B637C22743}"/>
              </a:ext>
            </a:extLst>
          </p:cNvPr>
          <p:cNvSpPr/>
          <p:nvPr/>
        </p:nvSpPr>
        <p:spPr>
          <a:xfrm>
            <a:off x="6197833" y="3789040"/>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a:t>
            </a:r>
            <a:endParaRPr lang="ko-KR" altLang="en-US" sz="1200" dirty="0"/>
          </a:p>
        </p:txBody>
      </p:sp>
    </p:spTree>
    <p:extLst>
      <p:ext uri="{BB962C8B-B14F-4D97-AF65-F5344CB8AC3E}">
        <p14:creationId xmlns:p14="http://schemas.microsoft.com/office/powerpoint/2010/main" val="330672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게시글 상세</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HappyHouse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533388900"/>
              </p:ext>
            </p:extLst>
          </p:nvPr>
        </p:nvGraphicFramePr>
        <p:xfrm>
          <a:off x="8688288" y="476672"/>
          <a:ext cx="3384376" cy="176993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게시글 상세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게시글의 상세 내용을 확인할 수 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게시글 수정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게시글 삭제</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게시글 목록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pic>
        <p:nvPicPr>
          <p:cNvPr id="3" name="그림 2">
            <a:extLst>
              <a:ext uri="{FF2B5EF4-FFF2-40B4-BE49-F238E27FC236}">
                <a16:creationId xmlns:a16="http://schemas.microsoft.com/office/drawing/2014/main" id="{A2F0EF30-1763-4A92-8E3F-B395CB08BC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3512" y="360278"/>
            <a:ext cx="5244226" cy="6501108"/>
          </a:xfrm>
          <a:prstGeom prst="rect">
            <a:avLst/>
          </a:prstGeom>
        </p:spPr>
      </p:pic>
      <p:sp>
        <p:nvSpPr>
          <p:cNvPr id="10" name="타원 9">
            <a:extLst>
              <a:ext uri="{FF2B5EF4-FFF2-40B4-BE49-F238E27FC236}">
                <a16:creationId xmlns:a16="http://schemas.microsoft.com/office/drawing/2014/main" id="{2A08A0CA-A8A2-488C-9121-7FF1728523C7}"/>
              </a:ext>
            </a:extLst>
          </p:cNvPr>
          <p:cNvSpPr/>
          <p:nvPr/>
        </p:nvSpPr>
        <p:spPr>
          <a:xfrm>
            <a:off x="3719736" y="5445224"/>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11" name="타원 10">
            <a:extLst>
              <a:ext uri="{FF2B5EF4-FFF2-40B4-BE49-F238E27FC236}">
                <a16:creationId xmlns:a16="http://schemas.microsoft.com/office/drawing/2014/main" id="{7A95CCD5-C191-43B9-B73A-F1F67C40C219}"/>
              </a:ext>
            </a:extLst>
          </p:cNvPr>
          <p:cNvSpPr/>
          <p:nvPr/>
        </p:nvSpPr>
        <p:spPr>
          <a:xfrm>
            <a:off x="4180729" y="5445224"/>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
        <p:nvSpPr>
          <p:cNvPr id="12" name="타원 11">
            <a:extLst>
              <a:ext uri="{FF2B5EF4-FFF2-40B4-BE49-F238E27FC236}">
                <a16:creationId xmlns:a16="http://schemas.microsoft.com/office/drawing/2014/main" id="{C5C9F5C7-2F09-4727-9E1E-3D83856F1E1F}"/>
              </a:ext>
            </a:extLst>
          </p:cNvPr>
          <p:cNvSpPr/>
          <p:nvPr/>
        </p:nvSpPr>
        <p:spPr>
          <a:xfrm>
            <a:off x="4645253" y="5445223"/>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a:t>
            </a:r>
            <a:endParaRPr lang="ko-KR" altLang="en-US" sz="1200" dirty="0"/>
          </a:p>
        </p:txBody>
      </p:sp>
    </p:spTree>
    <p:extLst>
      <p:ext uri="{BB962C8B-B14F-4D97-AF65-F5344CB8AC3E}">
        <p14:creationId xmlns:p14="http://schemas.microsoft.com/office/powerpoint/2010/main" val="3076949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게시글 수정</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HappyHouse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541553293"/>
              </p:ext>
            </p:extLst>
          </p:nvPr>
        </p:nvGraphicFramePr>
        <p:xfrm>
          <a:off x="8688288" y="476672"/>
          <a:ext cx="3384376" cy="152834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게시글 수정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회원의 글을 수정할 수 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글이 수정됨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게시글 목록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pic>
        <p:nvPicPr>
          <p:cNvPr id="3" name="그림 2">
            <a:extLst>
              <a:ext uri="{FF2B5EF4-FFF2-40B4-BE49-F238E27FC236}">
                <a16:creationId xmlns:a16="http://schemas.microsoft.com/office/drawing/2014/main" id="{A2F0EF30-1763-4A92-8E3F-B395CB08BC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3512" y="360279"/>
            <a:ext cx="5244226" cy="6501106"/>
          </a:xfrm>
          <a:prstGeom prst="rect">
            <a:avLst/>
          </a:prstGeom>
        </p:spPr>
      </p:pic>
      <p:sp>
        <p:nvSpPr>
          <p:cNvPr id="9" name="타원 8">
            <a:extLst>
              <a:ext uri="{FF2B5EF4-FFF2-40B4-BE49-F238E27FC236}">
                <a16:creationId xmlns:a16="http://schemas.microsoft.com/office/drawing/2014/main" id="{00CBAF17-0D49-46F1-900F-51C67B0D5466}"/>
              </a:ext>
            </a:extLst>
          </p:cNvPr>
          <p:cNvSpPr/>
          <p:nvPr/>
        </p:nvSpPr>
        <p:spPr>
          <a:xfrm>
            <a:off x="3906815" y="5445224"/>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10" name="타원 9">
            <a:extLst>
              <a:ext uri="{FF2B5EF4-FFF2-40B4-BE49-F238E27FC236}">
                <a16:creationId xmlns:a16="http://schemas.microsoft.com/office/drawing/2014/main" id="{3D924604-647B-43AE-B487-C0ECB00B3377}"/>
              </a:ext>
            </a:extLst>
          </p:cNvPr>
          <p:cNvSpPr/>
          <p:nvPr/>
        </p:nvSpPr>
        <p:spPr>
          <a:xfrm>
            <a:off x="4367808" y="5445224"/>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Tree>
    <p:extLst>
      <p:ext uri="{BB962C8B-B14F-4D97-AF65-F5344CB8AC3E}">
        <p14:creationId xmlns:p14="http://schemas.microsoft.com/office/powerpoint/2010/main" val="3597728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게시글 등록</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HappyHouse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09391225"/>
              </p:ext>
            </p:extLst>
          </p:nvPr>
        </p:nvGraphicFramePr>
        <p:xfrm>
          <a:off x="8688288" y="476672"/>
          <a:ext cx="3384376" cy="152834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게시글 등록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원하는 내용의 글을 등록할 수 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글이 등록됨</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클릭시</a:t>
                      </a:r>
                      <a:r>
                        <a:rPr kumimoji="1" lang="ko-KR" altLang="en-US" sz="850" dirty="0">
                          <a:solidFill>
                            <a:schemeClr val="tx1"/>
                          </a:solidFill>
                          <a:latin typeface="+mn-ea"/>
                        </a:rPr>
                        <a:t> 게시글 목록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pic>
        <p:nvPicPr>
          <p:cNvPr id="3" name="그림 2">
            <a:extLst>
              <a:ext uri="{FF2B5EF4-FFF2-40B4-BE49-F238E27FC236}">
                <a16:creationId xmlns:a16="http://schemas.microsoft.com/office/drawing/2014/main" id="{A2F0EF30-1763-4A92-8E3F-B395CB08BC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3512" y="360279"/>
            <a:ext cx="5244225" cy="6501106"/>
          </a:xfrm>
          <a:prstGeom prst="rect">
            <a:avLst/>
          </a:prstGeom>
        </p:spPr>
      </p:pic>
      <p:sp>
        <p:nvSpPr>
          <p:cNvPr id="9" name="타원 8">
            <a:extLst>
              <a:ext uri="{FF2B5EF4-FFF2-40B4-BE49-F238E27FC236}">
                <a16:creationId xmlns:a16="http://schemas.microsoft.com/office/drawing/2014/main" id="{1BE49BE1-AD37-4658-9095-51FA9D90E3F7}"/>
              </a:ext>
            </a:extLst>
          </p:cNvPr>
          <p:cNvSpPr/>
          <p:nvPr/>
        </p:nvSpPr>
        <p:spPr>
          <a:xfrm>
            <a:off x="2783632" y="5229200"/>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10" name="타원 9">
            <a:extLst>
              <a:ext uri="{FF2B5EF4-FFF2-40B4-BE49-F238E27FC236}">
                <a16:creationId xmlns:a16="http://schemas.microsoft.com/office/drawing/2014/main" id="{E82F40D6-8B4B-4343-BC15-DDE8FB54E441}"/>
              </a:ext>
            </a:extLst>
          </p:cNvPr>
          <p:cNvSpPr/>
          <p:nvPr/>
        </p:nvSpPr>
        <p:spPr>
          <a:xfrm>
            <a:off x="4325624" y="5229199"/>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Tree>
    <p:extLst>
      <p:ext uri="{BB962C8B-B14F-4D97-AF65-F5344CB8AC3E}">
        <p14:creationId xmlns:p14="http://schemas.microsoft.com/office/powerpoint/2010/main" val="316152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메인페이지</a:t>
            </a:r>
            <a:r>
              <a:rPr lang="ko-KR" altLang="en-US" dirty="0"/>
              <a:t> </a:t>
            </a:r>
            <a:r>
              <a:rPr lang="en-US" altLang="ko-KR" dirty="0"/>
              <a:t>– </a:t>
            </a:r>
            <a:r>
              <a:rPr lang="ko-KR" altLang="en-US" dirty="0"/>
              <a:t>로그인 전</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HappyHouse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890252216"/>
              </p:ext>
            </p:extLst>
          </p:nvPr>
        </p:nvGraphicFramePr>
        <p:xfrm>
          <a:off x="8688288" y="476672"/>
          <a:ext cx="3384376" cy="321948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메인페이지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아파트 거래내역</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자전거 대여 정보</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상권 정보</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로그인 등 여러 기능으로 연결해주는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아파트 거래내역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자전거 대여정보 페이지로 이동</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지역 상권 정보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게시판 페이지로 이동</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메인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메인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게시판 페이지로 이동</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로그인 페이지로 이동</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024504813"/>
                  </a:ext>
                </a:extLst>
              </a:tr>
              <a:tr h="241592">
                <a:tc>
                  <a:txBody>
                    <a:bodyPr/>
                    <a:lstStyle/>
                    <a:p>
                      <a:pPr algn="ctr" latinLnBrk="1">
                        <a:lnSpc>
                          <a:spcPct val="120000"/>
                        </a:lnSpc>
                      </a:pPr>
                      <a:r>
                        <a:rPr lang="en-US" altLang="ko-KR" sz="850" b="0" dirty="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회원가입 페이지로 이동</a:t>
                      </a:r>
                      <a:endParaRPr lang="en-US" altLang="ko-KR"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4222439970"/>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pic>
        <p:nvPicPr>
          <p:cNvPr id="3" name="그림 2">
            <a:extLst>
              <a:ext uri="{FF2B5EF4-FFF2-40B4-BE49-F238E27FC236}">
                <a16:creationId xmlns:a16="http://schemas.microsoft.com/office/drawing/2014/main" id="{A2F0EF30-1763-4A92-8E3F-B395CB08B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360277"/>
            <a:ext cx="5244232" cy="6501114"/>
          </a:xfrm>
          <a:prstGeom prst="rect">
            <a:avLst/>
          </a:prstGeom>
        </p:spPr>
      </p:pic>
      <p:sp>
        <p:nvSpPr>
          <p:cNvPr id="19" name="타원 18">
            <a:extLst>
              <a:ext uri="{FF2B5EF4-FFF2-40B4-BE49-F238E27FC236}">
                <a16:creationId xmlns:a16="http://schemas.microsoft.com/office/drawing/2014/main" id="{532E5240-5FB2-41F4-A0B3-97F662314E2A}"/>
              </a:ext>
            </a:extLst>
          </p:cNvPr>
          <p:cNvSpPr/>
          <p:nvPr/>
        </p:nvSpPr>
        <p:spPr>
          <a:xfrm>
            <a:off x="4922168" y="3058105"/>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20" name="타원 19">
            <a:extLst>
              <a:ext uri="{FF2B5EF4-FFF2-40B4-BE49-F238E27FC236}">
                <a16:creationId xmlns:a16="http://schemas.microsoft.com/office/drawing/2014/main" id="{BFD6C12B-4F2C-4631-A6DE-0B5FC47EC448}"/>
              </a:ext>
            </a:extLst>
          </p:cNvPr>
          <p:cNvSpPr/>
          <p:nvPr/>
        </p:nvSpPr>
        <p:spPr>
          <a:xfrm>
            <a:off x="4922168" y="3927628"/>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
        <p:nvSpPr>
          <p:cNvPr id="21" name="타원 20">
            <a:extLst>
              <a:ext uri="{FF2B5EF4-FFF2-40B4-BE49-F238E27FC236}">
                <a16:creationId xmlns:a16="http://schemas.microsoft.com/office/drawing/2014/main" id="{64ADA617-F386-4908-9961-70227929E569}"/>
              </a:ext>
            </a:extLst>
          </p:cNvPr>
          <p:cNvSpPr/>
          <p:nvPr/>
        </p:nvSpPr>
        <p:spPr>
          <a:xfrm>
            <a:off x="4922168" y="4797152"/>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a:t>
            </a:r>
            <a:endParaRPr lang="ko-KR" altLang="en-US" sz="1200" dirty="0"/>
          </a:p>
        </p:txBody>
      </p:sp>
      <p:sp>
        <p:nvSpPr>
          <p:cNvPr id="22" name="타원 21">
            <a:extLst>
              <a:ext uri="{FF2B5EF4-FFF2-40B4-BE49-F238E27FC236}">
                <a16:creationId xmlns:a16="http://schemas.microsoft.com/office/drawing/2014/main" id="{75B3C0EF-66D5-4AEC-9C5D-D16D6A52D985}"/>
              </a:ext>
            </a:extLst>
          </p:cNvPr>
          <p:cNvSpPr/>
          <p:nvPr/>
        </p:nvSpPr>
        <p:spPr>
          <a:xfrm>
            <a:off x="4922168" y="5666676"/>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4</a:t>
            </a:r>
            <a:endParaRPr lang="ko-KR" altLang="en-US" sz="1200" dirty="0"/>
          </a:p>
        </p:txBody>
      </p:sp>
      <p:sp>
        <p:nvSpPr>
          <p:cNvPr id="23" name="타원 22">
            <a:extLst>
              <a:ext uri="{FF2B5EF4-FFF2-40B4-BE49-F238E27FC236}">
                <a16:creationId xmlns:a16="http://schemas.microsoft.com/office/drawing/2014/main" id="{18837505-E768-401E-9AE0-E1079B54F2B7}"/>
              </a:ext>
            </a:extLst>
          </p:cNvPr>
          <p:cNvSpPr/>
          <p:nvPr/>
        </p:nvSpPr>
        <p:spPr>
          <a:xfrm>
            <a:off x="5786264" y="685797"/>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8</a:t>
            </a:r>
            <a:endParaRPr lang="ko-KR" altLang="en-US" sz="1200" dirty="0"/>
          </a:p>
        </p:txBody>
      </p:sp>
      <p:sp>
        <p:nvSpPr>
          <p:cNvPr id="24" name="타원 23">
            <a:extLst>
              <a:ext uri="{FF2B5EF4-FFF2-40B4-BE49-F238E27FC236}">
                <a16:creationId xmlns:a16="http://schemas.microsoft.com/office/drawing/2014/main" id="{3F08B62D-EDDC-4CCE-9F3D-6523ECDD808B}"/>
              </a:ext>
            </a:extLst>
          </p:cNvPr>
          <p:cNvSpPr/>
          <p:nvPr/>
        </p:nvSpPr>
        <p:spPr>
          <a:xfrm>
            <a:off x="6240016" y="691477"/>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9</a:t>
            </a:r>
            <a:endParaRPr lang="ko-KR" altLang="en-US" sz="1200" dirty="0"/>
          </a:p>
        </p:txBody>
      </p:sp>
      <p:sp>
        <p:nvSpPr>
          <p:cNvPr id="25" name="타원 24">
            <a:extLst>
              <a:ext uri="{FF2B5EF4-FFF2-40B4-BE49-F238E27FC236}">
                <a16:creationId xmlns:a16="http://schemas.microsoft.com/office/drawing/2014/main" id="{C1C0A513-DEA6-497F-A663-564BF4D81947}"/>
              </a:ext>
            </a:extLst>
          </p:cNvPr>
          <p:cNvSpPr/>
          <p:nvPr/>
        </p:nvSpPr>
        <p:spPr>
          <a:xfrm>
            <a:off x="2279576" y="692696"/>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5</a:t>
            </a:r>
            <a:endParaRPr lang="ko-KR" altLang="en-US" sz="1200" dirty="0"/>
          </a:p>
        </p:txBody>
      </p:sp>
      <p:sp>
        <p:nvSpPr>
          <p:cNvPr id="26" name="타원 25">
            <a:extLst>
              <a:ext uri="{FF2B5EF4-FFF2-40B4-BE49-F238E27FC236}">
                <a16:creationId xmlns:a16="http://schemas.microsoft.com/office/drawing/2014/main" id="{BBF71B57-B1F4-48D6-8D64-491D45F40042}"/>
              </a:ext>
            </a:extLst>
          </p:cNvPr>
          <p:cNvSpPr/>
          <p:nvPr/>
        </p:nvSpPr>
        <p:spPr>
          <a:xfrm>
            <a:off x="4878760" y="692696"/>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6</a:t>
            </a:r>
            <a:endParaRPr lang="ko-KR" altLang="en-US" sz="1200" dirty="0"/>
          </a:p>
        </p:txBody>
      </p:sp>
      <p:sp>
        <p:nvSpPr>
          <p:cNvPr id="27" name="타원 26">
            <a:extLst>
              <a:ext uri="{FF2B5EF4-FFF2-40B4-BE49-F238E27FC236}">
                <a16:creationId xmlns:a16="http://schemas.microsoft.com/office/drawing/2014/main" id="{7778C40F-FA1A-4F8A-8C52-09EC71DA203A}"/>
              </a:ext>
            </a:extLst>
          </p:cNvPr>
          <p:cNvSpPr/>
          <p:nvPr/>
        </p:nvSpPr>
        <p:spPr>
          <a:xfrm>
            <a:off x="5332512" y="692696"/>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7</a:t>
            </a:r>
            <a:endParaRPr lang="ko-KR" altLang="en-US" sz="1200" dirty="0"/>
          </a:p>
        </p:txBody>
      </p:sp>
    </p:spTree>
    <p:extLst>
      <p:ext uri="{BB962C8B-B14F-4D97-AF65-F5344CB8AC3E}">
        <p14:creationId xmlns:p14="http://schemas.microsoft.com/office/powerpoint/2010/main" val="375987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메인페이지</a:t>
            </a:r>
            <a:r>
              <a:rPr lang="ko-KR" altLang="en-US" dirty="0"/>
              <a:t> </a:t>
            </a:r>
            <a:r>
              <a:rPr lang="en-US" altLang="ko-KR" dirty="0"/>
              <a:t>– </a:t>
            </a:r>
            <a:r>
              <a:rPr lang="ko-KR" altLang="en-US" dirty="0"/>
              <a:t>로그인 후</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HappyHouse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748511420"/>
              </p:ext>
            </p:extLst>
          </p:nvPr>
        </p:nvGraphicFramePr>
        <p:xfrm>
          <a:off x="8688288" y="476672"/>
          <a:ext cx="3384376" cy="152834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메인페이지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아파트 거래내역</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자전거 대여 정보</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상권 정보</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로그인 등 여러 기능으로 연결해주는 페이지</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로그아웃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회원정보 페이지로 이동</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3" name="그림 2">
            <a:extLst>
              <a:ext uri="{FF2B5EF4-FFF2-40B4-BE49-F238E27FC236}">
                <a16:creationId xmlns:a16="http://schemas.microsoft.com/office/drawing/2014/main" id="{A2F0EF30-1763-4A92-8E3F-B395CB08BC33}"/>
              </a:ext>
            </a:extLst>
          </p:cNvPr>
          <p:cNvPicPr>
            <a:picLocks noChangeAspect="1"/>
          </p:cNvPicPr>
          <p:nvPr/>
        </p:nvPicPr>
        <p:blipFill rotWithShape="1">
          <a:blip r:embed="rId2">
            <a:extLst>
              <a:ext uri="{28A0092B-C50C-407E-A947-70E740481C1C}">
                <a14:useLocalDpi xmlns:a14="http://schemas.microsoft.com/office/drawing/2010/main" val="0"/>
              </a:ext>
            </a:extLst>
          </a:blip>
          <a:srcRect t="11759" r="4053"/>
          <a:stretch/>
        </p:blipFill>
        <p:spPr>
          <a:xfrm>
            <a:off x="1702800" y="360000"/>
            <a:ext cx="5215585" cy="6501600"/>
          </a:xfrm>
          <a:prstGeom prst="rect">
            <a:avLst/>
          </a:prstGeom>
        </p:spPr>
      </p:pic>
      <p:sp>
        <p:nvSpPr>
          <p:cNvPr id="23" name="타원 22">
            <a:extLst>
              <a:ext uri="{FF2B5EF4-FFF2-40B4-BE49-F238E27FC236}">
                <a16:creationId xmlns:a16="http://schemas.microsoft.com/office/drawing/2014/main" id="{18837505-E768-401E-9AE0-E1079B54F2B7}"/>
              </a:ext>
            </a:extLst>
          </p:cNvPr>
          <p:cNvSpPr/>
          <p:nvPr/>
        </p:nvSpPr>
        <p:spPr>
          <a:xfrm>
            <a:off x="5786264" y="685797"/>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24" name="타원 23">
            <a:extLst>
              <a:ext uri="{FF2B5EF4-FFF2-40B4-BE49-F238E27FC236}">
                <a16:creationId xmlns:a16="http://schemas.microsoft.com/office/drawing/2014/main" id="{3F08B62D-EDDC-4CCE-9F3D-6523ECDD808B}"/>
              </a:ext>
            </a:extLst>
          </p:cNvPr>
          <p:cNvSpPr/>
          <p:nvPr/>
        </p:nvSpPr>
        <p:spPr>
          <a:xfrm>
            <a:off x="6240016" y="691477"/>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Tree>
    <p:extLst>
      <p:ext uri="{BB962C8B-B14F-4D97-AF65-F5344CB8AC3E}">
        <p14:creationId xmlns:p14="http://schemas.microsoft.com/office/powerpoint/2010/main" val="4002581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아파트 거래 내역</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HappyHouse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9177919"/>
              </p:ext>
            </p:extLst>
          </p:nvPr>
        </p:nvGraphicFramePr>
        <p:xfrm>
          <a:off x="8688288" y="476672"/>
          <a:ext cx="3384376" cy="334030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아파트 거래 내역 검색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동</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아파트 이름 중 원하는 옵션을 선택해 검색하면</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검색 결과를 지도에서 마커로</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안내하고</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리스트 형태로 보여준다</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지도의 마커나 리스트의 아이템을 클릭하면</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해당 건물의 상세 거래 내역을 보여준다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구를 선택하면 그 구의 동 목록을 </a:t>
                      </a:r>
                      <a:r>
                        <a:rPr lang="en-US" altLang="ko-KR" sz="850" b="0" dirty="0">
                          <a:latin typeface="+mn-ea"/>
                          <a:ea typeface="+mn-ea"/>
                        </a:rPr>
                        <a:t>2</a:t>
                      </a:r>
                      <a:r>
                        <a:rPr lang="ko-KR" altLang="en-US" sz="850" b="0" dirty="0">
                          <a:latin typeface="+mn-ea"/>
                          <a:ea typeface="+mn-ea"/>
                        </a:rPr>
                        <a:t>번의 </a:t>
                      </a:r>
                      <a:r>
                        <a:rPr lang="ko-KR" altLang="en-US" sz="850" b="0" dirty="0" err="1">
                          <a:latin typeface="+mn-ea"/>
                          <a:ea typeface="+mn-ea"/>
                        </a:rPr>
                        <a:t>셀렉트</a:t>
                      </a:r>
                      <a:r>
                        <a:rPr lang="ko-KR" altLang="en-US" sz="850" b="0" dirty="0">
                          <a:latin typeface="+mn-ea"/>
                          <a:ea typeface="+mn-ea"/>
                        </a:rPr>
                        <a:t> 박스에 넣음</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a:t>
                      </a:r>
                      <a:r>
                        <a:rPr kumimoji="1" lang="en-US" altLang="ko-KR" sz="850" dirty="0">
                          <a:solidFill>
                            <a:schemeClr val="tx1"/>
                          </a:solidFill>
                          <a:latin typeface="+mn-ea"/>
                        </a:rPr>
                        <a:t>, </a:t>
                      </a:r>
                      <a:r>
                        <a:rPr kumimoji="1" lang="ko-KR" altLang="en-US" sz="850" dirty="0">
                          <a:solidFill>
                            <a:schemeClr val="tx1"/>
                          </a:solidFill>
                          <a:latin typeface="+mn-ea"/>
                        </a:rPr>
                        <a:t>원하는 옵션의 거래내역이 있는 아파트 목록을 보여줌</a:t>
                      </a:r>
                      <a:r>
                        <a:rPr kumimoji="1" lang="en-US" altLang="ko-KR" sz="850" dirty="0">
                          <a:solidFill>
                            <a:schemeClr val="tx1"/>
                          </a:solidFill>
                          <a:latin typeface="+mn-ea"/>
                        </a:rPr>
                        <a:t>(</a:t>
                      </a:r>
                      <a:r>
                        <a:rPr kumimoji="1" lang="ko-KR" altLang="en-US" sz="850" dirty="0">
                          <a:solidFill>
                            <a:schemeClr val="tx1"/>
                          </a:solidFill>
                          <a:latin typeface="+mn-ea"/>
                        </a:rPr>
                        <a:t>지도</a:t>
                      </a:r>
                      <a:r>
                        <a:rPr kumimoji="1" lang="en-US" altLang="ko-KR" sz="850" dirty="0">
                          <a:solidFill>
                            <a:schemeClr val="tx1"/>
                          </a:solidFill>
                          <a:latin typeface="+mn-ea"/>
                        </a:rPr>
                        <a:t> </a:t>
                      </a:r>
                      <a:r>
                        <a:rPr kumimoji="1" lang="ko-KR" altLang="en-US" sz="850" dirty="0">
                          <a:solidFill>
                            <a:schemeClr val="tx1"/>
                          </a:solidFill>
                          <a:latin typeface="+mn-ea"/>
                        </a:rPr>
                        <a:t>마커</a:t>
                      </a:r>
                      <a:r>
                        <a:rPr kumimoji="1" lang="en-US" altLang="ko-KR" sz="850" dirty="0">
                          <a:solidFill>
                            <a:schemeClr val="tx1"/>
                          </a:solidFill>
                          <a:latin typeface="+mn-ea"/>
                        </a:rPr>
                        <a:t>, </a:t>
                      </a:r>
                      <a:r>
                        <a:rPr kumimoji="1" lang="ko-KR" altLang="en-US" sz="850" dirty="0">
                          <a:solidFill>
                            <a:schemeClr val="tx1"/>
                          </a:solidFill>
                          <a:latin typeface="+mn-ea"/>
                        </a:rPr>
                        <a:t>리스트</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a:t>
                      </a:r>
                      <a:r>
                        <a:rPr lang="en-US" altLang="ko-KR" sz="850" b="0" dirty="0">
                          <a:latin typeface="+mn-ea"/>
                          <a:ea typeface="+mn-ea"/>
                        </a:rPr>
                        <a:t>, </a:t>
                      </a:r>
                      <a:r>
                        <a:rPr lang="ko-KR" altLang="en-US" sz="850" b="0" dirty="0">
                          <a:latin typeface="+mn-ea"/>
                          <a:ea typeface="+mn-ea"/>
                        </a:rPr>
                        <a:t>아파트 거래내역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a:t>
                      </a:r>
                      <a:r>
                        <a:rPr lang="en-US" altLang="ko-KR" sz="850" b="0" dirty="0">
                          <a:latin typeface="+mn-ea"/>
                          <a:ea typeface="+mn-ea"/>
                        </a:rPr>
                        <a:t>, </a:t>
                      </a:r>
                      <a:r>
                        <a:rPr lang="ko-KR" altLang="en-US" sz="850" b="0" dirty="0">
                          <a:latin typeface="+mn-ea"/>
                          <a:ea typeface="+mn-ea"/>
                        </a:rPr>
                        <a:t>자전거 대여정보 페이지로 이동</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a:t>
                      </a:r>
                      <a:r>
                        <a:rPr lang="en-US" altLang="ko-KR" sz="850" b="0" dirty="0">
                          <a:latin typeface="+mn-ea"/>
                          <a:ea typeface="+mn-ea"/>
                        </a:rPr>
                        <a:t>, </a:t>
                      </a:r>
                      <a:r>
                        <a:rPr lang="ko-KR" altLang="en-US" sz="850" b="0" dirty="0">
                          <a:latin typeface="+mn-ea"/>
                          <a:ea typeface="+mn-ea"/>
                        </a:rPr>
                        <a:t>지역 상권 정보 페이지로 이동</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마커 클릭 시</a:t>
                      </a:r>
                      <a:r>
                        <a:rPr lang="en-US" altLang="ko-KR" sz="850" b="0" dirty="0">
                          <a:latin typeface="+mn-ea"/>
                          <a:ea typeface="+mn-ea"/>
                        </a:rPr>
                        <a:t>, </a:t>
                      </a:r>
                      <a:r>
                        <a:rPr lang="ko-KR" altLang="en-US" sz="850" b="0" dirty="0">
                          <a:latin typeface="+mn-ea"/>
                          <a:ea typeface="+mn-ea"/>
                        </a:rPr>
                        <a:t>마커에 해당하는 아파트의 거래내역을 우측 하단에 보여줌</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아이템 클릭 시</a:t>
                      </a:r>
                      <a:r>
                        <a:rPr lang="en-US" altLang="ko-KR" sz="850" b="0" dirty="0">
                          <a:latin typeface="+mn-ea"/>
                          <a:ea typeface="+mn-ea"/>
                        </a:rPr>
                        <a:t>, </a:t>
                      </a:r>
                      <a:r>
                        <a:rPr lang="ko-KR" altLang="en-US" sz="850" b="0" dirty="0">
                          <a:latin typeface="+mn-ea"/>
                          <a:ea typeface="+mn-ea"/>
                        </a:rPr>
                        <a:t>마커에 해당하는 아파트의 거래내역을 우측 하단에 보여줌</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3" name="그림 2">
            <a:extLst>
              <a:ext uri="{FF2B5EF4-FFF2-40B4-BE49-F238E27FC236}">
                <a16:creationId xmlns:a16="http://schemas.microsoft.com/office/drawing/2014/main" id="{A2F0EF30-1763-4A92-8E3F-B395CB08BC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3512" y="360277"/>
            <a:ext cx="5244231" cy="6501114"/>
          </a:xfrm>
          <a:prstGeom prst="rect">
            <a:avLst/>
          </a:prstGeom>
        </p:spPr>
      </p:pic>
      <p:sp>
        <p:nvSpPr>
          <p:cNvPr id="9" name="타원 8">
            <a:extLst>
              <a:ext uri="{FF2B5EF4-FFF2-40B4-BE49-F238E27FC236}">
                <a16:creationId xmlns:a16="http://schemas.microsoft.com/office/drawing/2014/main" id="{668E6CEF-C3D3-447E-BD2A-BA84A04F54BF}"/>
              </a:ext>
            </a:extLst>
          </p:cNvPr>
          <p:cNvSpPr/>
          <p:nvPr/>
        </p:nvSpPr>
        <p:spPr>
          <a:xfrm>
            <a:off x="2783632" y="1484784"/>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12" name="타원 11">
            <a:extLst>
              <a:ext uri="{FF2B5EF4-FFF2-40B4-BE49-F238E27FC236}">
                <a16:creationId xmlns:a16="http://schemas.microsoft.com/office/drawing/2014/main" id="{5F3A6978-AC75-4477-B4BC-3805A89640E1}"/>
              </a:ext>
            </a:extLst>
          </p:cNvPr>
          <p:cNvSpPr/>
          <p:nvPr/>
        </p:nvSpPr>
        <p:spPr>
          <a:xfrm>
            <a:off x="4053564" y="2027891"/>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
        <p:nvSpPr>
          <p:cNvPr id="13" name="타원 12">
            <a:extLst>
              <a:ext uri="{FF2B5EF4-FFF2-40B4-BE49-F238E27FC236}">
                <a16:creationId xmlns:a16="http://schemas.microsoft.com/office/drawing/2014/main" id="{AE6A2823-B55F-46F7-9717-4E27C64B4A4D}"/>
              </a:ext>
            </a:extLst>
          </p:cNvPr>
          <p:cNvSpPr/>
          <p:nvPr/>
        </p:nvSpPr>
        <p:spPr>
          <a:xfrm>
            <a:off x="2351584" y="2492896"/>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a:t>
            </a:r>
            <a:endParaRPr lang="ko-KR" altLang="en-US" sz="1200" dirty="0"/>
          </a:p>
        </p:txBody>
      </p:sp>
      <p:sp>
        <p:nvSpPr>
          <p:cNvPr id="14" name="타원 13">
            <a:extLst>
              <a:ext uri="{FF2B5EF4-FFF2-40B4-BE49-F238E27FC236}">
                <a16:creationId xmlns:a16="http://schemas.microsoft.com/office/drawing/2014/main" id="{9E33410B-B413-4414-8921-FC93A4508698}"/>
              </a:ext>
            </a:extLst>
          </p:cNvPr>
          <p:cNvSpPr/>
          <p:nvPr/>
        </p:nvSpPr>
        <p:spPr>
          <a:xfrm>
            <a:off x="3719736" y="2492896"/>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4</a:t>
            </a:r>
            <a:endParaRPr lang="ko-KR" altLang="en-US" sz="1200" dirty="0"/>
          </a:p>
        </p:txBody>
      </p:sp>
      <p:sp>
        <p:nvSpPr>
          <p:cNvPr id="15" name="타원 14">
            <a:extLst>
              <a:ext uri="{FF2B5EF4-FFF2-40B4-BE49-F238E27FC236}">
                <a16:creationId xmlns:a16="http://schemas.microsoft.com/office/drawing/2014/main" id="{9B79BFAC-AC10-441A-B7B8-EB9F8B8717AF}"/>
              </a:ext>
            </a:extLst>
          </p:cNvPr>
          <p:cNvSpPr/>
          <p:nvPr/>
        </p:nvSpPr>
        <p:spPr>
          <a:xfrm>
            <a:off x="5087888" y="2492895"/>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5</a:t>
            </a:r>
            <a:endParaRPr lang="ko-KR" altLang="en-US" sz="1200" dirty="0"/>
          </a:p>
        </p:txBody>
      </p:sp>
      <p:sp>
        <p:nvSpPr>
          <p:cNvPr id="16" name="타원 15">
            <a:extLst>
              <a:ext uri="{FF2B5EF4-FFF2-40B4-BE49-F238E27FC236}">
                <a16:creationId xmlns:a16="http://schemas.microsoft.com/office/drawing/2014/main" id="{81A787A5-6712-4AB2-97BF-C119AECB66C4}"/>
              </a:ext>
            </a:extLst>
          </p:cNvPr>
          <p:cNvSpPr/>
          <p:nvPr/>
        </p:nvSpPr>
        <p:spPr>
          <a:xfrm>
            <a:off x="4269588" y="3104351"/>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6</a:t>
            </a:r>
            <a:endParaRPr lang="ko-KR" altLang="en-US" sz="1200" dirty="0"/>
          </a:p>
        </p:txBody>
      </p:sp>
      <p:sp>
        <p:nvSpPr>
          <p:cNvPr id="17" name="타원 16">
            <a:extLst>
              <a:ext uri="{FF2B5EF4-FFF2-40B4-BE49-F238E27FC236}">
                <a16:creationId xmlns:a16="http://schemas.microsoft.com/office/drawing/2014/main" id="{3954A506-EF59-4EF2-8AB4-FE4322FD368B}"/>
              </a:ext>
            </a:extLst>
          </p:cNvPr>
          <p:cNvSpPr/>
          <p:nvPr/>
        </p:nvSpPr>
        <p:spPr>
          <a:xfrm>
            <a:off x="1919536" y="5373216"/>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7</a:t>
            </a:r>
            <a:endParaRPr lang="ko-KR" altLang="en-US" sz="1200" dirty="0"/>
          </a:p>
        </p:txBody>
      </p:sp>
    </p:spTree>
    <p:extLst>
      <p:ext uri="{BB962C8B-B14F-4D97-AF65-F5344CB8AC3E}">
        <p14:creationId xmlns:p14="http://schemas.microsoft.com/office/powerpoint/2010/main" val="277047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자전거 대여정보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HappyHouse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900336151"/>
              </p:ext>
            </p:extLst>
          </p:nvPr>
        </p:nvGraphicFramePr>
        <p:xfrm>
          <a:off x="8688288" y="476672"/>
          <a:ext cx="3384376" cy="167378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자전거 대여정보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원하는 지역을 선택하고 검색하면 자전거 대여소를 지도에 표시해주고</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해당하는 구의 공원 정보도 리스트로 안내한다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a:t>
                      </a:r>
                      <a:r>
                        <a:rPr lang="en-US" altLang="ko-KR" sz="850" b="0" dirty="0">
                          <a:latin typeface="+mn-ea"/>
                          <a:ea typeface="+mn-ea"/>
                        </a:rPr>
                        <a:t>, </a:t>
                      </a:r>
                      <a:r>
                        <a:rPr lang="ko-KR" altLang="en-US" sz="850" b="0" dirty="0">
                          <a:latin typeface="+mn-ea"/>
                          <a:ea typeface="+mn-ea"/>
                        </a:rPr>
                        <a:t>해당하는 지역의 좌표로 </a:t>
                      </a:r>
                      <a:r>
                        <a:rPr lang="ko-KR" altLang="en-US" sz="850" b="0" dirty="0" err="1">
                          <a:latin typeface="+mn-ea"/>
                          <a:ea typeface="+mn-ea"/>
                        </a:rPr>
                        <a:t>맵이</a:t>
                      </a:r>
                      <a:r>
                        <a:rPr lang="ko-KR" altLang="en-US" sz="850" b="0" dirty="0">
                          <a:latin typeface="+mn-ea"/>
                          <a:ea typeface="+mn-ea"/>
                        </a:rPr>
                        <a:t> 이동하고</a:t>
                      </a:r>
                      <a:r>
                        <a:rPr lang="en-US" altLang="ko-KR" sz="850" b="0" dirty="0">
                          <a:latin typeface="+mn-ea"/>
                          <a:ea typeface="+mn-ea"/>
                        </a:rPr>
                        <a:t>, </a:t>
                      </a:r>
                      <a:r>
                        <a:rPr lang="ko-KR" altLang="en-US" sz="850" b="0" dirty="0">
                          <a:latin typeface="+mn-ea"/>
                          <a:ea typeface="+mn-ea"/>
                        </a:rPr>
                        <a:t>공원 정보를 리스트로 보여줌</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마커 클릭 시</a:t>
                      </a:r>
                      <a:r>
                        <a:rPr kumimoji="1" lang="en-US" altLang="ko-KR" sz="850" dirty="0">
                          <a:solidFill>
                            <a:schemeClr val="tx1"/>
                          </a:solidFill>
                          <a:latin typeface="+mn-ea"/>
                        </a:rPr>
                        <a:t>, </a:t>
                      </a:r>
                      <a:r>
                        <a:rPr kumimoji="1" lang="ko-KR" altLang="en-US" sz="850" dirty="0">
                          <a:solidFill>
                            <a:schemeClr val="tx1"/>
                          </a:solidFill>
                          <a:latin typeface="+mn-ea"/>
                        </a:rPr>
                        <a:t>해당하는 대여소의 정보를 보여줌</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3" name="그림 2">
            <a:extLst>
              <a:ext uri="{FF2B5EF4-FFF2-40B4-BE49-F238E27FC236}">
                <a16:creationId xmlns:a16="http://schemas.microsoft.com/office/drawing/2014/main" id="{A2F0EF30-1763-4A92-8E3F-B395CB08BC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3512" y="360277"/>
            <a:ext cx="5244231" cy="6501113"/>
          </a:xfrm>
          <a:prstGeom prst="rect">
            <a:avLst/>
          </a:prstGeom>
        </p:spPr>
      </p:pic>
      <p:sp>
        <p:nvSpPr>
          <p:cNvPr id="10" name="타원 9">
            <a:extLst>
              <a:ext uri="{FF2B5EF4-FFF2-40B4-BE49-F238E27FC236}">
                <a16:creationId xmlns:a16="http://schemas.microsoft.com/office/drawing/2014/main" id="{7904A8A6-0BF9-442C-BE31-EF910B15B03D}"/>
              </a:ext>
            </a:extLst>
          </p:cNvPr>
          <p:cNvSpPr/>
          <p:nvPr/>
        </p:nvSpPr>
        <p:spPr>
          <a:xfrm>
            <a:off x="4053564" y="2027891"/>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11" name="타원 10">
            <a:extLst>
              <a:ext uri="{FF2B5EF4-FFF2-40B4-BE49-F238E27FC236}">
                <a16:creationId xmlns:a16="http://schemas.microsoft.com/office/drawing/2014/main" id="{BD684DA9-7002-4CF6-A808-5E8E9BEC51B1}"/>
              </a:ext>
            </a:extLst>
          </p:cNvPr>
          <p:cNvSpPr/>
          <p:nvPr/>
        </p:nvSpPr>
        <p:spPr>
          <a:xfrm>
            <a:off x="5303912" y="3717032"/>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Tree>
    <p:extLst>
      <p:ext uri="{BB962C8B-B14F-4D97-AF65-F5344CB8AC3E}">
        <p14:creationId xmlns:p14="http://schemas.microsoft.com/office/powerpoint/2010/main" val="380665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자전거 대여정보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HappyHouse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28348013"/>
              </p:ext>
            </p:extLst>
          </p:nvPr>
        </p:nvGraphicFramePr>
        <p:xfrm>
          <a:off x="8688288" y="476672"/>
          <a:ext cx="3384376" cy="1045157"/>
        </p:xfrm>
        <a:graphic>
          <a:graphicData uri="http://schemas.openxmlformats.org/drawingml/2006/table">
            <a:tbl>
              <a:tblPr firstRow="1" bandRow="1">
                <a:tableStyleId>{5C22544A-7EE6-4342-B048-85BDC9FD1C3A}</a:tableStyleId>
              </a:tblPr>
              <a:tblGrid>
                <a:gridCol w="3384376">
                  <a:extLst>
                    <a:ext uri="{9D8B030D-6E8A-4147-A177-3AD203B41FA5}">
                      <a16:colId xmlns:a16="http://schemas.microsoft.com/office/drawing/2014/main" val="74772085"/>
                    </a:ext>
                  </a:extLst>
                </a:gridCol>
              </a:tblGrid>
              <a:tr h="25885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3880267"/>
                  </a:ext>
                </a:extLst>
              </a:tr>
              <a:tr h="786307">
                <a:tc>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자전거 대여정보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원하는 지역을 선택하고 검색하면 자전거 대여소를 지도에 표시해주고</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해당하는 구의 공원 정보도 리스트로 안내한다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072083066"/>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3" name="그림 2">
            <a:extLst>
              <a:ext uri="{FF2B5EF4-FFF2-40B4-BE49-F238E27FC236}">
                <a16:creationId xmlns:a16="http://schemas.microsoft.com/office/drawing/2014/main" id="{A2F0EF30-1763-4A92-8E3F-B395CB08BC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29139" y="360277"/>
            <a:ext cx="4792976" cy="6501113"/>
          </a:xfrm>
          <a:prstGeom prst="rect">
            <a:avLst/>
          </a:prstGeom>
        </p:spPr>
      </p:pic>
    </p:spTree>
    <p:extLst>
      <p:ext uri="{BB962C8B-B14F-4D97-AF65-F5344CB8AC3E}">
        <p14:creationId xmlns:p14="http://schemas.microsoft.com/office/powerpoint/2010/main" val="420381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지역 상권 정보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HappyHouse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444498201"/>
              </p:ext>
            </p:extLst>
          </p:nvPr>
        </p:nvGraphicFramePr>
        <p:xfrm>
          <a:off x="8688288" y="476672"/>
          <a:ext cx="3384376" cy="1286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지역 상권 정보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원하는 지역의 상점가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등록시장</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인정시장 정보를 안내해주고</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그에 따른 추천 지수를 안내한다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그 지역의 상권 정보를 보여줌</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pic>
        <p:nvPicPr>
          <p:cNvPr id="3" name="그림 2">
            <a:extLst>
              <a:ext uri="{FF2B5EF4-FFF2-40B4-BE49-F238E27FC236}">
                <a16:creationId xmlns:a16="http://schemas.microsoft.com/office/drawing/2014/main" id="{A2F0EF30-1763-4A92-8E3F-B395CB08BC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3512" y="360278"/>
            <a:ext cx="5244230" cy="6501111"/>
          </a:xfrm>
          <a:prstGeom prst="rect">
            <a:avLst/>
          </a:prstGeom>
        </p:spPr>
      </p:pic>
      <p:sp>
        <p:nvSpPr>
          <p:cNvPr id="9" name="타원 8">
            <a:extLst>
              <a:ext uri="{FF2B5EF4-FFF2-40B4-BE49-F238E27FC236}">
                <a16:creationId xmlns:a16="http://schemas.microsoft.com/office/drawing/2014/main" id="{1178B6A1-98E0-4A18-961C-545832DD5A76}"/>
              </a:ext>
            </a:extLst>
          </p:cNvPr>
          <p:cNvSpPr/>
          <p:nvPr/>
        </p:nvSpPr>
        <p:spPr>
          <a:xfrm>
            <a:off x="4053564" y="2027891"/>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Tree>
    <p:extLst>
      <p:ext uri="{BB962C8B-B14F-4D97-AF65-F5344CB8AC3E}">
        <p14:creationId xmlns:p14="http://schemas.microsoft.com/office/powerpoint/2010/main" val="316877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지역 상권 정보</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HappyHouse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583568343"/>
              </p:ext>
            </p:extLst>
          </p:nvPr>
        </p:nvGraphicFramePr>
        <p:xfrm>
          <a:off x="8688288" y="476672"/>
          <a:ext cx="3384376" cy="1045157"/>
        </p:xfrm>
        <a:graphic>
          <a:graphicData uri="http://schemas.openxmlformats.org/drawingml/2006/table">
            <a:tbl>
              <a:tblPr firstRow="1" bandRow="1">
                <a:tableStyleId>{5C22544A-7EE6-4342-B048-85BDC9FD1C3A}</a:tableStyleId>
              </a:tblPr>
              <a:tblGrid>
                <a:gridCol w="3384376">
                  <a:extLst>
                    <a:ext uri="{9D8B030D-6E8A-4147-A177-3AD203B41FA5}">
                      <a16:colId xmlns:a16="http://schemas.microsoft.com/office/drawing/2014/main" val="74772085"/>
                    </a:ext>
                  </a:extLst>
                </a:gridCol>
              </a:tblGrid>
              <a:tr h="25885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83880267"/>
                  </a:ext>
                </a:extLst>
              </a:tr>
              <a:tr h="786307">
                <a:tc>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지역 상권 정보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원하는 지역의 상점가</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등록시장</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인정시장 정보를 안내해주고</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그에 따른 추천 지수를 안내한다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072083066"/>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9" name="타원 8">
            <a:extLst>
              <a:ext uri="{FF2B5EF4-FFF2-40B4-BE49-F238E27FC236}">
                <a16:creationId xmlns:a16="http://schemas.microsoft.com/office/drawing/2014/main" id="{1178B6A1-98E0-4A18-961C-545832DD5A76}"/>
              </a:ext>
            </a:extLst>
          </p:cNvPr>
          <p:cNvSpPr/>
          <p:nvPr/>
        </p:nvSpPr>
        <p:spPr>
          <a:xfrm>
            <a:off x="4053564" y="2027891"/>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pic>
        <p:nvPicPr>
          <p:cNvPr id="10" name="그림 9">
            <a:extLst>
              <a:ext uri="{FF2B5EF4-FFF2-40B4-BE49-F238E27FC236}">
                <a16:creationId xmlns:a16="http://schemas.microsoft.com/office/drawing/2014/main" id="{7D5EC8F9-B0E6-46A1-9A16-E05D38C740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3512" y="360278"/>
            <a:ext cx="5244229" cy="6501111"/>
          </a:xfrm>
          <a:prstGeom prst="rect">
            <a:avLst/>
          </a:prstGeom>
        </p:spPr>
      </p:pic>
    </p:spTree>
    <p:extLst>
      <p:ext uri="{BB962C8B-B14F-4D97-AF65-F5344CB8AC3E}">
        <p14:creationId xmlns:p14="http://schemas.microsoft.com/office/powerpoint/2010/main" val="2802717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로그인</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en-US" altLang="ko-KR" dirty="0" err="1"/>
              <a:t>HappyHouse</a:t>
            </a:r>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393451716"/>
              </p:ext>
            </p:extLst>
          </p:nvPr>
        </p:nvGraphicFramePr>
        <p:xfrm>
          <a:off x="8688288" y="476672"/>
          <a:ext cx="3384376" cy="1286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로그인 페이지</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사용자의 아이디와 비밀번호를 입력하면</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해당하는 정보로 로그인한다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클릭시</a:t>
                      </a:r>
                      <a:r>
                        <a:rPr lang="ko-KR" altLang="en-US" sz="850" b="0" dirty="0">
                          <a:latin typeface="+mn-ea"/>
                          <a:ea typeface="+mn-ea"/>
                        </a:rPr>
                        <a:t> 로그인</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3" name="그림 2">
            <a:extLst>
              <a:ext uri="{FF2B5EF4-FFF2-40B4-BE49-F238E27FC236}">
                <a16:creationId xmlns:a16="http://schemas.microsoft.com/office/drawing/2014/main" id="{A2F0EF30-1763-4A92-8E3F-B395CB08BC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3512" y="360278"/>
            <a:ext cx="5244229" cy="6501110"/>
          </a:xfrm>
          <a:prstGeom prst="rect">
            <a:avLst/>
          </a:prstGeom>
        </p:spPr>
      </p:pic>
      <p:sp>
        <p:nvSpPr>
          <p:cNvPr id="9" name="타원 8">
            <a:extLst>
              <a:ext uri="{FF2B5EF4-FFF2-40B4-BE49-F238E27FC236}">
                <a16:creationId xmlns:a16="http://schemas.microsoft.com/office/drawing/2014/main" id="{72995EAA-8F62-4ECF-9EC3-8E9C5F009949}"/>
              </a:ext>
            </a:extLst>
          </p:cNvPr>
          <p:cNvSpPr/>
          <p:nvPr/>
        </p:nvSpPr>
        <p:spPr>
          <a:xfrm>
            <a:off x="4056776" y="3502211"/>
            <a:ext cx="216024" cy="217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Tree>
    <p:extLst>
      <p:ext uri="{BB962C8B-B14F-4D97-AF65-F5344CB8AC3E}">
        <p14:creationId xmlns:p14="http://schemas.microsoft.com/office/powerpoint/2010/main" val="364639287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3283</TotalTime>
  <Words>646</Words>
  <Application>Microsoft Office PowerPoint</Application>
  <PresentationFormat>와이드스크린</PresentationFormat>
  <Paragraphs>207</Paragraphs>
  <Slides>16</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16</vt:i4>
      </vt:variant>
    </vt:vector>
  </HeadingPairs>
  <TitlesOfParts>
    <vt:vector size="21" baseType="lpstr">
      <vt:lpstr>SF Pro Text Medium</vt:lpstr>
      <vt:lpstr>SF Pro Text Regular</vt:lpstr>
      <vt:lpstr>맑은 고딕</vt:lpstr>
      <vt:lpstr>Arial</vt:lpstr>
      <vt:lpstr>Office 테마</vt:lpstr>
      <vt:lpstr>Happy House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유리 백</cp:lastModifiedBy>
  <cp:revision>109</cp:revision>
  <cp:lastPrinted>2019-05-29T05:54:36Z</cp:lastPrinted>
  <dcterms:created xsi:type="dcterms:W3CDTF">2019-03-11T07:43:12Z</dcterms:created>
  <dcterms:modified xsi:type="dcterms:W3CDTF">2021-05-27T04:39:27Z</dcterms:modified>
</cp:coreProperties>
</file>