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2" r:id="rId3"/>
    <p:sldId id="263" r:id="rId4"/>
    <p:sldId id="265" r:id="rId5"/>
    <p:sldId id="264" r:id="rId6"/>
    <p:sldId id="266" r:id="rId7"/>
    <p:sldId id="26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5CAC"/>
    <a:srgbClr val="1E74DC"/>
    <a:srgbClr val="D8D2FE"/>
    <a:srgbClr val="DED3FD"/>
    <a:srgbClr val="226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3830" autoAdjust="0"/>
  </p:normalViewPr>
  <p:slideViewPr>
    <p:cSldViewPr>
      <p:cViewPr>
        <p:scale>
          <a:sx n="125" d="100"/>
          <a:sy n="125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080E-3C9D-4B79-93ED-61A37EF512A0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04242-2AB1-466A-82E4-8F2A95A4C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1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세계 주요국가들과 비교했을 때 한국 경제에서 제조업의 영향력은 상당함</a:t>
            </a:r>
            <a:endParaRPr lang="en-US" altLang="ko-KR" dirty="0" smtClean="0"/>
          </a:p>
          <a:p>
            <a:r>
              <a:rPr lang="ko-KR" altLang="en-US" dirty="0" smtClean="0"/>
              <a:t>그러나 제조업의 경쟁력은 약화되고 있는 실정임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4</a:t>
            </a:r>
            <a:r>
              <a:rPr lang="ko-KR" altLang="en-US" dirty="0" err="1" smtClean="0"/>
              <a:t>차산업혁명</a:t>
            </a:r>
            <a:r>
              <a:rPr lang="ko-KR" altLang="en-US" dirty="0" smtClean="0"/>
              <a:t> 대응을 통한 제조업의 혁신이 요구됨</a:t>
            </a:r>
            <a:endParaRPr lang="en-US" altLang="ko-KR" dirty="0" smtClean="0"/>
          </a:p>
          <a:p>
            <a:r>
              <a:rPr lang="ko-KR" altLang="en-US" dirty="0" smtClean="0"/>
              <a:t>대안으로 </a:t>
            </a:r>
            <a:r>
              <a:rPr lang="ko-KR" altLang="en-US" dirty="0" err="1" smtClean="0"/>
              <a:t>스마트팩토리</a:t>
            </a:r>
            <a:r>
              <a:rPr lang="ko-KR" altLang="en-US" dirty="0" smtClean="0"/>
              <a:t> 도입이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242-2AB1-466A-82E4-8F2A95A4CD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8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기술 도입 현황은 시장 규모를 통해서 알 수 있음</a:t>
            </a:r>
            <a:endParaRPr lang="en-US" altLang="ko-KR" dirty="0" smtClean="0"/>
          </a:p>
          <a:p>
            <a:r>
              <a:rPr lang="ko-KR" altLang="en-US" dirty="0" smtClean="0"/>
              <a:t>제조업에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스마트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도입하면 여러 장점이 있음</a:t>
            </a:r>
            <a:endParaRPr lang="en-US" altLang="ko-KR" dirty="0" smtClean="0"/>
          </a:p>
          <a:p>
            <a:r>
              <a:rPr lang="ko-KR" altLang="en-US" dirty="0" smtClean="0"/>
              <a:t>생산성 향상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에너지 절감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실시간 모니터링을 통한 공장 관리가 용이해지며 품질 및 원가 경쟁력 강화로 이어질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242-2AB1-466A-82E4-8F2A95A4CD8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8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차 산업혁명 기술 중 하나인 </a:t>
            </a:r>
            <a:r>
              <a:rPr lang="en-US" altLang="ko-KR" dirty="0" smtClean="0"/>
              <a:t>3D</a:t>
            </a:r>
            <a:r>
              <a:rPr lang="ko-KR" altLang="en-US" dirty="0" err="1" smtClean="0"/>
              <a:t>프린팅은</a:t>
            </a:r>
            <a:r>
              <a:rPr lang="ko-KR" altLang="en-US" dirty="0" smtClean="0"/>
              <a:t> 다양한 분야에 적용되고 있음</a:t>
            </a:r>
            <a:endParaRPr lang="en-US" altLang="ko-KR" dirty="0" smtClean="0"/>
          </a:p>
          <a:p>
            <a:r>
              <a:rPr lang="ko-KR" altLang="en-US" dirty="0" smtClean="0"/>
              <a:t>장점 및 한계점 </a:t>
            </a:r>
            <a:r>
              <a:rPr lang="ko-KR" altLang="en-US" dirty="0" smtClean="0"/>
              <a:t>언급 </a:t>
            </a:r>
            <a:endParaRPr lang="en-US" altLang="ko-KR" dirty="0" smtClean="0"/>
          </a:p>
          <a:p>
            <a:r>
              <a:rPr lang="ko-KR" altLang="en-US" dirty="0" smtClean="0"/>
              <a:t>한계점 부연설명</a:t>
            </a:r>
            <a:endParaRPr lang="en-US" altLang="ko-KR" dirty="0" smtClean="0"/>
          </a:p>
          <a:p>
            <a:r>
              <a:rPr lang="ko-KR" altLang="en-US" dirty="0" smtClean="0"/>
              <a:t>인쇄 품질 한계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표면 조도와 물리적 특성의</a:t>
            </a:r>
            <a:r>
              <a:rPr lang="ko-KR" altLang="en-US" baseline="0" dirty="0" smtClean="0"/>
              <a:t> 변화의 문제점</a:t>
            </a:r>
            <a:endParaRPr lang="en-US" altLang="ko-KR" dirty="0" smtClean="0"/>
          </a:p>
          <a:p>
            <a:r>
              <a:rPr lang="ko-KR" altLang="en-US" dirty="0" err="1" smtClean="0"/>
              <a:t>비일관성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재활용 플라스틱 사용으로 두께 및 색상이 일관되지 않을 수 있음</a:t>
            </a:r>
            <a:endParaRPr lang="en-US" altLang="ko-KR" dirty="0" smtClean="0"/>
          </a:p>
          <a:p>
            <a:r>
              <a:rPr lang="ko-KR" altLang="en-US" dirty="0" smtClean="0"/>
              <a:t>프린터 호환성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r>
              <a:rPr lang="ko-KR" altLang="en-US" dirty="0" smtClean="0"/>
              <a:t>그렇지만 장점을 더 강조해주기</a:t>
            </a:r>
            <a:r>
              <a:rPr lang="en-US" altLang="ko-KR" dirty="0" smtClean="0"/>
              <a:t>!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242-2AB1-466A-82E4-8F2A95A4CD8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88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독일 주방가구 브랜드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노빌리아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에서 생산 자동화 컴퓨터 시스템인 </a:t>
            </a:r>
            <a:r>
              <a:rPr lang="en-US" altLang="ko-KR" baseline="0" dirty="0" smtClean="0"/>
              <a:t>‘Manufacturing by Wire’</a:t>
            </a:r>
            <a:r>
              <a:rPr lang="ko-KR" altLang="en-US" baseline="0" dirty="0" smtClean="0"/>
              <a:t>를 활용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그림 설명</a:t>
            </a:r>
            <a:endParaRPr lang="en-US" altLang="ko-KR" baseline="0" dirty="0" smtClean="0"/>
          </a:p>
          <a:p>
            <a:r>
              <a:rPr lang="ko-KR" altLang="en-US" baseline="0" dirty="0" smtClean="0"/>
              <a:t>자동생산방식을 도입하여 전공정과 </a:t>
            </a:r>
            <a:r>
              <a:rPr lang="ko-KR" altLang="en-US" baseline="0" dirty="0" err="1" smtClean="0"/>
              <a:t>후공정으로</a:t>
            </a:r>
            <a:r>
              <a:rPr lang="ko-KR" altLang="en-US" baseline="0" dirty="0" smtClean="0"/>
              <a:t> 구분하여 </a:t>
            </a:r>
            <a:r>
              <a:rPr lang="en-US" altLang="ko-KR" baseline="0" dirty="0" smtClean="0"/>
              <a:t>ICT</a:t>
            </a:r>
            <a:r>
              <a:rPr lang="ko-KR" altLang="en-US" baseline="0" dirty="0" smtClean="0"/>
              <a:t>를 접목하였음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이는 고객 요청사항을 반영하여 조립공정을 최적화하여 제조 경쟁력을 확보한 사례임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 결과 </a:t>
            </a:r>
            <a:r>
              <a:rPr lang="en-US" altLang="ko-KR" baseline="0" dirty="0" smtClean="0"/>
              <a:t>2008</a:t>
            </a:r>
            <a:r>
              <a:rPr lang="ko-KR" altLang="en-US" baseline="0" dirty="0" smtClean="0"/>
              <a:t>년 대비 </a:t>
            </a:r>
            <a:r>
              <a:rPr lang="en-US" altLang="ko-KR" baseline="0" dirty="0" smtClean="0"/>
              <a:t>2015</a:t>
            </a:r>
            <a:r>
              <a:rPr lang="ko-KR" altLang="en-US" baseline="0" dirty="0" smtClean="0"/>
              <a:t>년 기준 매출이 약 </a:t>
            </a:r>
            <a:r>
              <a:rPr lang="en-US" altLang="ko-KR" baseline="0" dirty="0" smtClean="0"/>
              <a:t>3.1% </a:t>
            </a:r>
            <a:r>
              <a:rPr lang="ko-KR" altLang="en-US" baseline="0" dirty="0" smtClean="0"/>
              <a:t>향상됨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242-2AB1-466A-82E4-8F2A95A4CD8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88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패션분야는 맞춤형 생산이 필수적 요소임</a:t>
            </a:r>
            <a:endParaRPr lang="en-US" altLang="ko-KR" dirty="0" smtClean="0"/>
          </a:p>
          <a:p>
            <a:r>
              <a:rPr lang="ko-KR" altLang="en-US" dirty="0" smtClean="0"/>
              <a:t>스피드 </a:t>
            </a:r>
            <a:r>
              <a:rPr lang="ko-KR" altLang="en-US" dirty="0" err="1" smtClean="0"/>
              <a:t>팩토리</a:t>
            </a:r>
            <a:r>
              <a:rPr lang="ko-KR" altLang="en-US" baseline="0" dirty="0" err="1" smtClean="0"/>
              <a:t>란</a:t>
            </a:r>
            <a:r>
              <a:rPr lang="ko-KR" altLang="en-US" baseline="0" dirty="0" smtClean="0"/>
              <a:t> 독일의 대표적인 스마트 </a:t>
            </a:r>
            <a:r>
              <a:rPr lang="ko-KR" altLang="en-US" baseline="0" dirty="0" err="1" smtClean="0"/>
              <a:t>팩토리로</a:t>
            </a:r>
            <a:r>
              <a:rPr lang="ko-KR" altLang="en-US" baseline="0" dirty="0" smtClean="0"/>
              <a:t> 전 공정에서 로봇 자동화가 이루어짐</a:t>
            </a:r>
            <a:endParaRPr lang="en-US" altLang="ko-KR" baseline="0" dirty="0" smtClean="0"/>
          </a:p>
          <a:p>
            <a:r>
              <a:rPr lang="ko-KR" altLang="en-US" dirty="0" smtClean="0"/>
              <a:t>가장 큰 특징은 개인에게 최적화된 제품을 최단 시간에 공급함</a:t>
            </a:r>
            <a:endParaRPr lang="en-US" altLang="ko-KR" dirty="0" smtClean="0"/>
          </a:p>
          <a:p>
            <a:r>
              <a:rPr lang="ko-KR" altLang="en-US" dirty="0" smtClean="0"/>
              <a:t>기존 공장 대비 소요 기간 및 인력을 줄일 수 있음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242-2AB1-466A-82E4-8F2A95A4CD8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88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포스코의</a:t>
            </a:r>
            <a:r>
              <a:rPr lang="ko-KR" altLang="en-US" dirty="0" smtClean="0"/>
              <a:t> 공장에서는 </a:t>
            </a:r>
            <a:r>
              <a:rPr lang="ko-KR" altLang="en-US" dirty="0" err="1" smtClean="0"/>
              <a:t>연속공정애</a:t>
            </a:r>
            <a:r>
              <a:rPr lang="ko-KR" altLang="en-US" dirty="0" smtClean="0"/>
              <a:t> 적용된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센서를 활용해 데이터 수집</a:t>
            </a:r>
            <a:r>
              <a:rPr lang="ko-KR" altLang="en-US" baseline="0" dirty="0" smtClean="0"/>
              <a:t> 및 </a:t>
            </a:r>
            <a:r>
              <a:rPr lang="ko-KR" altLang="en-US" baseline="0" dirty="0" err="1" smtClean="0"/>
              <a:t>빅데이터로</a:t>
            </a:r>
            <a:r>
              <a:rPr lang="ko-KR" altLang="en-US" baseline="0" dirty="0" smtClean="0"/>
              <a:t> 분석 </a:t>
            </a:r>
            <a:r>
              <a:rPr lang="en-US" altLang="ko-KR" baseline="0" dirty="0" smtClean="0"/>
              <a:t>· </a:t>
            </a:r>
            <a:r>
              <a:rPr lang="ko-KR" altLang="en-US" baseline="0" dirty="0" smtClean="0"/>
              <a:t>예측함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인공지능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기술로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자동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및 불량 최소화 가능</a:t>
            </a:r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242-2AB1-466A-82E4-8F2A95A4CD8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88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포스코의</a:t>
            </a:r>
            <a:r>
              <a:rPr lang="ko-KR" altLang="en-US" dirty="0" smtClean="0"/>
              <a:t> 공장에서는 </a:t>
            </a:r>
            <a:r>
              <a:rPr lang="ko-KR" altLang="en-US" dirty="0" err="1" smtClean="0"/>
              <a:t>연속공정애</a:t>
            </a:r>
            <a:r>
              <a:rPr lang="ko-KR" altLang="en-US" dirty="0" smtClean="0"/>
              <a:t> 적용된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센서를 활용해 데이터 수집</a:t>
            </a:r>
            <a:r>
              <a:rPr lang="ko-KR" altLang="en-US" baseline="0" dirty="0" smtClean="0"/>
              <a:t> 및 </a:t>
            </a:r>
            <a:r>
              <a:rPr lang="ko-KR" altLang="en-US" baseline="0" dirty="0" err="1" smtClean="0"/>
              <a:t>빅데이터로</a:t>
            </a:r>
            <a:r>
              <a:rPr lang="ko-KR" altLang="en-US" baseline="0" dirty="0" smtClean="0"/>
              <a:t> 분석 </a:t>
            </a:r>
            <a:r>
              <a:rPr lang="en-US" altLang="ko-KR" baseline="0" dirty="0" smtClean="0"/>
              <a:t>· </a:t>
            </a:r>
            <a:r>
              <a:rPr lang="ko-KR" altLang="en-US" baseline="0" dirty="0" smtClean="0"/>
              <a:t>예측함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인공지능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기술로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자동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및 불량 최소화 가능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242-2AB1-466A-82E4-8F2A95A4CD8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8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E697-8767-4509-855A-62199602F636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C3A4-4D41-4066-A5E0-F9B7DFBDC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5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E697-8767-4509-855A-62199602F636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C3A4-4D41-4066-A5E0-F9B7DFBDC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1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E697-8767-4509-855A-62199602F636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C3A4-4D41-4066-A5E0-F9B7DFBDC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88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E697-8767-4509-855A-62199602F636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C3A4-4D41-4066-A5E0-F9B7DFBDC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9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E697-8767-4509-855A-62199602F636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C3A4-4D41-4066-A5E0-F9B7DFBDC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0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E697-8767-4509-855A-62199602F636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C3A4-4D41-4066-A5E0-F9B7DFBDC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59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E697-8767-4509-855A-62199602F636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C3A4-4D41-4066-A5E0-F9B7DFBDC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E697-8767-4509-855A-62199602F636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C3A4-4D41-4066-A5E0-F9B7DFBDC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6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E697-8767-4509-855A-62199602F636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C3A4-4D41-4066-A5E0-F9B7DFBDC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4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E697-8767-4509-855A-62199602F636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C3A4-4D41-4066-A5E0-F9B7DFBDC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1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E697-8767-4509-855A-62199602F636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C3A4-4D41-4066-A5E0-F9B7DFBDC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3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0E697-8767-4509-855A-62199602F636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C3A4-4D41-4066-A5E0-F9B7DFBDC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4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592" y="4044708"/>
            <a:ext cx="4640160" cy="215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제조업 산업동향</a:t>
            </a:r>
            <a:endParaRPr lang="ko-KR" altLang="en-US" sz="24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7583" y="3365884"/>
            <a:ext cx="4312259" cy="2916963"/>
            <a:chOff x="173728" y="3134529"/>
            <a:chExt cx="3715705" cy="2682131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03" y="3573578"/>
              <a:ext cx="3381066" cy="2243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52DD7F3-A3AF-56D5-FEAA-1B74B4F9BA9A}"/>
                </a:ext>
              </a:extLst>
            </p:cNvPr>
            <p:cNvSpPr txBox="1"/>
            <p:nvPr/>
          </p:nvSpPr>
          <p:spPr>
            <a:xfrm>
              <a:off x="173728" y="3134529"/>
              <a:ext cx="338106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ko-KR" altLang="en-US" sz="1400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latin typeface="+mn-ea"/>
                </a:rPr>
                <a:t>제조업이 </a:t>
              </a:r>
              <a:r>
                <a:rPr lang="ko-KR" altLang="en-US" sz="1400" spc="-12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latin typeface="+mn-ea"/>
                </a:rPr>
                <a:t>총부가가치에서</a:t>
              </a:r>
              <a:r>
                <a:rPr lang="ko-KR" altLang="en-US" sz="1400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latin typeface="+mn-ea"/>
                </a:rPr>
                <a:t> 차지하는 비중</a:t>
              </a:r>
              <a:endParaRPr lang="ko-KR" altLang="en-US" sz="1400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08835" y="3865802"/>
              <a:ext cx="880598" cy="16586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454182" y="3408638"/>
            <a:ext cx="4787998" cy="2406270"/>
            <a:chOff x="4329794" y="2979334"/>
            <a:chExt cx="4484609" cy="213314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52DD7F3-A3AF-56D5-FEAA-1B74B4F9BA9A}"/>
                </a:ext>
              </a:extLst>
            </p:cNvPr>
            <p:cNvSpPr txBox="1"/>
            <p:nvPr/>
          </p:nvSpPr>
          <p:spPr>
            <a:xfrm>
              <a:off x="4329794" y="2979334"/>
              <a:ext cx="448460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ko-KR" altLang="en-US" sz="1400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latin typeface="+mn-ea"/>
                </a:rPr>
                <a:t>중국 대비 한국 </a:t>
              </a:r>
              <a:r>
                <a:rPr lang="ko-KR" altLang="en-US" sz="1400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latin typeface="+mn-ea"/>
                </a:rPr>
                <a:t>제</a:t>
              </a:r>
              <a:r>
                <a:rPr lang="ko-KR" altLang="en-US" sz="1400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latin typeface="+mn-ea"/>
                </a:rPr>
                <a:t>조업의 세계 시장점유율 변화 정도</a:t>
              </a:r>
              <a:endParaRPr lang="ko-KR" altLang="en-US" sz="1400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4844818" y="3646458"/>
              <a:ext cx="3587138" cy="14660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456868" y="3691329"/>
              <a:ext cx="815979" cy="3274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확대</a:t>
              </a:r>
              <a:endParaRPr lang="ko-KR" alt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12409" y="4202006"/>
              <a:ext cx="742422" cy="3274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축소</a:t>
              </a:r>
              <a:endParaRPr lang="ko-KR" altLang="en-US" b="1" dirty="0"/>
            </a:p>
          </p:txBody>
        </p:sp>
        <p:sp>
          <p:nvSpPr>
            <p:cNvPr id="23" name="왼쪽/오른쪽 화살표 22"/>
            <p:cNvSpPr/>
            <p:nvPr/>
          </p:nvSpPr>
          <p:spPr>
            <a:xfrm rot="1983606">
              <a:off x="7023898" y="3817661"/>
              <a:ext cx="907050" cy="480304"/>
            </a:xfrm>
            <a:prstGeom prst="left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3A941AF-D39A-4829-B5A5-4DCAE31FA141}"/>
              </a:ext>
            </a:extLst>
          </p:cNvPr>
          <p:cNvSpPr txBox="1"/>
          <p:nvPr/>
        </p:nvSpPr>
        <p:spPr>
          <a:xfrm>
            <a:off x="578366" y="1412776"/>
            <a:ext cx="3888432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30165" indent="-130165" latinLnBrk="0">
              <a:spcAft>
                <a:spcPts val="300"/>
              </a:spcAft>
              <a:buFont typeface="Arial" pitchFamily="34" charset="0"/>
              <a:buChar char="•"/>
              <a:defRPr sz="1200" spc="-80"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defRPr>
            </a:lvl1pPr>
          </a:lstStyle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 한국 경제에서 제조업 비중 </a:t>
            </a:r>
            <a:r>
              <a:rPr lang="en-US" altLang="ko-KR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: 29.5 %</a:t>
            </a: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 </a:t>
            </a:r>
            <a:r>
              <a:rPr lang="en-US" altLang="ko-KR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But, </a:t>
            </a: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경쟁력 약화 </a:t>
            </a:r>
            <a:r>
              <a:rPr lang="en-US" altLang="ko-KR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-&gt; </a:t>
            </a: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제조업 혁신 필요</a:t>
            </a:r>
            <a:endParaRPr lang="en-US" altLang="ko-KR" sz="1700" spc="-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 대안 </a:t>
            </a:r>
            <a:r>
              <a:rPr lang="en-US" altLang="ko-KR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: </a:t>
            </a: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스마트 </a:t>
            </a:r>
            <a:r>
              <a:rPr lang="ko-KR" altLang="en-US" sz="1700" spc="-1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팩토리</a:t>
            </a: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도입</a:t>
            </a:r>
            <a:endParaRPr lang="en-US" altLang="ko-KR" sz="17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n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6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8035" y="149741"/>
            <a:ext cx="8229600" cy="59432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스마트 </a:t>
            </a:r>
            <a:r>
              <a:rPr lang="ko-KR" altLang="en-US" sz="2400" dirty="0" err="1" smtClean="0"/>
              <a:t>팩토리</a:t>
            </a:r>
            <a:r>
              <a:rPr lang="ko-KR" altLang="en-US" sz="2400" dirty="0" smtClean="0"/>
              <a:t> 도입현황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303" y="908720"/>
            <a:ext cx="8229600" cy="46064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시장 규모 및 장점</a:t>
            </a:r>
            <a:endParaRPr lang="en-US" altLang="ko-KR" sz="2000" dirty="0" smtClean="0"/>
          </a:p>
        </p:txBody>
      </p:sp>
      <p:grpSp>
        <p:nvGrpSpPr>
          <p:cNvPr id="15" name="그룹 14"/>
          <p:cNvGrpSpPr/>
          <p:nvPr/>
        </p:nvGrpSpPr>
        <p:grpSpPr>
          <a:xfrm>
            <a:off x="251520" y="4065786"/>
            <a:ext cx="4290762" cy="2390176"/>
            <a:chOff x="790305" y="609852"/>
            <a:chExt cx="4290762" cy="2390176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980728"/>
              <a:ext cx="4181475" cy="2019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E52DD7F3-A3AF-56D5-FEAA-1B74B4F9BA9A}"/>
                </a:ext>
              </a:extLst>
            </p:cNvPr>
            <p:cNvSpPr txBox="1"/>
            <p:nvPr/>
          </p:nvSpPr>
          <p:spPr>
            <a:xfrm>
              <a:off x="790305" y="609852"/>
              <a:ext cx="31775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ko-KR" altLang="en-US" sz="1600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latin typeface="+mn-ea"/>
                </a:rPr>
                <a:t>세계 스마트 </a:t>
              </a:r>
              <a:r>
                <a:rPr lang="ko-KR" altLang="en-US" sz="1600" spc="-12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latin typeface="+mn-ea"/>
                </a:rPr>
                <a:t>팩토리</a:t>
              </a:r>
              <a:r>
                <a:rPr lang="ko-KR" altLang="en-US" sz="1600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latin typeface="+mn-ea"/>
                </a:rPr>
                <a:t> 시장 규모</a:t>
              </a:r>
              <a:endParaRPr lang="ko-KR" altLang="en-US" sz="1600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644008" y="4075053"/>
            <a:ext cx="4171308" cy="2380909"/>
            <a:chOff x="3928650" y="3570997"/>
            <a:chExt cx="4171308" cy="2380909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733" y="3951656"/>
              <a:ext cx="4086225" cy="200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E52DD7F3-A3AF-56D5-FEAA-1B74B4F9BA9A}"/>
                </a:ext>
              </a:extLst>
            </p:cNvPr>
            <p:cNvSpPr txBox="1"/>
            <p:nvPr/>
          </p:nvSpPr>
          <p:spPr>
            <a:xfrm>
              <a:off x="3928650" y="3570997"/>
              <a:ext cx="31775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ko-KR" altLang="en-US" sz="1600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latin typeface="+mn-ea"/>
                </a:rPr>
                <a:t>국내 스마트 </a:t>
              </a:r>
              <a:r>
                <a:rPr lang="ko-KR" altLang="en-US" sz="1600" spc="-12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latin typeface="+mn-ea"/>
                </a:rPr>
                <a:t>팩토리</a:t>
              </a:r>
              <a:r>
                <a:rPr lang="ko-KR" altLang="en-US" sz="1600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latin typeface="+mn-ea"/>
                </a:rPr>
                <a:t> 시장 규모</a:t>
              </a:r>
              <a:endParaRPr lang="ko-KR" altLang="en-US" sz="1600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3A941AF-D39A-4829-B5A5-4DCAE31FA141}"/>
              </a:ext>
            </a:extLst>
          </p:cNvPr>
          <p:cNvSpPr txBox="1"/>
          <p:nvPr/>
        </p:nvSpPr>
        <p:spPr>
          <a:xfrm>
            <a:off x="507329" y="1556875"/>
            <a:ext cx="388843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30165" indent="-130165" latinLnBrk="0">
              <a:spcAft>
                <a:spcPts val="300"/>
              </a:spcAft>
              <a:buFont typeface="Arial" pitchFamily="34" charset="0"/>
              <a:buChar char="•"/>
              <a:defRPr sz="1200" spc="-80"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defRPr>
            </a:lvl1pPr>
          </a:lstStyle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생산성 향상</a:t>
            </a:r>
            <a:endParaRPr lang="en-US" altLang="ko-KR" sz="17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에너지 절감</a:t>
            </a:r>
            <a:endParaRPr lang="en-US" altLang="ko-KR" sz="1700" spc="-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실시간 모니터링 </a:t>
            </a:r>
            <a:r>
              <a:rPr lang="en-US" altLang="ko-KR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-&gt; </a:t>
            </a: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공장 관리 용이 </a:t>
            </a:r>
            <a:endParaRPr lang="en-US" altLang="ko-KR" sz="1700" spc="-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품질 및 원가 경쟁력 강화</a:t>
            </a:r>
            <a:endParaRPr lang="en-US" altLang="ko-KR" sz="17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n-ea"/>
              <a:ea typeface="+mj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040300" y="744061"/>
            <a:ext cx="4865575" cy="3156403"/>
            <a:chOff x="1198563" y="2185347"/>
            <a:chExt cx="6745287" cy="4362450"/>
          </a:xfrm>
        </p:grpSpPr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8563" y="2185347"/>
              <a:ext cx="6745287" cy="436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3196232" y="4825578"/>
              <a:ext cx="655690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196230" y="5476348"/>
              <a:ext cx="655690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93654" y="525875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glow rad="355600">
                    <a:schemeClr val="bg1"/>
                  </a:glow>
                </a:effectLst>
              </a:rPr>
              <a:t>연평균 성장률 </a:t>
            </a:r>
            <a:r>
              <a:rPr lang="en-US" altLang="ko-KR" b="1" dirty="0" smtClean="0">
                <a:effectLst>
                  <a:glow rad="355600">
                    <a:schemeClr val="bg1"/>
                  </a:glow>
                </a:effectLst>
              </a:rPr>
              <a:t>:  8.0 % (</a:t>
            </a:r>
            <a:r>
              <a:rPr lang="ko-KR" altLang="en-US" b="1" dirty="0" smtClean="0">
                <a:effectLst>
                  <a:glow rad="355600">
                    <a:schemeClr val="bg1"/>
                  </a:glow>
                </a:effectLst>
              </a:rPr>
              <a:t>세계</a:t>
            </a:r>
            <a:r>
              <a:rPr lang="en-US" altLang="ko-KR" b="1" dirty="0" smtClean="0">
                <a:effectLst>
                  <a:glow rad="355600">
                    <a:schemeClr val="bg1"/>
                  </a:glow>
                </a:effectLst>
              </a:rPr>
              <a:t>) 10.6 % (</a:t>
            </a:r>
            <a:r>
              <a:rPr lang="ko-KR" altLang="en-US" b="1" dirty="0" smtClean="0">
                <a:effectLst>
                  <a:glow rad="355600">
                    <a:schemeClr val="bg1"/>
                  </a:glow>
                </a:effectLst>
              </a:rPr>
              <a:t>국내</a:t>
            </a:r>
            <a:r>
              <a:rPr lang="en-US" altLang="ko-KR" b="1" dirty="0">
                <a:effectLst>
                  <a:glow rad="355600">
                    <a:schemeClr val="bg1"/>
                  </a:glow>
                </a:effectLst>
              </a:rPr>
              <a:t>)</a:t>
            </a:r>
            <a:endParaRPr lang="ko-KR" altLang="en-US" b="1" dirty="0">
              <a:effectLst>
                <a:glow rad="355600">
                  <a:schemeClr val="bg1"/>
                </a:glow>
              </a:effectLst>
            </a:endParaRPr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5170759" y="1923171"/>
            <a:ext cx="1032105" cy="728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2000"/>
                    </a:schemeClr>
                  </a:glow>
                </a:effectLst>
              </a:rPr>
              <a:t>신기술 활용</a:t>
            </a:r>
            <a:endParaRPr lang="en-US" altLang="ko-KR" sz="1100" dirty="0" smtClean="0">
              <a:solidFill>
                <a:schemeClr val="bg1"/>
              </a:solidFill>
              <a:effectLst>
                <a:glow rad="101600">
                  <a:schemeClr val="tx1">
                    <a:alpha val="62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ko-KR" altLang="en-US" sz="11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2000"/>
                    </a:schemeClr>
                  </a:glow>
                </a:effectLst>
              </a:rPr>
              <a:t>로보틱스</a:t>
            </a:r>
            <a:endParaRPr lang="en-US" altLang="ko-KR" sz="1100" dirty="0" smtClean="0">
              <a:solidFill>
                <a:schemeClr val="bg1"/>
              </a:solidFill>
              <a:effectLst>
                <a:glow rad="101600">
                  <a:schemeClr val="tx1">
                    <a:alpha val="62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altLang="ko-KR" sz="11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2000"/>
                    </a:schemeClr>
                  </a:glow>
                </a:effectLst>
              </a:rPr>
              <a:t>3D</a:t>
            </a:r>
            <a:r>
              <a:rPr lang="ko-KR" altLang="en-US" sz="11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2000"/>
                    </a:schemeClr>
                  </a:glow>
                </a:effectLst>
              </a:rPr>
              <a:t>프린팅</a:t>
            </a:r>
            <a:r>
              <a:rPr lang="ko-KR" altLang="en-US" sz="11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2000"/>
                    </a:schemeClr>
                  </a:glow>
                </a:effectLst>
              </a:rPr>
              <a:t> 등</a:t>
            </a:r>
            <a:endParaRPr lang="en-US" altLang="ko-KR" sz="1100" dirty="0">
              <a:solidFill>
                <a:schemeClr val="bg1"/>
              </a:solidFill>
              <a:effectLst>
                <a:glow rad="101600">
                  <a:schemeClr val="tx1">
                    <a:alpha val="62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868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02"/>
          <a:stretch/>
        </p:blipFill>
        <p:spPr bwMode="auto">
          <a:xfrm>
            <a:off x="1233248" y="4449686"/>
            <a:ext cx="3195384" cy="225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8035" y="149741"/>
            <a:ext cx="8229600" cy="59432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기술 선택에 대한 이유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303" y="908720"/>
            <a:ext cx="8229600" cy="460648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3D</a:t>
            </a:r>
            <a:r>
              <a:rPr lang="ko-KR" altLang="en-US" sz="1800" dirty="0" err="1" smtClean="0"/>
              <a:t>프린팅</a:t>
            </a:r>
            <a:r>
              <a:rPr lang="ko-KR" altLang="en-US" sz="1800" dirty="0" smtClean="0"/>
              <a:t> 기술의 장점 및 한계점</a:t>
            </a:r>
            <a:endParaRPr lang="en-US" altLang="ko-KR" sz="1800" dirty="0" smtClean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3A941AF-D39A-4829-B5A5-4DCAE31FA141}"/>
              </a:ext>
            </a:extLst>
          </p:cNvPr>
          <p:cNvSpPr txBox="1"/>
          <p:nvPr/>
        </p:nvSpPr>
        <p:spPr>
          <a:xfrm>
            <a:off x="739984" y="1738658"/>
            <a:ext cx="7449048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30165" indent="-130165" latinLnBrk="0">
              <a:spcAft>
                <a:spcPts val="300"/>
              </a:spcAft>
              <a:buFont typeface="Arial" pitchFamily="34" charset="0"/>
              <a:buChar char="•"/>
              <a:defRPr sz="1200" spc="-80"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defRPr>
            </a:lvl1pPr>
          </a:lstStyle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ko-KR" sz="17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</a:t>
            </a:r>
            <a:r>
              <a:rPr lang="en-US" altLang="ko-KR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</a:t>
            </a: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생산 라인 간소화</a:t>
            </a:r>
            <a:endParaRPr lang="en-US" altLang="ko-KR" sz="17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 시제품 제작 비용과 시간 단축</a:t>
            </a:r>
            <a:endParaRPr lang="en-US" altLang="ko-KR" sz="1700" spc="-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 맞춤형 주문 생산 가능</a:t>
            </a:r>
            <a:endParaRPr lang="en-US" altLang="ko-KR" sz="1700" spc="-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ko-KR" sz="17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</a:t>
            </a:r>
            <a:r>
              <a:rPr lang="en-US" altLang="ko-KR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</a:t>
            </a: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다품종 소량생산 구현 </a:t>
            </a:r>
            <a:endParaRPr lang="en-US" altLang="ko-KR" sz="1700" spc="-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 </a:t>
            </a:r>
            <a:r>
              <a:rPr lang="ko-KR" altLang="en-US" sz="1700" b="1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컨베이어 벨트</a:t>
            </a:r>
            <a:r>
              <a:rPr lang="en-US" altLang="ko-KR" sz="1700" b="1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, </a:t>
            </a:r>
            <a:r>
              <a:rPr lang="ko-KR" altLang="en-US" sz="1700" b="1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로봇 등과 결합 시</a:t>
            </a:r>
            <a:r>
              <a:rPr lang="en-US" altLang="ko-KR" sz="1700" b="1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, </a:t>
            </a:r>
            <a:r>
              <a:rPr lang="ko-KR" altLang="en-US" sz="17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</a:t>
            </a:r>
            <a:r>
              <a:rPr lang="ko-KR" altLang="en-US" sz="1700" b="1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제조의 패러다임을 변화시킬 기술로 기대</a:t>
            </a:r>
            <a:endParaRPr lang="en-US" altLang="ko-KR" sz="17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n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37"/>
          <a:stretch/>
        </p:blipFill>
        <p:spPr bwMode="auto">
          <a:xfrm>
            <a:off x="5004048" y="4221089"/>
            <a:ext cx="2441264" cy="238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52DD7F3-A3AF-56D5-FEAA-1B74B4F9BA9A}"/>
              </a:ext>
            </a:extLst>
          </p:cNvPr>
          <p:cNvSpPr txBox="1"/>
          <p:nvPr/>
        </p:nvSpPr>
        <p:spPr>
          <a:xfrm>
            <a:off x="61107" y="4221088"/>
            <a:ext cx="278524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altLang="ko-KR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3D </a:t>
            </a:r>
            <a:r>
              <a:rPr lang="ko-KR" altLang="en-US" sz="1600" spc="-12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프린팅</a:t>
            </a:r>
            <a:r>
              <a:rPr lang="ko-KR" altLang="en-US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 적용 분야</a:t>
            </a:r>
            <a:endParaRPr lang="ko-KR" altLang="en-US" sz="1600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3A941AF-D39A-4829-B5A5-4DCAE31FA141}"/>
              </a:ext>
            </a:extLst>
          </p:cNvPr>
          <p:cNvSpPr txBox="1"/>
          <p:nvPr/>
        </p:nvSpPr>
        <p:spPr>
          <a:xfrm>
            <a:off x="4459045" y="1772816"/>
            <a:ext cx="4184267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30165" indent="-130165" latinLnBrk="0">
              <a:spcAft>
                <a:spcPts val="300"/>
              </a:spcAft>
              <a:buFont typeface="Arial" pitchFamily="34" charset="0"/>
              <a:buChar char="•"/>
              <a:defRPr sz="1200" spc="-80"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defRPr>
            </a:lvl1pPr>
          </a:lstStyle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인쇄 품질 한계 </a:t>
            </a:r>
            <a:r>
              <a:rPr lang="en-US" altLang="ko-KR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(</a:t>
            </a: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표면 조도</a:t>
            </a:r>
            <a:r>
              <a:rPr lang="en-US" altLang="ko-KR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, </a:t>
            </a: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물리적 특성</a:t>
            </a:r>
            <a:r>
              <a:rPr lang="en-US" altLang="ko-KR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 </a:t>
            </a:r>
            <a:r>
              <a:rPr lang="ko-KR" altLang="en-US" sz="1700" spc="-1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비일관성</a:t>
            </a: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 </a:t>
            </a:r>
            <a:endParaRPr lang="en-US" altLang="ko-KR" sz="1700" spc="-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 프린터 호환성</a:t>
            </a:r>
            <a:endParaRPr lang="en-US" altLang="ko-KR" sz="1700" spc="-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52DD7F3-A3AF-56D5-FEAA-1B74B4F9BA9A}"/>
              </a:ext>
            </a:extLst>
          </p:cNvPr>
          <p:cNvSpPr txBox="1"/>
          <p:nvPr/>
        </p:nvSpPr>
        <p:spPr>
          <a:xfrm>
            <a:off x="35496" y="1391314"/>
            <a:ext cx="156133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장점</a:t>
            </a:r>
            <a:endParaRPr lang="ko-KR" altLang="en-US" sz="1600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52DD7F3-A3AF-56D5-FEAA-1B74B4F9BA9A}"/>
              </a:ext>
            </a:extLst>
          </p:cNvPr>
          <p:cNvSpPr txBox="1"/>
          <p:nvPr/>
        </p:nvSpPr>
        <p:spPr>
          <a:xfrm>
            <a:off x="3909120" y="1387598"/>
            <a:ext cx="156133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한계점</a:t>
            </a:r>
            <a:endParaRPr lang="ko-KR" altLang="en-US" sz="1600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76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8035" y="149741"/>
            <a:ext cx="8229600" cy="594320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스마트팩토리</a:t>
            </a:r>
            <a:r>
              <a:rPr lang="ko-KR" altLang="en-US" sz="2400" dirty="0" smtClean="0"/>
              <a:t> 사례 및 성공요인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303" y="908720"/>
            <a:ext cx="8353145" cy="460648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노빌리아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Nobilia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개별 맞춤형 가구 대량 생산 </a:t>
            </a:r>
            <a:endParaRPr lang="en-US" altLang="ko-KR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79889"/>
            <a:ext cx="3578609" cy="4126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2DD7F3-A3AF-56D5-FEAA-1B74B4F9BA9A}"/>
              </a:ext>
            </a:extLst>
          </p:cNvPr>
          <p:cNvSpPr txBox="1"/>
          <p:nvPr/>
        </p:nvSpPr>
        <p:spPr>
          <a:xfrm>
            <a:off x="251520" y="1496903"/>
            <a:ext cx="367240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sz="1600" spc="-12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노빌리아의</a:t>
            </a:r>
            <a:r>
              <a:rPr lang="ko-KR" altLang="en-US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 ‘</a:t>
            </a:r>
            <a:r>
              <a:rPr lang="en-US" altLang="ko-KR" sz="1600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Manufacturing by Wire</a:t>
            </a:r>
            <a:r>
              <a:rPr lang="en-US" altLang="ko-KR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’</a:t>
            </a:r>
            <a:endParaRPr lang="ko-KR" altLang="en-US" sz="1600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2011897"/>
            <a:ext cx="3569179" cy="403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52DD7F3-A3AF-56D5-FEAA-1B74B4F9BA9A}"/>
              </a:ext>
            </a:extLst>
          </p:cNvPr>
          <p:cNvSpPr txBox="1"/>
          <p:nvPr/>
        </p:nvSpPr>
        <p:spPr>
          <a:xfrm>
            <a:off x="4572000" y="1509628"/>
            <a:ext cx="392921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독일 주방가구업계와 </a:t>
            </a:r>
            <a:r>
              <a:rPr lang="ko-KR" altLang="en-US" sz="1600" spc="-12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노빌리아의</a:t>
            </a:r>
            <a:r>
              <a:rPr lang="ko-KR" altLang="en-US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 매출 </a:t>
            </a:r>
            <a:endParaRPr lang="ko-KR" altLang="en-US" sz="1600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64088" y="5112686"/>
            <a:ext cx="504055" cy="901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24328" y="4947843"/>
            <a:ext cx="504056" cy="1073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20583238">
            <a:off x="6219873" y="5362199"/>
            <a:ext cx="993510" cy="40289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48064" y="419263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glow rad="355600">
                    <a:schemeClr val="bg1"/>
                  </a:glow>
                </a:effectLst>
              </a:rPr>
              <a:t>2008</a:t>
            </a:r>
            <a:r>
              <a:rPr lang="ko-KR" altLang="en-US" b="1" dirty="0" smtClean="0">
                <a:effectLst>
                  <a:glow rad="355600">
                    <a:schemeClr val="bg1"/>
                  </a:glow>
                </a:effectLst>
              </a:rPr>
              <a:t>년 대비 </a:t>
            </a:r>
            <a:r>
              <a:rPr lang="en-US" altLang="ko-KR" b="1" dirty="0" smtClean="0">
                <a:effectLst>
                  <a:glow rad="355600">
                    <a:schemeClr val="bg1"/>
                  </a:glow>
                </a:effectLst>
              </a:rPr>
              <a:t>3.1% </a:t>
            </a:r>
            <a:r>
              <a:rPr lang="ko-KR" altLang="en-US" b="1" dirty="0" smtClean="0">
                <a:effectLst>
                  <a:glow rad="355600">
                    <a:schemeClr val="bg1"/>
                  </a:glow>
                </a:effectLst>
              </a:rPr>
              <a:t>매출 향상</a:t>
            </a:r>
            <a:endParaRPr lang="ko-KR" altLang="en-US" b="1" dirty="0">
              <a:effectLst>
                <a:glow rad="3556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76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8035" y="149741"/>
            <a:ext cx="8229600" cy="594320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스마트팩토리</a:t>
            </a:r>
            <a:r>
              <a:rPr lang="ko-KR" altLang="en-US" sz="2400" dirty="0" smtClean="0"/>
              <a:t> 사례 및 </a:t>
            </a:r>
            <a:r>
              <a:rPr lang="ko-KR" altLang="en-US" sz="2400" dirty="0" smtClean="0"/>
              <a:t>성공요인 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303" y="908720"/>
            <a:ext cx="7489049" cy="460648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아디다스</a:t>
            </a:r>
            <a:r>
              <a:rPr lang="en-US" altLang="ko-KR" sz="1800" dirty="0" smtClean="0"/>
              <a:t>(Adidas)</a:t>
            </a:r>
            <a:r>
              <a:rPr lang="ko-KR" altLang="en-US" sz="1800" dirty="0" smtClean="0"/>
              <a:t>의 신속한 고객 맞춤형 생산</a:t>
            </a:r>
            <a:endParaRPr lang="en-US" altLang="ko-KR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83"/>
          <a:stretch/>
        </p:blipFill>
        <p:spPr bwMode="auto">
          <a:xfrm>
            <a:off x="683568" y="1772816"/>
            <a:ext cx="4192936" cy="466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1"/>
          <a:stretch/>
        </p:blipFill>
        <p:spPr bwMode="auto">
          <a:xfrm>
            <a:off x="6156176" y="1916832"/>
            <a:ext cx="1944216" cy="466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52DD7F3-A3AF-56D5-FEAA-1B74B4F9BA9A}"/>
              </a:ext>
            </a:extLst>
          </p:cNvPr>
          <p:cNvSpPr txBox="1"/>
          <p:nvPr/>
        </p:nvSpPr>
        <p:spPr>
          <a:xfrm>
            <a:off x="395536" y="1317340"/>
            <a:ext cx="390490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sz="1600" spc="-12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아디다스의</a:t>
            </a:r>
            <a:r>
              <a:rPr lang="ko-KR" altLang="en-US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 스피드 </a:t>
            </a:r>
            <a:r>
              <a:rPr lang="ko-KR" altLang="en-US" sz="1600" spc="-12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팩토리</a:t>
            </a:r>
            <a:r>
              <a:rPr lang="ko-KR" altLang="en-US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 개념과 효과</a:t>
            </a:r>
            <a:endParaRPr lang="ko-KR" altLang="en-US" sz="1600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오른쪽 화살표 6"/>
          <p:cNvSpPr/>
          <p:nvPr/>
        </p:nvSpPr>
        <p:spPr bwMode="auto">
          <a:xfrm>
            <a:off x="4446885" y="3789040"/>
            <a:ext cx="1565275" cy="1049684"/>
          </a:xfrm>
          <a:prstGeom prst="rightArrow">
            <a:avLst>
              <a:gd name="adj1" fmla="val 66333"/>
              <a:gd name="adj2" fmla="val 34599"/>
            </a:avLst>
          </a:prstGeom>
          <a:gradFill flip="none" rotWithShape="1">
            <a:gsLst>
              <a:gs pos="61000">
                <a:sysClr val="window" lastClr="FFFFFF">
                  <a:lumMod val="85000"/>
                </a:sysClr>
              </a:gs>
              <a:gs pos="0">
                <a:srgbClr val="6D6E71">
                  <a:lumMod val="60000"/>
                  <a:lumOff val="40000"/>
                </a:srgbClr>
              </a:gs>
              <a:gs pos="100000">
                <a:sysClr val="window" lastClr="FFFFFF">
                  <a:lumMod val="2000"/>
                  <a:lumOff val="98000"/>
                  <a:alpha val="0"/>
                </a:sys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/>
          <p:cNvSpPr/>
          <p:nvPr/>
        </p:nvSpPr>
        <p:spPr>
          <a:xfrm>
            <a:off x="363935" y="1827964"/>
            <a:ext cx="2276331" cy="1745052"/>
          </a:xfrm>
          <a:prstGeom prst="roundRect">
            <a:avLst>
              <a:gd name="adj" fmla="val 8158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KoPub돋움체 Light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6503" y="116632"/>
            <a:ext cx="8229600" cy="594320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스마트팩토리</a:t>
            </a:r>
            <a:r>
              <a:rPr lang="ko-KR" altLang="en-US" sz="2400" dirty="0" smtClean="0"/>
              <a:t> 사례 및 성공요인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4990" y="620688"/>
            <a:ext cx="7489049" cy="46064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철강기업의 디지털 신기술 활용한 </a:t>
            </a:r>
            <a:r>
              <a:rPr lang="ko-KR" altLang="en-US" sz="1800" dirty="0" err="1" smtClean="0"/>
              <a:t>초연결화</a:t>
            </a:r>
            <a:endParaRPr lang="en-US" altLang="ko-KR" sz="18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492112" y="2198929"/>
            <a:ext cx="205399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30165" indent="-130165" latinLnBrk="0">
              <a:spcAft>
                <a:spcPts val="300"/>
              </a:spcAft>
              <a:buFont typeface="Arial" pitchFamily="34" charset="0"/>
              <a:buChar char="•"/>
              <a:defRPr sz="1200" spc="-80"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defRPr>
            </a:lvl1pPr>
          </a:lstStyle>
          <a:p>
            <a:pPr marL="182563" indent="-182563">
              <a:spcBef>
                <a:spcPts val="300"/>
              </a:spcBef>
              <a:buClr>
                <a:srgbClr val="6D6E71">
                  <a:lumMod val="60000"/>
                  <a:lumOff val="40000"/>
                </a:srgbClr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못 보던 것을 잘 보이도록 하여 이상 </a:t>
            </a:r>
            <a:r>
              <a:rPr lang="en-US" altLang="ko-KR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·</a:t>
            </a:r>
            <a:r>
              <a:rPr lang="ko-KR" altLang="en-US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 불량 상태 감지</a:t>
            </a:r>
            <a:endParaRPr lang="en-US" altLang="ko-KR" spc="-1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C4666"/>
              </a:solidFill>
              <a:latin typeface="+mn-ea"/>
              <a:ea typeface="+mn-ea"/>
            </a:endParaRPr>
          </a:p>
          <a:p>
            <a:pPr marL="182563" indent="-182563">
              <a:spcBef>
                <a:spcPts val="300"/>
              </a:spcBef>
              <a:buClr>
                <a:srgbClr val="6D6E71">
                  <a:lumMod val="60000"/>
                  <a:lumOff val="40000"/>
                </a:srgbClr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spc="-1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IoT</a:t>
            </a:r>
            <a:r>
              <a:rPr lang="en-US" altLang="ko-KR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 </a:t>
            </a:r>
            <a:r>
              <a:rPr lang="ko-KR" altLang="en-US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기반 조업</a:t>
            </a:r>
            <a:r>
              <a:rPr lang="en-US" altLang="ko-KR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, </a:t>
            </a:r>
            <a:r>
              <a:rPr lang="ko-KR" altLang="en-US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품질</a:t>
            </a:r>
            <a:r>
              <a:rPr lang="en-US" altLang="ko-KR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, </a:t>
            </a:r>
            <a:r>
              <a:rPr lang="ko-KR" altLang="en-US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설비 상태 통합 감지</a:t>
            </a:r>
            <a:endParaRPr lang="en-US" altLang="ko-KR" spc="-1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C4666"/>
              </a:solidFill>
              <a:latin typeface="+mn-ea"/>
              <a:ea typeface="+mn-ea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21632" y="1486586"/>
            <a:ext cx="1956930" cy="53263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45CAC">
                  <a:shade val="30000"/>
                  <a:satMod val="115000"/>
                </a:srgbClr>
              </a:gs>
              <a:gs pos="50000">
                <a:srgbClr val="045CAC">
                  <a:shade val="67500"/>
                  <a:satMod val="115000"/>
                </a:srgbClr>
              </a:gs>
              <a:gs pos="100000">
                <a:srgbClr val="045CAC">
                  <a:shade val="100000"/>
                  <a:satMod val="11500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KoPub돋움체 Light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843" y="1605018"/>
            <a:ext cx="2316536" cy="2308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2pPr marL="0" lvl="1" indent="-85725" defTabSz="914098">
              <a:buClr>
                <a:srgbClr val="008400"/>
              </a:buClr>
              <a:buSzPct val="140000"/>
              <a:tabLst>
                <a:tab pos="5645270" algn="l"/>
              </a:tabLst>
              <a:defRPr sz="1600" spc="-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2pPr>
          </a:lstStyle>
          <a:p>
            <a:pPr lvl="1" algn="ctr">
              <a:defRPr/>
            </a:pPr>
            <a:r>
              <a:rPr lang="en-US" altLang="ko-KR" sz="1500" b="1" spc="-80" dirty="0" smtClean="0">
                <a:ln>
                  <a:solidFill>
                    <a:srgbClr val="117931">
                      <a:alpha val="0"/>
                    </a:srgbClr>
                  </a:solidFill>
                </a:ln>
                <a:latin typeface="KoPub돋움체 Bold"/>
                <a:ea typeface="KoPub돋움체 Bold"/>
              </a:rPr>
              <a:t>Smart Sensing</a:t>
            </a:r>
            <a:endParaRPr lang="ko-KR" altLang="en-US" sz="1500" b="1" spc="-80" dirty="0">
              <a:ln>
                <a:solidFill>
                  <a:srgbClr val="117931">
                    <a:alpha val="0"/>
                  </a:srgbClr>
                </a:solidFill>
              </a:ln>
              <a:latin typeface="KoPub돋움체 Bold"/>
              <a:ea typeface="KoPub돋움체 Bold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809164" y="1822029"/>
            <a:ext cx="2276331" cy="1745052"/>
          </a:xfrm>
          <a:prstGeom prst="roundRect">
            <a:avLst>
              <a:gd name="adj" fmla="val 8158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KoPub돋움체 Light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37340" y="2198929"/>
            <a:ext cx="206670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30165" indent="-130165" latinLnBrk="0">
              <a:spcAft>
                <a:spcPts val="300"/>
              </a:spcAft>
              <a:buFont typeface="Arial" pitchFamily="34" charset="0"/>
              <a:buChar char="•"/>
              <a:defRPr sz="1200" spc="-80"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defRPr>
            </a:lvl1pPr>
          </a:lstStyle>
          <a:p>
            <a:pPr marL="182563" indent="-182563">
              <a:spcBef>
                <a:spcPts val="300"/>
              </a:spcBef>
              <a:buClr>
                <a:srgbClr val="6D6E71">
                  <a:lumMod val="60000"/>
                  <a:lumOff val="40000"/>
                </a:srgbClr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무엇을 어떻게 조치해야 하는지 판단 및 예측</a:t>
            </a:r>
            <a:endParaRPr lang="en-US" altLang="ko-KR" spc="-1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C4666"/>
              </a:solidFill>
              <a:latin typeface="+mn-ea"/>
              <a:ea typeface="+mn-ea"/>
            </a:endParaRPr>
          </a:p>
          <a:p>
            <a:pPr marL="182563" indent="-182563">
              <a:spcBef>
                <a:spcPts val="300"/>
              </a:spcBef>
              <a:buClr>
                <a:srgbClr val="6D6E71">
                  <a:lumMod val="60000"/>
                  <a:lumOff val="40000"/>
                </a:srgbClr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기술 및 통계 융합 모델로 </a:t>
            </a:r>
            <a:r>
              <a:rPr lang="en-US" altLang="ko-KR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Intelligent </a:t>
            </a:r>
            <a:r>
              <a:rPr lang="ko-KR" altLang="en-US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예측 </a:t>
            </a:r>
            <a:r>
              <a:rPr lang="en-US" altLang="ko-KR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· </a:t>
            </a:r>
            <a:r>
              <a:rPr lang="ko-KR" altLang="en-US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예지 </a:t>
            </a:r>
            <a:r>
              <a:rPr lang="en-US" altLang="ko-KR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·</a:t>
            </a:r>
            <a:r>
              <a:rPr lang="ko-KR" altLang="en-US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 판정</a:t>
            </a:r>
            <a:endParaRPr lang="en-US" altLang="ko-KR" spc="-1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C4666"/>
              </a:solidFill>
              <a:latin typeface="+mn-ea"/>
              <a:ea typeface="+mn-ea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966861" y="1486586"/>
            <a:ext cx="1956930" cy="53263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45CAC">
                  <a:shade val="30000"/>
                  <a:satMod val="115000"/>
                </a:srgbClr>
              </a:gs>
              <a:gs pos="50000">
                <a:srgbClr val="045CAC">
                  <a:shade val="67500"/>
                  <a:satMod val="115000"/>
                </a:srgbClr>
              </a:gs>
              <a:gs pos="100000">
                <a:srgbClr val="045CAC">
                  <a:shade val="100000"/>
                  <a:satMod val="11500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KoPub돋움체 Light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06072" y="1605018"/>
            <a:ext cx="2316536" cy="2308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2pPr marL="0" lvl="1" indent="-85725" defTabSz="914098">
              <a:buClr>
                <a:srgbClr val="008400"/>
              </a:buClr>
              <a:buSzPct val="140000"/>
              <a:tabLst>
                <a:tab pos="5645270" algn="l"/>
              </a:tabLst>
              <a:defRPr sz="1600" spc="-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2pPr>
          </a:lstStyle>
          <a:p>
            <a:pPr lvl="1" algn="ctr">
              <a:defRPr/>
            </a:pPr>
            <a:r>
              <a:rPr lang="en-US" altLang="ko-KR" sz="1500" b="1" spc="-80" dirty="0" smtClean="0">
                <a:ln>
                  <a:solidFill>
                    <a:srgbClr val="117931">
                      <a:alpha val="0"/>
                    </a:srgbClr>
                  </a:solidFill>
                </a:ln>
                <a:latin typeface="KoPub돋움체 Bold"/>
                <a:ea typeface="KoPub돋움체 Bold"/>
              </a:rPr>
              <a:t>Smart Analytics</a:t>
            </a:r>
            <a:endParaRPr lang="ko-KR" altLang="en-US" sz="1500" b="1" spc="-80" dirty="0">
              <a:ln>
                <a:solidFill>
                  <a:srgbClr val="117931">
                    <a:alpha val="0"/>
                  </a:srgbClr>
                </a:solidFill>
              </a:ln>
              <a:latin typeface="KoPub돋움체 Bold"/>
              <a:ea typeface="KoPub돋움체 Bold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264005" y="1820227"/>
            <a:ext cx="2276331" cy="1745052"/>
          </a:xfrm>
          <a:prstGeom prst="roundRect">
            <a:avLst>
              <a:gd name="adj" fmla="val 8158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KoPub돋움체 Light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92182" y="2191192"/>
            <a:ext cx="205399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30165" indent="-130165" latinLnBrk="0">
              <a:spcAft>
                <a:spcPts val="300"/>
              </a:spcAft>
              <a:buFont typeface="Arial" pitchFamily="34" charset="0"/>
              <a:buChar char="•"/>
              <a:defRPr sz="1200" spc="-80"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defRPr>
            </a:lvl1pPr>
          </a:lstStyle>
          <a:p>
            <a:pPr marL="182563" indent="-182563">
              <a:spcBef>
                <a:spcPts val="300"/>
              </a:spcBef>
              <a:buClr>
                <a:srgbClr val="6D6E71">
                  <a:lumMod val="60000"/>
                  <a:lumOff val="40000"/>
                </a:srgbClr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바람직한 상태로 실행되도록 사전에 </a:t>
            </a:r>
            <a:r>
              <a:rPr lang="ko-KR" altLang="en-US" spc="-1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가이던스</a:t>
            </a:r>
            <a:r>
              <a:rPr lang="ko-KR" altLang="en-US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 및 자동 컨트롤 </a:t>
            </a:r>
            <a:endParaRPr lang="en-US" altLang="ko-KR" spc="-1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C4666"/>
              </a:solidFill>
              <a:latin typeface="+mn-ea"/>
              <a:ea typeface="+mn-ea"/>
            </a:endParaRPr>
          </a:p>
          <a:p>
            <a:pPr marL="182563" indent="-182563">
              <a:spcBef>
                <a:spcPts val="300"/>
              </a:spcBef>
              <a:buClr>
                <a:srgbClr val="6D6E71">
                  <a:lumMod val="60000"/>
                  <a:lumOff val="40000"/>
                </a:srgbClr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실시간 관리 및 제어를 통한 고품질</a:t>
            </a:r>
            <a:r>
              <a:rPr lang="en-US" altLang="ko-KR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, </a:t>
            </a:r>
            <a:r>
              <a:rPr lang="ko-KR" altLang="en-US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고효율 조업</a:t>
            </a:r>
            <a:endParaRPr lang="en-US" altLang="ko-KR" spc="-1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C4666"/>
              </a:solidFill>
              <a:latin typeface="+mn-ea"/>
              <a:ea typeface="+mn-ea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421702" y="1478849"/>
            <a:ext cx="1956930" cy="53263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45CAC">
                  <a:shade val="30000"/>
                  <a:satMod val="115000"/>
                </a:srgbClr>
              </a:gs>
              <a:gs pos="50000">
                <a:srgbClr val="045CAC">
                  <a:shade val="67500"/>
                  <a:satMod val="115000"/>
                </a:srgbClr>
              </a:gs>
              <a:gs pos="100000">
                <a:srgbClr val="045CAC">
                  <a:shade val="100000"/>
                  <a:satMod val="11500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KoPub돋움체 Light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60913" y="1597281"/>
            <a:ext cx="2316536" cy="2308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2pPr marL="0" lvl="1" indent="-85725" defTabSz="914098">
              <a:buClr>
                <a:srgbClr val="008400"/>
              </a:buClr>
              <a:buSzPct val="140000"/>
              <a:tabLst>
                <a:tab pos="5645270" algn="l"/>
              </a:tabLst>
              <a:defRPr sz="1600" spc="-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2pPr>
          </a:lstStyle>
          <a:p>
            <a:pPr lvl="1" algn="ctr">
              <a:defRPr/>
            </a:pPr>
            <a:r>
              <a:rPr lang="en-US" altLang="ko-KR" sz="1500" b="1" spc="-80" dirty="0" smtClean="0">
                <a:ln>
                  <a:solidFill>
                    <a:srgbClr val="117931">
                      <a:alpha val="0"/>
                    </a:srgbClr>
                  </a:solidFill>
                </a:ln>
                <a:latin typeface="KoPub돋움체 Bold"/>
                <a:ea typeface="KoPub돋움체 Bold"/>
              </a:rPr>
              <a:t>Smart Control</a:t>
            </a:r>
            <a:endParaRPr lang="ko-KR" altLang="en-US" sz="1500" b="1" spc="-80" dirty="0">
              <a:ln>
                <a:solidFill>
                  <a:srgbClr val="117931">
                    <a:alpha val="0"/>
                  </a:srgbClr>
                </a:solidFill>
              </a:ln>
              <a:latin typeface="KoPub돋움체 Bold"/>
              <a:ea typeface="KoPub돋움체 Bold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7884368" y="1852246"/>
            <a:ext cx="1008112" cy="1713033"/>
          </a:xfrm>
          <a:prstGeom prst="roundRect">
            <a:avLst>
              <a:gd name="adj" fmla="val 8158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KoPub돋움체 Light"/>
              <a:cs typeface="+mn-cs"/>
            </a:endParaRPr>
          </a:p>
        </p:txBody>
      </p:sp>
      <p:sp>
        <p:nvSpPr>
          <p:cNvPr id="78" name="이등변 삼각형 77"/>
          <p:cNvSpPr/>
          <p:nvPr/>
        </p:nvSpPr>
        <p:spPr>
          <a:xfrm rot="5400000">
            <a:off x="7410735" y="2678497"/>
            <a:ext cx="587226" cy="21602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이등변 삼각형 95"/>
          <p:cNvSpPr/>
          <p:nvPr/>
        </p:nvSpPr>
        <p:spPr>
          <a:xfrm rot="5400000">
            <a:off x="2579769" y="2726201"/>
            <a:ext cx="293613" cy="9839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이등변 삼각형 96"/>
          <p:cNvSpPr/>
          <p:nvPr/>
        </p:nvSpPr>
        <p:spPr>
          <a:xfrm rot="5400000">
            <a:off x="5031568" y="2723005"/>
            <a:ext cx="293613" cy="9839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7884368" y="2191192"/>
            <a:ext cx="102699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30165" indent="-130165" latinLnBrk="0">
              <a:spcAft>
                <a:spcPts val="300"/>
              </a:spcAft>
              <a:buFont typeface="Arial" pitchFamily="34" charset="0"/>
              <a:buChar char="•"/>
              <a:defRPr sz="1200" spc="-80"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defRPr>
            </a:lvl1pPr>
          </a:lstStyle>
          <a:p>
            <a:pPr marL="0" indent="0" algn="ctr">
              <a:spcBef>
                <a:spcPts val="300"/>
              </a:spcBef>
              <a:buClr>
                <a:srgbClr val="6D6E71">
                  <a:lumMod val="60000"/>
                  <a:lumOff val="40000"/>
                </a:srgbClr>
              </a:buClr>
              <a:buSzPct val="70000"/>
              <a:buNone/>
            </a:pPr>
            <a:r>
              <a:rPr lang="en-US" altLang="ko-KR" spc="-1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IoT</a:t>
            </a:r>
            <a:r>
              <a:rPr lang="ko-KR" altLang="en-US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를 </a:t>
            </a:r>
          </a:p>
          <a:p>
            <a:pPr marL="0" indent="0" algn="ctr">
              <a:spcBef>
                <a:spcPts val="300"/>
              </a:spcBef>
              <a:buClr>
                <a:srgbClr val="6D6E71">
                  <a:lumMod val="60000"/>
                  <a:lumOff val="40000"/>
                </a:srgbClr>
              </a:buClr>
              <a:buSzPct val="70000"/>
              <a:buNone/>
            </a:pPr>
            <a:r>
              <a:rPr lang="ko-KR" altLang="en-US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기반으로 한 </a:t>
            </a:r>
            <a:r>
              <a:rPr lang="en-US" altLang="ko-KR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Intelligent </a:t>
            </a:r>
          </a:p>
          <a:p>
            <a:pPr marL="0" indent="0" algn="ctr">
              <a:spcBef>
                <a:spcPts val="300"/>
              </a:spcBef>
              <a:buClr>
                <a:srgbClr val="6D6E71">
                  <a:lumMod val="60000"/>
                  <a:lumOff val="40000"/>
                </a:srgbClr>
              </a:buClr>
              <a:buSzPct val="70000"/>
              <a:buNone/>
            </a:pPr>
            <a:r>
              <a:rPr lang="ko-KR" altLang="en-US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C4666"/>
                </a:solidFill>
                <a:latin typeface="+mn-ea"/>
                <a:ea typeface="+mn-ea"/>
              </a:rPr>
              <a:t>공장 </a:t>
            </a:r>
          </a:p>
          <a:p>
            <a:pPr marL="0" indent="0">
              <a:spcBef>
                <a:spcPts val="300"/>
              </a:spcBef>
              <a:buClr>
                <a:srgbClr val="6D6E71">
                  <a:lumMod val="60000"/>
                  <a:lumOff val="40000"/>
                </a:srgbClr>
              </a:buClr>
              <a:buSzPct val="70000"/>
              <a:buNone/>
            </a:pPr>
            <a:endParaRPr lang="ko-KR" altLang="en-US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C4666"/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8" y="4149080"/>
            <a:ext cx="6468142" cy="246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E52DD7F3-A3AF-56D5-FEAA-1B74B4F9BA9A}"/>
              </a:ext>
            </a:extLst>
          </p:cNvPr>
          <p:cNvSpPr txBox="1"/>
          <p:nvPr/>
        </p:nvSpPr>
        <p:spPr>
          <a:xfrm>
            <a:off x="107504" y="1002214"/>
            <a:ext cx="390490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sz="1600" spc="-12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포스코의</a:t>
            </a:r>
            <a:r>
              <a:rPr lang="ko-KR" altLang="en-US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 스마트 </a:t>
            </a:r>
            <a:r>
              <a:rPr lang="ko-KR" altLang="en-US" sz="1600" spc="-12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팩토리</a:t>
            </a:r>
            <a:r>
              <a:rPr lang="ko-KR" altLang="en-US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 추진 방향</a:t>
            </a:r>
            <a:endParaRPr lang="ko-KR" altLang="en-US" sz="1600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E52DD7F3-A3AF-56D5-FEAA-1B74B4F9BA9A}"/>
              </a:ext>
            </a:extLst>
          </p:cNvPr>
          <p:cNvSpPr txBox="1"/>
          <p:nvPr/>
        </p:nvSpPr>
        <p:spPr>
          <a:xfrm>
            <a:off x="107504" y="3738518"/>
            <a:ext cx="390490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sz="1600" spc="-12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포스코의</a:t>
            </a:r>
            <a:r>
              <a:rPr lang="ko-KR" altLang="en-US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 스마트 </a:t>
            </a:r>
            <a:r>
              <a:rPr lang="ko-KR" altLang="en-US" sz="1600" spc="-12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팩토리</a:t>
            </a:r>
            <a:r>
              <a:rPr lang="ko-KR" altLang="en-US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 추진 방향</a:t>
            </a:r>
            <a:endParaRPr lang="ko-KR" altLang="en-US" sz="1600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000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6503" y="116632"/>
            <a:ext cx="8229600" cy="594320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스마트팩토리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적용사례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4990" y="620688"/>
            <a:ext cx="7489049" cy="46064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철강기업의 디지털 신기술 활용한 </a:t>
            </a:r>
            <a:r>
              <a:rPr lang="ko-KR" altLang="en-US" sz="1800" dirty="0" err="1" smtClean="0"/>
              <a:t>초연결화</a:t>
            </a:r>
            <a:endParaRPr lang="en-US" altLang="ko-KR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2" y="4140316"/>
            <a:ext cx="6535216" cy="24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E52DD7F3-A3AF-56D5-FEAA-1B74B4F9BA9A}"/>
              </a:ext>
            </a:extLst>
          </p:cNvPr>
          <p:cNvSpPr txBox="1"/>
          <p:nvPr/>
        </p:nvSpPr>
        <p:spPr>
          <a:xfrm>
            <a:off x="107504" y="1002214"/>
            <a:ext cx="390490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sz="1600" spc="-12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포스코의</a:t>
            </a:r>
            <a:r>
              <a:rPr lang="ko-KR" altLang="en-US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 스마트 </a:t>
            </a:r>
            <a:r>
              <a:rPr lang="ko-KR" altLang="en-US" sz="1600" spc="-12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팩토리</a:t>
            </a:r>
            <a:r>
              <a:rPr lang="ko-KR" altLang="en-US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 추진 방향</a:t>
            </a:r>
            <a:endParaRPr lang="ko-KR" altLang="en-US" sz="1600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E52DD7F3-A3AF-56D5-FEAA-1B74B4F9BA9A}"/>
              </a:ext>
            </a:extLst>
          </p:cNvPr>
          <p:cNvSpPr txBox="1"/>
          <p:nvPr/>
        </p:nvSpPr>
        <p:spPr>
          <a:xfrm>
            <a:off x="395536" y="3738518"/>
            <a:ext cx="453650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sz="1600" spc="-12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포스코의</a:t>
            </a:r>
            <a:r>
              <a:rPr lang="ko-KR" altLang="en-US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 주요 계열사별 스마트 기술 도입 현황</a:t>
            </a:r>
            <a:endParaRPr lang="ko-KR" altLang="en-US" sz="1600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2" y="1340768"/>
            <a:ext cx="7406657" cy="2323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84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563</Words>
  <Application>Microsoft Office PowerPoint</Application>
  <PresentationFormat>화면 슬라이드 쇼(4:3)</PresentationFormat>
  <Paragraphs>94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제조업 산업동향</vt:lpstr>
      <vt:lpstr>스마트 팩토리 도입현황</vt:lpstr>
      <vt:lpstr>기술 선택에 대한 이유</vt:lpstr>
      <vt:lpstr>스마트팩토리 사례 및 성공요인</vt:lpstr>
      <vt:lpstr>스마트팩토리 사례 및 성공요인 </vt:lpstr>
      <vt:lpstr>스마트팩토리 사례 및 성공요인</vt:lpstr>
      <vt:lpstr>스마트팩토리 적용사례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제5강의실-24</dc:creator>
  <cp:lastModifiedBy>제5강의실-24</cp:lastModifiedBy>
  <cp:revision>23</cp:revision>
  <dcterms:created xsi:type="dcterms:W3CDTF">2024-09-06T01:09:29Z</dcterms:created>
  <dcterms:modified xsi:type="dcterms:W3CDTF">2024-09-06T06:50:03Z</dcterms:modified>
</cp:coreProperties>
</file>