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63" r:id="rId4"/>
    <p:sldId id="265" r:id="rId5"/>
    <p:sldId id="264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86380" autoAdjust="0"/>
  </p:normalViewPr>
  <p:slideViewPr>
    <p:cSldViewPr>
      <p:cViewPr varScale="1">
        <p:scale>
          <a:sx n="99" d="100"/>
          <a:sy n="99" d="100"/>
        </p:scale>
        <p:origin x="-19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080E-3C9D-4B79-93ED-61A37EF512A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4242-2AB1-466A-82E4-8F2A95A4C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1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세계 주요국가들과 비교했을 때 한국 경제에서 제조업의 영향력은 상당함</a:t>
            </a:r>
            <a:endParaRPr lang="en-US" altLang="ko-KR" dirty="0" smtClean="0"/>
          </a:p>
          <a:p>
            <a:r>
              <a:rPr lang="ko-KR" altLang="en-US" dirty="0" smtClean="0"/>
              <a:t>그러나 제조업의 경쟁력은 약화되고 있는 실정임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대응을 통한 제조업의 혁신이 요구됨</a:t>
            </a:r>
            <a:endParaRPr lang="en-US" altLang="ko-KR" dirty="0" smtClean="0"/>
          </a:p>
          <a:p>
            <a:r>
              <a:rPr lang="ko-KR" altLang="en-US" dirty="0" smtClean="0"/>
              <a:t>대안으로 </a:t>
            </a:r>
            <a:r>
              <a:rPr lang="ko-KR" altLang="en-US" dirty="0" err="1" smtClean="0"/>
              <a:t>스마트팩토리</a:t>
            </a:r>
            <a:r>
              <a:rPr lang="ko-KR" altLang="en-US" dirty="0" smtClean="0"/>
              <a:t> 도입이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도입 현황은 시장 규모를 통해서 알 수 있음</a:t>
            </a:r>
            <a:endParaRPr lang="en-US" altLang="ko-KR" dirty="0" smtClean="0"/>
          </a:p>
          <a:p>
            <a:r>
              <a:rPr lang="ko-KR" altLang="en-US" dirty="0" smtClean="0"/>
              <a:t>제조업에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도입하면 여러 장점이 있음</a:t>
            </a:r>
            <a:endParaRPr lang="en-US" altLang="ko-KR" dirty="0" smtClean="0"/>
          </a:p>
          <a:p>
            <a:r>
              <a:rPr lang="ko-KR" altLang="en-US" dirty="0" smtClean="0"/>
              <a:t>생산성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 절감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실시간 모니터링을 통한 공장 관리가 용이해지며 품질 및 원가 경쟁력 강화로 이어질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 기술 중 하나인 </a:t>
            </a:r>
            <a:r>
              <a:rPr lang="en-US" altLang="ko-KR" dirty="0" smtClean="0"/>
              <a:t>3D</a:t>
            </a:r>
            <a:r>
              <a:rPr lang="ko-KR" altLang="en-US" dirty="0" err="1" smtClean="0"/>
              <a:t>프린팅은</a:t>
            </a:r>
            <a:r>
              <a:rPr lang="ko-KR" altLang="en-US" dirty="0" smtClean="0"/>
              <a:t> 다양한 분야에 적용되고 있음</a:t>
            </a:r>
            <a:endParaRPr lang="en-US" altLang="ko-KR" dirty="0" smtClean="0"/>
          </a:p>
          <a:p>
            <a:r>
              <a:rPr lang="ko-KR" altLang="en-US" dirty="0" smtClean="0"/>
              <a:t>장점 및 한계점 </a:t>
            </a:r>
            <a:r>
              <a:rPr lang="ko-KR" altLang="en-US" dirty="0" smtClean="0"/>
              <a:t>언급</a:t>
            </a:r>
            <a:endParaRPr lang="en-US" altLang="ko-KR" dirty="0" smtClean="0"/>
          </a:p>
          <a:p>
            <a:r>
              <a:rPr lang="ko-KR" altLang="en-US" dirty="0" smtClean="0"/>
              <a:t>한계점 부연설명</a:t>
            </a:r>
            <a:endParaRPr lang="en-US" altLang="ko-KR" dirty="0" smtClean="0"/>
          </a:p>
          <a:p>
            <a:r>
              <a:rPr lang="ko-KR" altLang="en-US" dirty="0" smtClean="0"/>
              <a:t>인쇄 품질 한계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표면 조도와 물리적 특성의</a:t>
            </a:r>
            <a:r>
              <a:rPr lang="ko-KR" altLang="en-US" baseline="0" dirty="0" smtClean="0"/>
              <a:t> 변화의 문제점</a:t>
            </a:r>
            <a:endParaRPr lang="en-US" altLang="ko-KR" dirty="0" smtClean="0"/>
          </a:p>
          <a:p>
            <a:r>
              <a:rPr lang="ko-KR" altLang="en-US" dirty="0" err="1" smtClean="0"/>
              <a:t>비일관성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재활용 플라스틱 사용으로 두께 및 색상이 일관되지 않을 수 있음</a:t>
            </a:r>
            <a:endParaRPr lang="en-US" altLang="ko-KR" dirty="0" smtClean="0"/>
          </a:p>
          <a:p>
            <a:r>
              <a:rPr lang="ko-KR" altLang="en-US" dirty="0" smtClean="0"/>
              <a:t>프린터 호환성 문제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독일 주방가구 브랜드 </a:t>
            </a:r>
            <a:r>
              <a:rPr lang="en-US" altLang="ko-KR" baseline="0" dirty="0" smtClean="0"/>
              <a:t>‘</a:t>
            </a:r>
            <a:r>
              <a:rPr lang="ko-KR" altLang="en-US" baseline="0" dirty="0" err="1" smtClean="0"/>
              <a:t>노빌리아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에서 생산 자동화 컴퓨터 시스템인 </a:t>
            </a:r>
            <a:r>
              <a:rPr lang="en-US" altLang="ko-KR" baseline="0" dirty="0" smtClean="0"/>
              <a:t>‘Manufacturing by Wire’</a:t>
            </a:r>
            <a:r>
              <a:rPr lang="ko-KR" altLang="en-US" baseline="0" dirty="0" smtClean="0"/>
              <a:t>를 활용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그림 설명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자동생산방식을 도입하여 전공정과 </a:t>
            </a:r>
            <a:r>
              <a:rPr lang="ko-KR" altLang="en-US" baseline="0" dirty="0" err="1" smtClean="0"/>
              <a:t>후공정으로</a:t>
            </a:r>
            <a:r>
              <a:rPr lang="ko-KR" altLang="en-US" baseline="0" dirty="0" smtClean="0"/>
              <a:t> 구분하여 </a:t>
            </a:r>
            <a:r>
              <a:rPr lang="en-US" altLang="ko-KR" baseline="0" dirty="0" smtClean="0"/>
              <a:t>ICT</a:t>
            </a:r>
            <a:r>
              <a:rPr lang="ko-KR" altLang="en-US" baseline="0" dirty="0" smtClean="0"/>
              <a:t>를 접목하였음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이는 고객 요청사항을 반영하여 조립공정을 최적화하여 제조 경쟁력을 확보한 사례임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결과 </a:t>
            </a:r>
            <a:r>
              <a:rPr lang="en-US" altLang="ko-KR" baseline="0" dirty="0" smtClean="0"/>
              <a:t>2008</a:t>
            </a:r>
            <a:r>
              <a:rPr lang="ko-KR" altLang="en-US" baseline="0" dirty="0" smtClean="0"/>
              <a:t>년 대비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기준 매출이 약 </a:t>
            </a:r>
            <a:r>
              <a:rPr lang="en-US" altLang="ko-KR" baseline="0" dirty="0" smtClean="0"/>
              <a:t>3.1% </a:t>
            </a:r>
            <a:r>
              <a:rPr lang="ko-KR" altLang="en-US" baseline="0" dirty="0" smtClean="0"/>
              <a:t>향상됨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패션분야는 맞춤형 생산이 필수적 요소임</a:t>
            </a:r>
            <a:endParaRPr lang="en-US" altLang="ko-KR" dirty="0" smtClean="0"/>
          </a:p>
          <a:p>
            <a:r>
              <a:rPr lang="ko-KR" altLang="en-US" dirty="0" smtClean="0"/>
              <a:t>스피드 </a:t>
            </a:r>
            <a:r>
              <a:rPr lang="ko-KR" altLang="en-US" dirty="0" err="1" smtClean="0"/>
              <a:t>팩토리</a:t>
            </a:r>
            <a:r>
              <a:rPr lang="ko-KR" altLang="en-US" baseline="0" dirty="0" err="1" smtClean="0"/>
              <a:t>란</a:t>
            </a:r>
            <a:r>
              <a:rPr lang="ko-KR" altLang="en-US" baseline="0" dirty="0" smtClean="0"/>
              <a:t> 독일의 대표적인 스마트 </a:t>
            </a:r>
            <a:r>
              <a:rPr lang="ko-KR" altLang="en-US" baseline="0" dirty="0" err="1" smtClean="0"/>
              <a:t>팩토리로</a:t>
            </a:r>
            <a:r>
              <a:rPr lang="ko-KR" altLang="en-US" baseline="0" dirty="0" smtClean="0"/>
              <a:t> 전 공정에서 로봇 자동화가 이루어짐</a:t>
            </a:r>
            <a:endParaRPr lang="en-US" altLang="ko-KR" baseline="0" dirty="0" smtClean="0"/>
          </a:p>
          <a:p>
            <a:r>
              <a:rPr lang="ko-KR" altLang="en-US" dirty="0" smtClean="0"/>
              <a:t>가장 큰 특징은 개인에게 최적화된 제품을 최단 시간에 공급함</a:t>
            </a:r>
            <a:endParaRPr lang="en-US" altLang="ko-KR" dirty="0" smtClean="0"/>
          </a:p>
          <a:p>
            <a:r>
              <a:rPr lang="ko-KR" altLang="en-US" dirty="0" smtClean="0"/>
              <a:t>기존 공장 대비 소요 기간 및 인력을 줄일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242-2AB1-466A-82E4-8F2A95A4CD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5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9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E697-8767-4509-855A-62199602F636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C3A4-4D41-4066-A5E0-F9B7DFBDC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92" y="4044708"/>
            <a:ext cx="4640160" cy="215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제조업 산업동향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7583" y="3365884"/>
            <a:ext cx="4312259" cy="2916963"/>
            <a:chOff x="173728" y="3134529"/>
            <a:chExt cx="3715705" cy="268213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03" y="3573578"/>
              <a:ext cx="3381066" cy="2243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52DD7F3-A3AF-56D5-FEAA-1B74B4F9BA9A}"/>
                </a:ext>
              </a:extLst>
            </p:cNvPr>
            <p:cNvSpPr txBox="1"/>
            <p:nvPr/>
          </p:nvSpPr>
          <p:spPr>
            <a:xfrm>
              <a:off x="173728" y="3134529"/>
              <a:ext cx="338106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제조업이 </a:t>
              </a:r>
              <a:r>
                <a:rPr lang="ko-KR" altLang="en-US" sz="14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총부가가치에서</a:t>
              </a: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차지하는 비중</a:t>
              </a: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08835" y="3865802"/>
              <a:ext cx="880598" cy="1658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54182" y="3408638"/>
            <a:ext cx="4787998" cy="2406270"/>
            <a:chOff x="4329794" y="2979334"/>
            <a:chExt cx="4484609" cy="213314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52DD7F3-A3AF-56D5-FEAA-1B74B4F9BA9A}"/>
                </a:ext>
              </a:extLst>
            </p:cNvPr>
            <p:cNvSpPr txBox="1"/>
            <p:nvPr/>
          </p:nvSpPr>
          <p:spPr>
            <a:xfrm>
              <a:off x="4329794" y="2979334"/>
              <a:ext cx="44846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중국 대비 한국 </a:t>
              </a:r>
              <a:r>
                <a:rPr lang="ko-KR" altLang="en-US" sz="1400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제</a:t>
              </a:r>
              <a:r>
                <a:rPr lang="ko-KR" altLang="en-US" sz="14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조업의 세계 시장점유율 변화 정도</a:t>
              </a:r>
              <a:endParaRPr lang="ko-KR" altLang="en-US" sz="14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844818" y="3646458"/>
              <a:ext cx="3587138" cy="14660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396059" y="3747786"/>
              <a:ext cx="815979" cy="3274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확대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12409" y="4176522"/>
              <a:ext cx="742422" cy="3274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축소</a:t>
              </a:r>
              <a:endParaRPr lang="ko-KR" altLang="en-US" b="1" dirty="0"/>
            </a:p>
          </p:txBody>
        </p:sp>
        <p:sp>
          <p:nvSpPr>
            <p:cNvPr id="23" name="왼쪽/오른쪽 화살표 22"/>
            <p:cNvSpPr/>
            <p:nvPr/>
          </p:nvSpPr>
          <p:spPr>
            <a:xfrm rot="1902469">
              <a:off x="6996968" y="3853270"/>
              <a:ext cx="907050" cy="48030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A941AF-D39A-4829-B5A5-4DCAE31FA141}"/>
              </a:ext>
            </a:extLst>
          </p:cNvPr>
          <p:cNvSpPr txBox="1"/>
          <p:nvPr/>
        </p:nvSpPr>
        <p:spPr>
          <a:xfrm>
            <a:off x="578366" y="1412776"/>
            <a:ext cx="388843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한국 경제에서 제조업 비중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: 29.5 %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But,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경쟁력 약화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-&gt;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제조업 혁신 필요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대안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: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스마트 </a:t>
            </a:r>
            <a:r>
              <a:rPr lang="ko-KR" altLang="en-US" sz="1700" spc="-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팩토리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도입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스마트 </a:t>
            </a:r>
            <a:r>
              <a:rPr lang="ko-KR" altLang="en-US" sz="2400" dirty="0" err="1" smtClean="0"/>
              <a:t>팩토리</a:t>
            </a:r>
            <a:r>
              <a:rPr lang="ko-KR" altLang="en-US" sz="2400" dirty="0" smtClean="0"/>
              <a:t> 도입현황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229600" cy="46064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시장 규모 및 장점</a:t>
            </a:r>
            <a:endParaRPr lang="en-US" altLang="ko-KR" sz="20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251520" y="4065786"/>
            <a:ext cx="4290762" cy="2390176"/>
            <a:chOff x="790305" y="609852"/>
            <a:chExt cx="4290762" cy="2390176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4181475" cy="2019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52DD7F3-A3AF-56D5-FEAA-1B74B4F9BA9A}"/>
                </a:ext>
              </a:extLst>
            </p:cNvPr>
            <p:cNvSpPr txBox="1"/>
            <p:nvPr/>
          </p:nvSpPr>
          <p:spPr>
            <a:xfrm>
              <a:off x="790305" y="609852"/>
              <a:ext cx="31775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세계 스마트 </a:t>
              </a:r>
              <a:r>
                <a:rPr lang="ko-KR" altLang="en-US" sz="16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팩토리</a:t>
              </a: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시장 규모</a:t>
              </a:r>
              <a:endParaRPr lang="ko-KR" altLang="en-US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644008" y="4075053"/>
            <a:ext cx="4171308" cy="2380909"/>
            <a:chOff x="3928650" y="3570997"/>
            <a:chExt cx="4171308" cy="2380909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733" y="3951656"/>
              <a:ext cx="4086225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52DD7F3-A3AF-56D5-FEAA-1B74B4F9BA9A}"/>
                </a:ext>
              </a:extLst>
            </p:cNvPr>
            <p:cNvSpPr txBox="1"/>
            <p:nvPr/>
          </p:nvSpPr>
          <p:spPr>
            <a:xfrm>
              <a:off x="3928650" y="3570997"/>
              <a:ext cx="31775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국내 스마트 </a:t>
              </a:r>
              <a:r>
                <a:rPr lang="ko-KR" altLang="en-US" sz="1600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팩토리</a:t>
              </a:r>
              <a:r>
                <a:rPr lang="ko-KR" altLang="en-US" sz="1600" spc="-12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2060"/>
                  </a:solidFill>
                  <a:latin typeface="+mn-ea"/>
                </a:rPr>
                <a:t> 시장 규모</a:t>
              </a:r>
              <a:endParaRPr lang="ko-KR" altLang="en-US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3A941AF-D39A-4829-B5A5-4DCAE31FA141}"/>
              </a:ext>
            </a:extLst>
          </p:cNvPr>
          <p:cNvSpPr txBox="1"/>
          <p:nvPr/>
        </p:nvSpPr>
        <p:spPr>
          <a:xfrm>
            <a:off x="507329" y="1556875"/>
            <a:ext cx="38884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생산성 향상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에너지 절감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실시간 모니터링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-&gt;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공장 관리 용이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품질 및 원가 경쟁력 강화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40300" y="744061"/>
            <a:ext cx="4865575" cy="3156403"/>
            <a:chOff x="1198563" y="2185347"/>
            <a:chExt cx="6745287" cy="4362450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563" y="2185347"/>
              <a:ext cx="6745287" cy="436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196232" y="4825578"/>
              <a:ext cx="65569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96230" y="5476348"/>
              <a:ext cx="655690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93654" y="525875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연평균 성장률 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:  8.0 % (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세계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) 10.6 % (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국내</a:t>
            </a:r>
            <a:r>
              <a:rPr lang="en-US" altLang="ko-KR" b="1" dirty="0">
                <a:effectLst>
                  <a:glow rad="355600">
                    <a:schemeClr val="bg1"/>
                  </a:glow>
                </a:effectLst>
              </a:rPr>
              <a:t>)</a:t>
            </a:r>
            <a:endParaRPr lang="ko-KR" altLang="en-US" b="1" dirty="0">
              <a:effectLst>
                <a:glow rad="355600">
                  <a:schemeClr val="bg1"/>
                </a:glow>
              </a:effectLst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5170759" y="1923171"/>
            <a:ext cx="1032105" cy="728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신기술 활용</a:t>
            </a:r>
            <a:endParaRPr lang="en-US" altLang="ko-KR" sz="1100" dirty="0" smtClean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ko-KR" altLang="en-US" sz="11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로보틱스</a:t>
            </a:r>
            <a:endParaRPr lang="en-US" altLang="ko-KR" sz="1100" dirty="0" smtClean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3D</a:t>
            </a:r>
            <a:r>
              <a:rPr lang="ko-KR" altLang="en-US" sz="1100" dirty="0" err="1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프린팅</a:t>
            </a:r>
            <a:r>
              <a:rPr lang="ko-KR" altLang="en-US" sz="11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2000"/>
                    </a:schemeClr>
                  </a:glow>
                </a:effectLst>
              </a:rPr>
              <a:t> 등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2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6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2"/>
          <a:stretch/>
        </p:blipFill>
        <p:spPr bwMode="auto">
          <a:xfrm>
            <a:off x="1233248" y="4449686"/>
            <a:ext cx="3195384" cy="225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기술 선택에 대한 이유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229600" cy="46064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3D</a:t>
            </a:r>
            <a:r>
              <a:rPr lang="ko-KR" altLang="en-US" sz="1800" dirty="0" err="1" smtClean="0"/>
              <a:t>프린팅</a:t>
            </a:r>
            <a:r>
              <a:rPr lang="ko-KR" altLang="en-US" sz="1800" dirty="0" smtClean="0"/>
              <a:t> 기술의 장점 및 한계점</a:t>
            </a:r>
            <a:endParaRPr lang="en-US" altLang="ko-KR" sz="18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3A941AF-D39A-4829-B5A5-4DCAE31FA141}"/>
              </a:ext>
            </a:extLst>
          </p:cNvPr>
          <p:cNvSpPr txBox="1"/>
          <p:nvPr/>
        </p:nvSpPr>
        <p:spPr>
          <a:xfrm>
            <a:off x="739984" y="1738658"/>
            <a:ext cx="7449048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생산 라인 간소화</a:t>
            </a:r>
            <a:endParaRPr lang="en-US" altLang="ko-KR" sz="17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시제품 제작 비용과 시간 단축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맞춤형 주문 생산 가능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ko-KR" sz="17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다품종 소량생산 구현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컨베이어 벨트</a:t>
            </a:r>
            <a:r>
              <a:rPr lang="en-US" altLang="ko-KR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로봇 등과 결합 시</a:t>
            </a:r>
            <a:r>
              <a:rPr lang="en-US" altLang="ko-KR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</a:t>
            </a:r>
            <a:r>
              <a:rPr lang="ko-KR" altLang="en-US" sz="1700" b="1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제조의 패러다임을 변화시킬 기술로 기대</a:t>
            </a:r>
            <a:endParaRPr lang="en-US" altLang="ko-KR" sz="17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n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7"/>
          <a:stretch/>
        </p:blipFill>
        <p:spPr bwMode="auto">
          <a:xfrm>
            <a:off x="5004048" y="4221089"/>
            <a:ext cx="2441264" cy="238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61107" y="4221088"/>
            <a:ext cx="2785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3D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프린팅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적용 분야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3A941AF-D39A-4829-B5A5-4DCAE31FA141}"/>
              </a:ext>
            </a:extLst>
          </p:cNvPr>
          <p:cNvSpPr txBox="1"/>
          <p:nvPr/>
        </p:nvSpPr>
        <p:spPr>
          <a:xfrm>
            <a:off x="4459045" y="1772816"/>
            <a:ext cx="4184267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30165" indent="-130165" latinLnBrk="0">
              <a:spcAft>
                <a:spcPts val="300"/>
              </a:spcAft>
              <a:buFont typeface="Arial" pitchFamily="34" charset="0"/>
              <a:buChar char="•"/>
              <a:defRPr sz="12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인쇄 품질 한계 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(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표면 조도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, 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물리적 특성</a:t>
            </a:r>
            <a:r>
              <a:rPr lang="en-US" altLang="ko-KR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r>
              <a:rPr lang="ko-KR" altLang="en-US" sz="1700" spc="-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비일관성</a:t>
            </a: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buClr>
                <a:schemeClr val="tx2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ko-KR" altLang="en-US" sz="1700" spc="-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666"/>
                </a:solidFill>
                <a:latin typeface="+mj-ea"/>
                <a:ea typeface="+mj-ea"/>
              </a:rPr>
              <a:t>  프린터 호환성</a:t>
            </a:r>
            <a:endParaRPr lang="en-US" altLang="ko-KR" sz="1700" spc="-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666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35496" y="1391314"/>
            <a:ext cx="15613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장점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3909120" y="1387598"/>
            <a:ext cx="15613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한계점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6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성공요인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8353145" cy="46064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노빌리아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Nobilia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개별 맞춤형 가구 대량 생산 </a:t>
            </a: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9889"/>
            <a:ext cx="3578609" cy="412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251520" y="1496903"/>
            <a:ext cx="3672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노빌리아의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‘</a:t>
            </a:r>
            <a:r>
              <a:rPr lang="en-US" altLang="ko-KR" sz="1600" spc="-12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Manufacturing by Wire</a:t>
            </a:r>
            <a:r>
              <a:rPr lang="en-US" altLang="ko-KR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’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011897"/>
            <a:ext cx="3569179" cy="40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4572000" y="1509628"/>
            <a:ext cx="392921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독일 주방가구업계와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노빌리아의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매출 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5112686"/>
            <a:ext cx="504055" cy="9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24328" y="4947843"/>
            <a:ext cx="504056" cy="1073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583238">
            <a:off x="6219873" y="5362199"/>
            <a:ext cx="993510" cy="40289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419263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2008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년 대비 </a:t>
            </a:r>
            <a:r>
              <a:rPr lang="en-US" altLang="ko-KR" b="1" dirty="0" smtClean="0">
                <a:effectLst>
                  <a:glow rad="355600">
                    <a:schemeClr val="bg1"/>
                  </a:glow>
                </a:effectLst>
              </a:rPr>
              <a:t>3.1% </a:t>
            </a:r>
            <a:r>
              <a:rPr lang="ko-KR" altLang="en-US" b="1" dirty="0" smtClean="0">
                <a:effectLst>
                  <a:glow rad="355600">
                    <a:schemeClr val="bg1"/>
                  </a:glow>
                </a:effectLst>
              </a:rPr>
              <a:t>매출 향상</a:t>
            </a:r>
            <a:endParaRPr lang="ko-KR" altLang="en-US" b="1" dirty="0">
              <a:effectLst>
                <a:glow rad="355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성공요인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7489049" cy="46064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아디다스</a:t>
            </a:r>
            <a:r>
              <a:rPr lang="en-US" altLang="ko-KR" sz="1800" dirty="0" smtClean="0"/>
              <a:t>(Adidas)</a:t>
            </a:r>
            <a:r>
              <a:rPr lang="ko-KR" altLang="en-US" sz="1800" dirty="0" smtClean="0"/>
              <a:t>의 신속한 고객 맞춤형 생산</a:t>
            </a:r>
            <a:endParaRPr lang="en-US" altLang="ko-K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3"/>
          <a:stretch/>
        </p:blipFill>
        <p:spPr bwMode="auto">
          <a:xfrm>
            <a:off x="683568" y="1772816"/>
            <a:ext cx="4192936" cy="466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1"/>
          <a:stretch/>
        </p:blipFill>
        <p:spPr bwMode="auto">
          <a:xfrm>
            <a:off x="5868144" y="2060848"/>
            <a:ext cx="1944216" cy="466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52DD7F3-A3AF-56D5-FEAA-1B74B4F9BA9A}"/>
              </a:ext>
            </a:extLst>
          </p:cNvPr>
          <p:cNvSpPr txBox="1"/>
          <p:nvPr/>
        </p:nvSpPr>
        <p:spPr>
          <a:xfrm>
            <a:off x="395536" y="1317340"/>
            <a:ext cx="39049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아디다스의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스피드 </a:t>
            </a:r>
            <a:r>
              <a:rPr lang="ko-KR" altLang="en-US" sz="1600" spc="-12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팩토리</a:t>
            </a:r>
            <a:r>
              <a:rPr lang="ko-KR" altLang="en-US" sz="1600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</a:rPr>
              <a:t> 개념과 효과</a:t>
            </a:r>
            <a:endParaRPr lang="ko-KR" altLang="en-US" sz="1600" spc="-12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35" y="149741"/>
            <a:ext cx="8229600" cy="5943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스마트팩토리</a:t>
            </a:r>
            <a:r>
              <a:rPr lang="ko-KR" altLang="en-US" sz="2400" dirty="0" smtClean="0"/>
              <a:t> 사례 및 성공요인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303" y="908720"/>
            <a:ext cx="7489049" cy="46064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포스코의</a:t>
            </a:r>
            <a:r>
              <a:rPr lang="ko-KR" altLang="en-US" sz="1800" dirty="0" smtClean="0"/>
              <a:t> 스마트 </a:t>
            </a:r>
            <a:r>
              <a:rPr lang="ko-KR" altLang="en-US" sz="1800" dirty="0" err="1" smtClean="0"/>
              <a:t>팩토리</a:t>
            </a:r>
            <a:r>
              <a:rPr lang="ko-KR" altLang="en-US" sz="1800" dirty="0" smtClean="0"/>
              <a:t> 추진 방향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06657" cy="232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42210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글씨 잘 안보임 직접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421</Words>
  <Application>Microsoft Office PowerPoint</Application>
  <PresentationFormat>화면 슬라이드 쇼(4:3)</PresentationFormat>
  <Paragraphs>71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제조업 산업동향</vt:lpstr>
      <vt:lpstr>스마트 팩토리 도입현황</vt:lpstr>
      <vt:lpstr>기술 선택에 대한 이유</vt:lpstr>
      <vt:lpstr>스마트팩토리 사례 및 성공요인</vt:lpstr>
      <vt:lpstr>스마트팩토리 사례 및 성공요인</vt:lpstr>
      <vt:lpstr>스마트팩토리 사례 및 성공요인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제5강의실-24</dc:creator>
  <cp:lastModifiedBy>제5강의실-24</cp:lastModifiedBy>
  <cp:revision>15</cp:revision>
  <dcterms:created xsi:type="dcterms:W3CDTF">2024-09-06T01:09:29Z</dcterms:created>
  <dcterms:modified xsi:type="dcterms:W3CDTF">2024-09-06T03:53:58Z</dcterms:modified>
</cp:coreProperties>
</file>